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9" r:id="rId3"/>
    <p:sldId id="258" r:id="rId4"/>
    <p:sldId id="260" r:id="rId5"/>
    <p:sldId id="261" r:id="rId6"/>
    <p:sldId id="266" r:id="rId7"/>
    <p:sldId id="265" r:id="rId8"/>
    <p:sldId id="268" r:id="rId9"/>
    <p:sldId id="27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6CA6-1DE3-40B6-9B72-12F94456F75D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75EAE-D319-4D79-A870-DDA325435E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5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75EAE-D319-4D79-A870-DDA325435E0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8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74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8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54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0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60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06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0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1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610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55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4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">
              <a:srgbClr val="FFCE37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256C-9275-4D1A-B0AB-3F0F6927710C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9D86-6F2B-4534-80BA-8530DF005F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54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11113009" cy="2387600"/>
          </a:xfrm>
        </p:spPr>
        <p:txBody>
          <a:bodyPr>
            <a:noAutofit/>
          </a:bodyPr>
          <a:lstStyle/>
          <a:p>
            <a:r>
              <a:rPr lang="ru-RU" sz="6600" b="1" i="1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народно- </a:t>
            </a:r>
            <a:r>
              <a:rPr lang="ru-RU" sz="6600" b="1" i="1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прикладного искусства</a:t>
            </a:r>
            <a:br>
              <a:rPr lang="ru-RU" sz="6600" b="1" i="1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i="1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  <a:innerShdw blurRad="63500" dist="50800" dir="13500000">
                    <a:srgbClr val="C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«Золотые руки»</a:t>
            </a:r>
            <a:endParaRPr lang="ru-RU" sz="6600" b="1" i="1" dirty="0">
              <a:solidFill>
                <a:srgbClr val="FF0000"/>
              </a:solidFill>
              <a:effectLst>
                <a:glow rad="228600">
                  <a:srgbClr val="C00000">
                    <a:alpha val="40000"/>
                  </a:srgbClr>
                </a:glow>
                <a:innerShdw blurRad="63500" dist="50800" dir="13500000">
                  <a:srgbClr val="C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56048"/>
            <a:ext cx="10668000" cy="1645920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sz="28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МБДОУ ДС №45</a:t>
            </a:r>
          </a:p>
          <a:p>
            <a:r>
              <a:rPr lang="ru-RU" sz="2800" dirty="0" err="1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</a:t>
            </a:r>
            <a:r>
              <a:rPr lang="ru-RU" sz="28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И. С.  Пономарева Г. М.</a:t>
            </a:r>
          </a:p>
          <a:p>
            <a:endParaRPr lang="ru-RU" sz="2800" dirty="0" smtClean="0">
              <a:solidFill>
                <a:srgbClr val="FF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76749" y="2176747"/>
            <a:ext cx="6858002" cy="25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bg1"/>
            </a:gs>
            <a:gs pos="83000">
              <a:schemeClr val="accent2">
                <a:lumMod val="45000"/>
                <a:lumOff val="55000"/>
              </a:schemeClr>
            </a:gs>
            <a:gs pos="66000">
              <a:schemeClr val="bg1"/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21808" y="222273"/>
            <a:ext cx="6705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ЖОСТОВО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kumimoji="0" lang="ru-RU" altLang="ru-RU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жостовском</a:t>
            </a: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подносе 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 зеркальной глади лака 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Ржаная медь колосьев, 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Степной румянец мака. 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FontTx/>
              <a:buNone/>
              <a:tabLst/>
              <a:defRPr/>
            </a:pP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Багрянец поздних листьев.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подснежник первый… 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altLang="ru-RU" sz="2000" b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жостовские</a:t>
            </a: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кисти</a:t>
            </a:r>
            <a:b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sz="2000" b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Нежнее легкой вербы</a:t>
            </a:r>
            <a:endParaRPr kumimoji="0" lang="ru-RU" sz="20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62" y="-22674"/>
            <a:ext cx="5258172" cy="5303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629086"/>
            <a:ext cx="6455664" cy="39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249957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77" y="685503"/>
            <a:ext cx="3736632" cy="5486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3611583"/>
            <a:ext cx="5326290" cy="3077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60" y="248191"/>
            <a:ext cx="5326290" cy="30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1000">
              <a:srgbClr val="FFFF00"/>
            </a:gs>
            <a:gs pos="100000">
              <a:schemeClr val="accent4">
                <a:lumMod val="97000"/>
                <a:lumOff val="3000"/>
              </a:schemeClr>
            </a:gs>
            <a:gs pos="88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28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8608" y="274290"/>
            <a:ext cx="1009908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мини-музея в детском саду</a:t>
            </a:r>
          </a:p>
          <a:p>
            <a:endParaRPr lang="ru-RU" sz="4000" b="1" dirty="0" smtClean="0">
              <a:solidFill>
                <a:srgbClr val="FF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в создании мини-музея воспитателей, детей и родителей</a:t>
            </a:r>
          </a:p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Ребенок активны участник в создании экспозиций музея</a:t>
            </a:r>
          </a:p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Мини-музей – зона удивления, творчества и совместной работы детей </a:t>
            </a:r>
          </a:p>
          <a:p>
            <a:r>
              <a:rPr lang="ru-RU" sz="3600" dirty="0" smtClean="0">
                <a:solidFill>
                  <a:srgbClr val="FF0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их родителей</a:t>
            </a:r>
            <a:endParaRPr lang="ru-RU" sz="3600" dirty="0">
              <a:solidFill>
                <a:srgbClr val="FF0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FF0000"/>
            </a:gs>
            <a:gs pos="6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12301538" cy="2286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753" y="-146304"/>
            <a:ext cx="116860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в музее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нашем музее экспонаты разрешается трогать руками и играть ими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Экспонаты нужно возвращать на место и ставить аккуратно и красиво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Экспонаты нельзя ломать и забирать домой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Можно и даже нужно: задавать вопросы, сочинять истории, придумывать игры</a:t>
            </a:r>
          </a:p>
          <a:p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Приветсвуется</a:t>
            </a:r>
            <a:r>
              <a:rPr lang="ru-RU" sz="2800" dirty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effectLst>
                  <a:glow rad="228600">
                    <a:srgbClr val="C00000"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мини-музея новыми экспонатами, творческими работами</a:t>
            </a:r>
            <a:endParaRPr lang="ru-RU" sz="2800" dirty="0">
              <a:solidFill>
                <a:srgbClr val="FFC000"/>
              </a:solidFill>
              <a:effectLst>
                <a:glow rad="228600">
                  <a:srgbClr val="C00000"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1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F0000"/>
            </a:gs>
            <a:gs pos="100000">
              <a:schemeClr val="bg2"/>
            </a:gs>
            <a:gs pos="100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57412" y="2157413"/>
            <a:ext cx="6858003" cy="2543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1193" y="329184"/>
            <a:ext cx="899655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3600" b="1" dirty="0" smtClean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разнообразием декоративно – прикладным искусством и его местом в ДОУ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детей к искусству, эстетическое восприятие и творческие способности через декоративно-прикладное искусство в процессе продуктивной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72851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chemeClr val="bg1"/>
            </a:gs>
            <a:gs pos="100000">
              <a:schemeClr val="accent4">
                <a:lumMod val="97000"/>
                <a:lumOff val="3000"/>
              </a:schemeClr>
            </a:gs>
            <a:gs pos="20000">
              <a:srgbClr val="FF0000"/>
            </a:gs>
            <a:gs pos="62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32889" y="2258569"/>
            <a:ext cx="6858001" cy="2633472"/>
          </a:xfrm>
          <a:prstGeom prst="rect">
            <a:avLst/>
          </a:prstGeom>
        </p:spPr>
      </p:pic>
      <p:sp>
        <p:nvSpPr>
          <p:cNvPr id="2" name="Блок-схема: решение 1"/>
          <p:cNvSpPr/>
          <p:nvPr/>
        </p:nvSpPr>
        <p:spPr>
          <a:xfrm>
            <a:off x="4792980" y="2080274"/>
            <a:ext cx="4663440" cy="2487168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функции музея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212847" y="0"/>
            <a:ext cx="4114801" cy="31821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зрительно-слухового восприятия, усвоение информации;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 материалов, расширяющих рамки учебной программы, стимулирующих интерес к искусству;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383" y="146304"/>
            <a:ext cx="4166616" cy="3035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382" y="3511299"/>
            <a:ext cx="4166617" cy="3359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25" y="3511299"/>
            <a:ext cx="3925823" cy="33467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14360" y="707689"/>
            <a:ext cx="3822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мышления;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интеллектуальных чувств, памяти, сенсорно-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изиологических структур;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словарного запаса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9645" y="4168986"/>
            <a:ext cx="2971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личностных качеств,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Взглядов, убеждений;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умственного, трудового, эстетического и экологического воспитания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1830" y="4168986"/>
            <a:ext cx="2827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Просветительская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умений,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авыков;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адекватного, осмысленного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тношения к получаемой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8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FF0000"/>
            </a:gs>
            <a:gs pos="62000">
              <a:schemeClr val="bg1"/>
            </a:gs>
            <a:gs pos="100000">
              <a:srgbClr val="FFCE37"/>
            </a:gs>
            <a:gs pos="100000">
              <a:schemeClr val="accent4">
                <a:lumMod val="97000"/>
                <a:lumOff val="3000"/>
              </a:schemeClr>
            </a:gs>
            <a:gs pos="95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06333" y="2306335"/>
            <a:ext cx="6857998" cy="22453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0106" y="229743"/>
            <a:ext cx="8973482" cy="6955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И ЭКСПОНАТЫ: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мини-музее представлены разные виды экспонаты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</a:t>
            </a: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искусства: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Хохломская роспись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Гжель роспись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Матрешки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Кожлянская</a:t>
            </a: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свистулька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Богородская игрушка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Тульский самовар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Дымковская игрушка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Жостовские</a:t>
            </a: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подносы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Городетская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роспись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Рушники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Ухватки</a:t>
            </a:r>
          </a:p>
          <a:p>
            <a:pPr marL="457200" indent="-457200" algn="ctr">
              <a:buFontTx/>
              <a:buChar char="-"/>
            </a:pPr>
            <a:r>
              <a:rPr lang="ru-RU" sz="2800" b="1" dirty="0" smtClean="0"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яйца</a:t>
            </a:r>
            <a:endParaRPr lang="ru-RU" sz="2800" b="1" dirty="0"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244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9000">
              <a:srgbClr val="FFFF00"/>
            </a:gs>
            <a:gs pos="38000">
              <a:schemeClr val="accent2">
                <a:lumMod val="0"/>
                <a:lumOff val="100000"/>
              </a:schemeClr>
            </a:gs>
            <a:gs pos="100000">
              <a:srgbClr val="FF000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929384" y="1929384"/>
            <a:ext cx="6858000" cy="2999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67328" y="182880"/>
            <a:ext cx="709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ФОТОАЛЬБОМ МИНИ-МУЗЕЯ</a:t>
            </a:r>
            <a:endParaRPr lang="ru-RU" sz="36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7783" y="829211"/>
            <a:ext cx="87536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Вышитый рушник и сегодня занимает важное место в нашей жизни.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частица нашей культуры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древности яйцо служило символом весеннего солнца, несущего с собой жизнь,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тепло, свет, возрождение природы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8" y="2404510"/>
            <a:ext cx="7605432" cy="43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62000">
              <a:schemeClr val="accent4">
                <a:lumMod val="97000"/>
                <a:lumOff val="3000"/>
              </a:schemeClr>
            </a:gs>
            <a:gs pos="83000">
              <a:schemeClr val="bg1"/>
            </a:gs>
            <a:gs pos="34000">
              <a:srgbClr val="FFC0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578335"/>
              </p:ext>
            </p:extLst>
          </p:nvPr>
        </p:nvGraphicFramePr>
        <p:xfrm>
          <a:off x="8558784" y="197390"/>
          <a:ext cx="3489960" cy="2834640"/>
        </p:xfrm>
        <a:graphic>
          <a:graphicData uri="http://schemas.openxmlformats.org/drawingml/2006/table">
            <a:tbl>
              <a:tblPr/>
              <a:tblGrid>
                <a:gridCol w="348996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Давно забыты времена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(ведь два столетия прошло),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Когда седая старина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Творила диво-ремесло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дни Великого поста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руках искусных мастериц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свет рождалась красота</a:t>
                      </a:r>
                      <a:b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rgbClr val="FF00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Чудесной росписи яиц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8950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284" y="2812574"/>
            <a:ext cx="6089904" cy="3630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3405" y="197390"/>
            <a:ext cx="5658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ПАСХАЛЬНЫЕ ЯЙЦА</a:t>
            </a:r>
            <a:endParaRPr lang="ru-RU" sz="40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3405" y="1014545"/>
            <a:ext cx="6744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древности яйцо служило символом весеннего солнца, несущего с собой жизнь,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радость, тепло, свет, возрождение природы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396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</TotalTime>
  <Words>306</Words>
  <Application>Microsoft Office PowerPoint</Application>
  <PresentationFormat>Широкоэкранный</PresentationFormat>
  <Paragraphs>75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Мини-музей народно- прикладного искусства «Золотые руки»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381</dc:creator>
  <cp:lastModifiedBy>381</cp:lastModifiedBy>
  <cp:revision>45</cp:revision>
  <dcterms:created xsi:type="dcterms:W3CDTF">2017-04-07T14:36:26Z</dcterms:created>
  <dcterms:modified xsi:type="dcterms:W3CDTF">2018-01-14T08:31:53Z</dcterms:modified>
</cp:coreProperties>
</file>