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7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8442C7-1899-4AD9-A338-72EC2FEC0E58}" type="doc">
      <dgm:prSet loTypeId="urn:microsoft.com/office/officeart/2005/8/layout/hierarchy4" loCatId="hierarchy" qsTypeId="urn:microsoft.com/office/officeart/2005/8/quickstyle/simple4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802785E6-C1F8-4FC3-8BAA-2CE0ED11DD03}">
      <dgm:prSet phldrT="[Текст]"/>
      <dgm:spPr/>
      <dgm:t>
        <a:bodyPr/>
        <a:lstStyle/>
        <a:p>
          <a:r>
            <a:rPr lang="ru-RU" dirty="0" smtClean="0"/>
            <a:t>Повышение качества образования за счет</a:t>
          </a:r>
          <a:endParaRPr lang="ru-RU" dirty="0"/>
        </a:p>
      </dgm:t>
    </dgm:pt>
    <dgm:pt modelId="{0FD7BAA8-CCC6-4064-9604-DBCB5BBD09EF}" type="parTrans" cxnId="{6457EFF6-47CE-494A-A4E0-5C4D78CB1ED6}">
      <dgm:prSet/>
      <dgm:spPr/>
      <dgm:t>
        <a:bodyPr/>
        <a:lstStyle/>
        <a:p>
          <a:endParaRPr lang="ru-RU"/>
        </a:p>
      </dgm:t>
    </dgm:pt>
    <dgm:pt modelId="{100DA12F-6F7A-41D5-89B1-55095A4CAE61}" type="sibTrans" cxnId="{6457EFF6-47CE-494A-A4E0-5C4D78CB1ED6}">
      <dgm:prSet/>
      <dgm:spPr/>
      <dgm:t>
        <a:bodyPr/>
        <a:lstStyle/>
        <a:p>
          <a:endParaRPr lang="ru-RU"/>
        </a:p>
      </dgm:t>
    </dgm:pt>
    <dgm:pt modelId="{6AB8A3DF-491E-4ACD-A5B7-FA0373872F36}">
      <dgm:prSet phldrT="[Текст]"/>
      <dgm:spPr/>
      <dgm:t>
        <a:bodyPr/>
        <a:lstStyle/>
        <a:p>
          <a:r>
            <a:rPr lang="ru-RU" dirty="0" smtClean="0"/>
            <a:t>Мировых образовательных ресурсов</a:t>
          </a:r>
          <a:endParaRPr lang="ru-RU" dirty="0"/>
        </a:p>
      </dgm:t>
    </dgm:pt>
    <dgm:pt modelId="{49B5011F-7CA1-44FC-90BD-FBA29F03BA18}" type="parTrans" cxnId="{F553A535-A80B-4ACC-9949-EEB44020114B}">
      <dgm:prSet/>
      <dgm:spPr/>
      <dgm:t>
        <a:bodyPr/>
        <a:lstStyle/>
        <a:p>
          <a:endParaRPr lang="ru-RU"/>
        </a:p>
      </dgm:t>
    </dgm:pt>
    <dgm:pt modelId="{10BE51F1-B911-4AFF-8427-C73E66912788}" type="sibTrans" cxnId="{F553A535-A80B-4ACC-9949-EEB44020114B}">
      <dgm:prSet/>
      <dgm:spPr/>
      <dgm:t>
        <a:bodyPr/>
        <a:lstStyle/>
        <a:p>
          <a:endParaRPr lang="ru-RU"/>
        </a:p>
      </dgm:t>
    </dgm:pt>
    <dgm:pt modelId="{42893328-3E66-4D58-ACB5-2BCBCC7502D2}">
      <dgm:prSet phldrT="[Текст]"/>
      <dgm:spPr/>
      <dgm:t>
        <a:bodyPr/>
        <a:lstStyle/>
        <a:p>
          <a:r>
            <a:rPr lang="ru-RU" dirty="0" smtClean="0"/>
            <a:t>Дистанционных образовательных технологий</a:t>
          </a:r>
          <a:endParaRPr lang="ru-RU" dirty="0"/>
        </a:p>
      </dgm:t>
    </dgm:pt>
    <dgm:pt modelId="{6D6BAE2C-7EF0-4BEA-93C5-62148CA52B79}" type="parTrans" cxnId="{A58C6F9D-4164-4503-A369-6864D19138B8}">
      <dgm:prSet/>
      <dgm:spPr/>
      <dgm:t>
        <a:bodyPr/>
        <a:lstStyle/>
        <a:p>
          <a:endParaRPr lang="ru-RU"/>
        </a:p>
      </dgm:t>
    </dgm:pt>
    <dgm:pt modelId="{D5CA63D9-CF85-4617-AA67-794F33135104}" type="sibTrans" cxnId="{A58C6F9D-4164-4503-A369-6864D19138B8}">
      <dgm:prSet/>
      <dgm:spPr/>
      <dgm:t>
        <a:bodyPr/>
        <a:lstStyle/>
        <a:p>
          <a:endParaRPr lang="ru-RU"/>
        </a:p>
      </dgm:t>
    </dgm:pt>
    <dgm:pt modelId="{5DF3F970-FB2C-471D-8191-D21F5C320414}">
      <dgm:prSet phldrT="[Текст]"/>
      <dgm:spPr/>
      <dgm:t>
        <a:bodyPr/>
        <a:lstStyle/>
        <a:p>
          <a:r>
            <a:rPr lang="ru-RU" dirty="0" smtClean="0"/>
            <a:t>Самостоятельной работы обучающихся</a:t>
          </a:r>
          <a:endParaRPr lang="ru-RU" dirty="0"/>
        </a:p>
      </dgm:t>
    </dgm:pt>
    <dgm:pt modelId="{E879ADEF-9347-44EB-8FE0-5CB859DE44AD}" type="parTrans" cxnId="{2A2AE557-426D-4FBA-80DD-ABFCA044149F}">
      <dgm:prSet/>
      <dgm:spPr/>
      <dgm:t>
        <a:bodyPr/>
        <a:lstStyle/>
        <a:p>
          <a:endParaRPr lang="ru-RU"/>
        </a:p>
      </dgm:t>
    </dgm:pt>
    <dgm:pt modelId="{D623599B-A52D-45A1-A44D-ED2D36C1D586}" type="sibTrans" cxnId="{2A2AE557-426D-4FBA-80DD-ABFCA044149F}">
      <dgm:prSet/>
      <dgm:spPr/>
      <dgm:t>
        <a:bodyPr/>
        <a:lstStyle/>
        <a:p>
          <a:endParaRPr lang="ru-RU"/>
        </a:p>
      </dgm:t>
    </dgm:pt>
    <dgm:pt modelId="{C4F2DF2A-7ED5-4058-AF0B-F34F9C3F7259}">
      <dgm:prSet phldrT="[Текст]"/>
      <dgm:spPr/>
      <dgm:t>
        <a:bodyPr/>
        <a:lstStyle/>
        <a:p>
          <a:r>
            <a:rPr lang="ru-RU" dirty="0" smtClean="0"/>
            <a:t>Электронного обучения</a:t>
          </a:r>
          <a:endParaRPr lang="ru-RU" dirty="0"/>
        </a:p>
      </dgm:t>
    </dgm:pt>
    <dgm:pt modelId="{16D9F8C3-F0A0-46A3-9FBB-E9CEEDE9E410}" type="parTrans" cxnId="{3D51A47D-E2A0-41A1-8A95-3A980913F240}">
      <dgm:prSet/>
      <dgm:spPr/>
      <dgm:t>
        <a:bodyPr/>
        <a:lstStyle/>
        <a:p>
          <a:endParaRPr lang="ru-RU"/>
        </a:p>
      </dgm:t>
    </dgm:pt>
    <dgm:pt modelId="{FDA16C6A-133A-4FF9-AD82-E28B55146312}" type="sibTrans" cxnId="{3D51A47D-E2A0-41A1-8A95-3A980913F240}">
      <dgm:prSet/>
      <dgm:spPr/>
      <dgm:t>
        <a:bodyPr/>
        <a:lstStyle/>
        <a:p>
          <a:endParaRPr lang="ru-RU"/>
        </a:p>
      </dgm:t>
    </dgm:pt>
    <dgm:pt modelId="{95DDADB6-E836-49A4-9C10-A66F0185B90B}" type="pres">
      <dgm:prSet presAssocID="{C18442C7-1899-4AD9-A338-72EC2FEC0E5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3D5D090-1450-42C0-988A-A4E83715F6A5}" type="pres">
      <dgm:prSet presAssocID="{802785E6-C1F8-4FC3-8BAA-2CE0ED11DD03}" presName="vertOne" presStyleCnt="0"/>
      <dgm:spPr/>
    </dgm:pt>
    <dgm:pt modelId="{583F88FF-3B97-478C-87F7-888E8A7E59F1}" type="pres">
      <dgm:prSet presAssocID="{802785E6-C1F8-4FC3-8BAA-2CE0ED11DD03}" presName="txOne" presStyleLbl="node0" presStyleIdx="0" presStyleCnt="1">
        <dgm:presLayoutVars>
          <dgm:chPref val="3"/>
        </dgm:presLayoutVars>
      </dgm:prSet>
      <dgm:spPr/>
    </dgm:pt>
    <dgm:pt modelId="{049F69B5-1162-4FD2-A41B-2432AD054F43}" type="pres">
      <dgm:prSet presAssocID="{802785E6-C1F8-4FC3-8BAA-2CE0ED11DD03}" presName="parTransOne" presStyleCnt="0"/>
      <dgm:spPr/>
    </dgm:pt>
    <dgm:pt modelId="{21FC64B5-57B1-4167-91E6-D762013E137B}" type="pres">
      <dgm:prSet presAssocID="{802785E6-C1F8-4FC3-8BAA-2CE0ED11DD03}" presName="horzOne" presStyleCnt="0"/>
      <dgm:spPr/>
    </dgm:pt>
    <dgm:pt modelId="{A99F46C3-202D-4352-A67C-4EDE7FA228C6}" type="pres">
      <dgm:prSet presAssocID="{6AB8A3DF-491E-4ACD-A5B7-FA0373872F36}" presName="vertTwo" presStyleCnt="0"/>
      <dgm:spPr/>
    </dgm:pt>
    <dgm:pt modelId="{8D56DF40-4D56-46AC-9865-33D42273564A}" type="pres">
      <dgm:prSet presAssocID="{6AB8A3DF-491E-4ACD-A5B7-FA0373872F36}" presName="txTwo" presStyleLbl="node2" presStyleIdx="0" presStyleCnt="2" custLinFactNeighborX="22281" custLinFactNeighborY="-73482">
        <dgm:presLayoutVars>
          <dgm:chPref val="3"/>
        </dgm:presLayoutVars>
      </dgm:prSet>
      <dgm:spPr/>
    </dgm:pt>
    <dgm:pt modelId="{5F3AAA75-225D-4FAD-97E1-119A46A740A3}" type="pres">
      <dgm:prSet presAssocID="{6AB8A3DF-491E-4ACD-A5B7-FA0373872F36}" presName="parTransTwo" presStyleCnt="0"/>
      <dgm:spPr/>
    </dgm:pt>
    <dgm:pt modelId="{2F83F9CB-5BE7-4C3B-AC27-D267F17279B1}" type="pres">
      <dgm:prSet presAssocID="{6AB8A3DF-491E-4ACD-A5B7-FA0373872F36}" presName="horzTwo" presStyleCnt="0"/>
      <dgm:spPr/>
    </dgm:pt>
    <dgm:pt modelId="{6B28A93D-11DB-4AA5-81BE-FF47FA44AF2A}" type="pres">
      <dgm:prSet presAssocID="{42893328-3E66-4D58-ACB5-2BCBCC7502D2}" presName="vertThree" presStyleCnt="0"/>
      <dgm:spPr/>
    </dgm:pt>
    <dgm:pt modelId="{AD60D3C5-16C0-4B20-A7DF-66EC76D2F422}" type="pres">
      <dgm:prSet presAssocID="{42893328-3E66-4D58-ACB5-2BCBCC7502D2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1CBC72-E0E9-4443-B153-75D196F211E9}" type="pres">
      <dgm:prSet presAssocID="{42893328-3E66-4D58-ACB5-2BCBCC7502D2}" presName="horzThree" presStyleCnt="0"/>
      <dgm:spPr/>
    </dgm:pt>
    <dgm:pt modelId="{3F0FE1C8-0B5F-41A4-8F66-A46F1E177032}" type="pres">
      <dgm:prSet presAssocID="{D5CA63D9-CF85-4617-AA67-794F33135104}" presName="sibSpaceThree" presStyleCnt="0"/>
      <dgm:spPr/>
    </dgm:pt>
    <dgm:pt modelId="{9D5F9E73-998E-49B9-A8B9-78281EF9E87F}" type="pres">
      <dgm:prSet presAssocID="{5DF3F970-FB2C-471D-8191-D21F5C320414}" presName="vertThree" presStyleCnt="0"/>
      <dgm:spPr/>
    </dgm:pt>
    <dgm:pt modelId="{E59A6665-CCA2-4D21-A2B0-E30C92BC000F}" type="pres">
      <dgm:prSet presAssocID="{5DF3F970-FB2C-471D-8191-D21F5C320414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EFC497-9126-4CC5-B811-BA997AC0AFD9}" type="pres">
      <dgm:prSet presAssocID="{5DF3F970-FB2C-471D-8191-D21F5C320414}" presName="horzThree" presStyleCnt="0"/>
      <dgm:spPr/>
    </dgm:pt>
    <dgm:pt modelId="{EB7DFCEB-72E7-46D3-8962-F106747BDA01}" type="pres">
      <dgm:prSet presAssocID="{10BE51F1-B911-4AFF-8427-C73E66912788}" presName="sibSpaceTwo" presStyleCnt="0"/>
      <dgm:spPr/>
    </dgm:pt>
    <dgm:pt modelId="{5158F784-B2B3-4D46-9E6B-BCA4C9A56AFC}" type="pres">
      <dgm:prSet presAssocID="{C4F2DF2A-7ED5-4058-AF0B-F34F9C3F7259}" presName="vertTwo" presStyleCnt="0"/>
      <dgm:spPr/>
    </dgm:pt>
    <dgm:pt modelId="{4FF608A2-AA53-43A6-965D-1C9B4567287B}" type="pres">
      <dgm:prSet presAssocID="{C4F2DF2A-7ED5-4058-AF0B-F34F9C3F7259}" presName="txTwo" presStyleLbl="node2" presStyleIdx="1" presStyleCnt="2" custLinFactY="6173" custLinFactNeighborX="-899" custLinFactNeighborY="100000">
        <dgm:presLayoutVars>
          <dgm:chPref val="3"/>
        </dgm:presLayoutVars>
      </dgm:prSet>
      <dgm:spPr/>
    </dgm:pt>
    <dgm:pt modelId="{D1AE9751-BA35-40F4-A249-30B415E06DDC}" type="pres">
      <dgm:prSet presAssocID="{C4F2DF2A-7ED5-4058-AF0B-F34F9C3F7259}" presName="horzTwo" presStyleCnt="0"/>
      <dgm:spPr/>
    </dgm:pt>
  </dgm:ptLst>
  <dgm:cxnLst>
    <dgm:cxn modelId="{6EDA1771-5C95-4A7F-BBDA-2E85517EC8C0}" type="presOf" srcId="{6AB8A3DF-491E-4ACD-A5B7-FA0373872F36}" destId="{8D56DF40-4D56-46AC-9865-33D42273564A}" srcOrd="0" destOrd="0" presId="urn:microsoft.com/office/officeart/2005/8/layout/hierarchy4"/>
    <dgm:cxn modelId="{8291BBAA-5563-4B39-86A4-EBA702D84F40}" type="presOf" srcId="{42893328-3E66-4D58-ACB5-2BCBCC7502D2}" destId="{AD60D3C5-16C0-4B20-A7DF-66EC76D2F422}" srcOrd="0" destOrd="0" presId="urn:microsoft.com/office/officeart/2005/8/layout/hierarchy4"/>
    <dgm:cxn modelId="{E2EB648C-FFF6-4079-B8D3-55033E7539AC}" type="presOf" srcId="{5DF3F970-FB2C-471D-8191-D21F5C320414}" destId="{E59A6665-CCA2-4D21-A2B0-E30C92BC000F}" srcOrd="0" destOrd="0" presId="urn:microsoft.com/office/officeart/2005/8/layout/hierarchy4"/>
    <dgm:cxn modelId="{88FF318C-4AC1-4A0E-9587-5399C1FE8B43}" type="presOf" srcId="{802785E6-C1F8-4FC3-8BAA-2CE0ED11DD03}" destId="{583F88FF-3B97-478C-87F7-888E8A7E59F1}" srcOrd="0" destOrd="0" presId="urn:microsoft.com/office/officeart/2005/8/layout/hierarchy4"/>
    <dgm:cxn modelId="{3D51A47D-E2A0-41A1-8A95-3A980913F240}" srcId="{802785E6-C1F8-4FC3-8BAA-2CE0ED11DD03}" destId="{C4F2DF2A-7ED5-4058-AF0B-F34F9C3F7259}" srcOrd="1" destOrd="0" parTransId="{16D9F8C3-F0A0-46A3-9FBB-E9CEEDE9E410}" sibTransId="{FDA16C6A-133A-4FF9-AD82-E28B55146312}"/>
    <dgm:cxn modelId="{6E7BBFF3-04F0-456C-BA49-E0A79E37660D}" type="presOf" srcId="{C18442C7-1899-4AD9-A338-72EC2FEC0E58}" destId="{95DDADB6-E836-49A4-9C10-A66F0185B90B}" srcOrd="0" destOrd="0" presId="urn:microsoft.com/office/officeart/2005/8/layout/hierarchy4"/>
    <dgm:cxn modelId="{6457EFF6-47CE-494A-A4E0-5C4D78CB1ED6}" srcId="{C18442C7-1899-4AD9-A338-72EC2FEC0E58}" destId="{802785E6-C1F8-4FC3-8BAA-2CE0ED11DD03}" srcOrd="0" destOrd="0" parTransId="{0FD7BAA8-CCC6-4064-9604-DBCB5BBD09EF}" sibTransId="{100DA12F-6F7A-41D5-89B1-55095A4CAE61}"/>
    <dgm:cxn modelId="{F553A535-A80B-4ACC-9949-EEB44020114B}" srcId="{802785E6-C1F8-4FC3-8BAA-2CE0ED11DD03}" destId="{6AB8A3DF-491E-4ACD-A5B7-FA0373872F36}" srcOrd="0" destOrd="0" parTransId="{49B5011F-7CA1-44FC-90BD-FBA29F03BA18}" sibTransId="{10BE51F1-B911-4AFF-8427-C73E66912788}"/>
    <dgm:cxn modelId="{A58C6F9D-4164-4503-A369-6864D19138B8}" srcId="{6AB8A3DF-491E-4ACD-A5B7-FA0373872F36}" destId="{42893328-3E66-4D58-ACB5-2BCBCC7502D2}" srcOrd="0" destOrd="0" parTransId="{6D6BAE2C-7EF0-4BEA-93C5-62148CA52B79}" sibTransId="{D5CA63D9-CF85-4617-AA67-794F33135104}"/>
    <dgm:cxn modelId="{2A2AE557-426D-4FBA-80DD-ABFCA044149F}" srcId="{6AB8A3DF-491E-4ACD-A5B7-FA0373872F36}" destId="{5DF3F970-FB2C-471D-8191-D21F5C320414}" srcOrd="1" destOrd="0" parTransId="{E879ADEF-9347-44EB-8FE0-5CB859DE44AD}" sibTransId="{D623599B-A52D-45A1-A44D-ED2D36C1D586}"/>
    <dgm:cxn modelId="{ED21254F-00E4-4990-87F6-D644F77001D2}" type="presOf" srcId="{C4F2DF2A-7ED5-4058-AF0B-F34F9C3F7259}" destId="{4FF608A2-AA53-43A6-965D-1C9B4567287B}" srcOrd="0" destOrd="0" presId="urn:microsoft.com/office/officeart/2005/8/layout/hierarchy4"/>
    <dgm:cxn modelId="{C06074E6-5E64-49E4-BDB1-105EA5B1E422}" type="presParOf" srcId="{95DDADB6-E836-49A4-9C10-A66F0185B90B}" destId="{43D5D090-1450-42C0-988A-A4E83715F6A5}" srcOrd="0" destOrd="0" presId="urn:microsoft.com/office/officeart/2005/8/layout/hierarchy4"/>
    <dgm:cxn modelId="{7E5960BF-5E47-4950-B84B-332B5D718124}" type="presParOf" srcId="{43D5D090-1450-42C0-988A-A4E83715F6A5}" destId="{583F88FF-3B97-478C-87F7-888E8A7E59F1}" srcOrd="0" destOrd="0" presId="urn:microsoft.com/office/officeart/2005/8/layout/hierarchy4"/>
    <dgm:cxn modelId="{0E22CDCA-FFBB-4FAB-9F73-09AC53B8BC0C}" type="presParOf" srcId="{43D5D090-1450-42C0-988A-A4E83715F6A5}" destId="{049F69B5-1162-4FD2-A41B-2432AD054F43}" srcOrd="1" destOrd="0" presId="urn:microsoft.com/office/officeart/2005/8/layout/hierarchy4"/>
    <dgm:cxn modelId="{6CEA163B-1A5C-4765-AFB1-44C7303A719A}" type="presParOf" srcId="{43D5D090-1450-42C0-988A-A4E83715F6A5}" destId="{21FC64B5-57B1-4167-91E6-D762013E137B}" srcOrd="2" destOrd="0" presId="urn:microsoft.com/office/officeart/2005/8/layout/hierarchy4"/>
    <dgm:cxn modelId="{9516AECD-41A7-4E69-A300-94F8D7649E60}" type="presParOf" srcId="{21FC64B5-57B1-4167-91E6-D762013E137B}" destId="{A99F46C3-202D-4352-A67C-4EDE7FA228C6}" srcOrd="0" destOrd="0" presId="urn:microsoft.com/office/officeart/2005/8/layout/hierarchy4"/>
    <dgm:cxn modelId="{09AE6FC5-F9C4-49B2-9233-471EE32587E5}" type="presParOf" srcId="{A99F46C3-202D-4352-A67C-4EDE7FA228C6}" destId="{8D56DF40-4D56-46AC-9865-33D42273564A}" srcOrd="0" destOrd="0" presId="urn:microsoft.com/office/officeart/2005/8/layout/hierarchy4"/>
    <dgm:cxn modelId="{50DB6EC6-3FB4-4986-A7A4-1E5859321D07}" type="presParOf" srcId="{A99F46C3-202D-4352-A67C-4EDE7FA228C6}" destId="{5F3AAA75-225D-4FAD-97E1-119A46A740A3}" srcOrd="1" destOrd="0" presId="urn:microsoft.com/office/officeart/2005/8/layout/hierarchy4"/>
    <dgm:cxn modelId="{E33B104F-EDA6-4122-BD98-2AB50811FC2A}" type="presParOf" srcId="{A99F46C3-202D-4352-A67C-4EDE7FA228C6}" destId="{2F83F9CB-5BE7-4C3B-AC27-D267F17279B1}" srcOrd="2" destOrd="0" presId="urn:microsoft.com/office/officeart/2005/8/layout/hierarchy4"/>
    <dgm:cxn modelId="{29092DD0-8A5B-4D61-8D56-CD751E4C4E14}" type="presParOf" srcId="{2F83F9CB-5BE7-4C3B-AC27-D267F17279B1}" destId="{6B28A93D-11DB-4AA5-81BE-FF47FA44AF2A}" srcOrd="0" destOrd="0" presId="urn:microsoft.com/office/officeart/2005/8/layout/hierarchy4"/>
    <dgm:cxn modelId="{7A2D18C2-665A-4175-A750-4E641112DA64}" type="presParOf" srcId="{6B28A93D-11DB-4AA5-81BE-FF47FA44AF2A}" destId="{AD60D3C5-16C0-4B20-A7DF-66EC76D2F422}" srcOrd="0" destOrd="0" presId="urn:microsoft.com/office/officeart/2005/8/layout/hierarchy4"/>
    <dgm:cxn modelId="{411C7069-761B-425A-B666-C06295A3D077}" type="presParOf" srcId="{6B28A93D-11DB-4AA5-81BE-FF47FA44AF2A}" destId="{F11CBC72-E0E9-4443-B153-75D196F211E9}" srcOrd="1" destOrd="0" presId="urn:microsoft.com/office/officeart/2005/8/layout/hierarchy4"/>
    <dgm:cxn modelId="{A308FB10-AE21-4D7E-B5CD-95674E8AB79B}" type="presParOf" srcId="{2F83F9CB-5BE7-4C3B-AC27-D267F17279B1}" destId="{3F0FE1C8-0B5F-41A4-8F66-A46F1E177032}" srcOrd="1" destOrd="0" presId="urn:microsoft.com/office/officeart/2005/8/layout/hierarchy4"/>
    <dgm:cxn modelId="{EEECE131-E5D8-49EF-B649-A91700EA0A94}" type="presParOf" srcId="{2F83F9CB-5BE7-4C3B-AC27-D267F17279B1}" destId="{9D5F9E73-998E-49B9-A8B9-78281EF9E87F}" srcOrd="2" destOrd="0" presId="urn:microsoft.com/office/officeart/2005/8/layout/hierarchy4"/>
    <dgm:cxn modelId="{BAD9A194-D1C2-4092-B7B0-F6EA440B4391}" type="presParOf" srcId="{9D5F9E73-998E-49B9-A8B9-78281EF9E87F}" destId="{E59A6665-CCA2-4D21-A2B0-E30C92BC000F}" srcOrd="0" destOrd="0" presId="urn:microsoft.com/office/officeart/2005/8/layout/hierarchy4"/>
    <dgm:cxn modelId="{4D1EDA5C-DF9A-4D14-B8DC-E7E2AF281D15}" type="presParOf" srcId="{9D5F9E73-998E-49B9-A8B9-78281EF9E87F}" destId="{EDEFC497-9126-4CC5-B811-BA997AC0AFD9}" srcOrd="1" destOrd="0" presId="urn:microsoft.com/office/officeart/2005/8/layout/hierarchy4"/>
    <dgm:cxn modelId="{0B104063-37A6-41B3-939D-880BCD7BD935}" type="presParOf" srcId="{21FC64B5-57B1-4167-91E6-D762013E137B}" destId="{EB7DFCEB-72E7-46D3-8962-F106747BDA01}" srcOrd="1" destOrd="0" presId="urn:microsoft.com/office/officeart/2005/8/layout/hierarchy4"/>
    <dgm:cxn modelId="{CCCE48CD-ABF0-4E4E-84CB-42E870CDA22A}" type="presParOf" srcId="{21FC64B5-57B1-4167-91E6-D762013E137B}" destId="{5158F784-B2B3-4D46-9E6B-BCA4C9A56AFC}" srcOrd="2" destOrd="0" presId="urn:microsoft.com/office/officeart/2005/8/layout/hierarchy4"/>
    <dgm:cxn modelId="{77F1B7C1-7CAF-47E6-A443-D27FA0260FA1}" type="presParOf" srcId="{5158F784-B2B3-4D46-9E6B-BCA4C9A56AFC}" destId="{4FF608A2-AA53-43A6-965D-1C9B4567287B}" srcOrd="0" destOrd="0" presId="urn:microsoft.com/office/officeart/2005/8/layout/hierarchy4"/>
    <dgm:cxn modelId="{5A4CED64-E130-4596-BBBB-1B691583E47D}" type="presParOf" srcId="{5158F784-B2B3-4D46-9E6B-BCA4C9A56AFC}" destId="{D1AE9751-BA35-40F4-A249-30B415E06DD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3F88FF-3B97-478C-87F7-888E8A7E59F1}">
      <dsp:nvSpPr>
        <dsp:cNvPr id="0" name=""/>
        <dsp:cNvSpPr/>
      </dsp:nvSpPr>
      <dsp:spPr>
        <a:xfrm>
          <a:off x="699" y="1460"/>
          <a:ext cx="6094601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Повышение качества образования за счет</a:t>
          </a:r>
          <a:endParaRPr lang="ru-RU" sz="3300" kern="1200" dirty="0"/>
        </a:p>
      </dsp:txBody>
      <dsp:txXfrm>
        <a:off x="699" y="1460"/>
        <a:ext cx="6094601" cy="1281906"/>
      </dsp:txXfrm>
    </dsp:sp>
    <dsp:sp modelId="{8D56DF40-4D56-46AC-9865-33D42273564A}">
      <dsp:nvSpPr>
        <dsp:cNvPr id="0" name=""/>
        <dsp:cNvSpPr/>
      </dsp:nvSpPr>
      <dsp:spPr>
        <a:xfrm>
          <a:off x="887746" y="1311921"/>
          <a:ext cx="3981182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Мировых образовательных ресурсов</a:t>
          </a:r>
          <a:endParaRPr lang="ru-RU" sz="2200" kern="1200" dirty="0"/>
        </a:p>
      </dsp:txBody>
      <dsp:txXfrm>
        <a:off x="887746" y="1311921"/>
        <a:ext cx="3981182" cy="1281906"/>
      </dsp:txXfrm>
    </dsp:sp>
    <dsp:sp modelId="{AD60D3C5-16C0-4B20-A7DF-66EC76D2F422}">
      <dsp:nvSpPr>
        <dsp:cNvPr id="0" name=""/>
        <dsp:cNvSpPr/>
      </dsp:nvSpPr>
      <dsp:spPr>
        <a:xfrm>
          <a:off x="699" y="2780633"/>
          <a:ext cx="1949648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Дистанционных образовательных технологий</a:t>
          </a:r>
          <a:endParaRPr lang="ru-RU" sz="1700" kern="1200" dirty="0"/>
        </a:p>
      </dsp:txBody>
      <dsp:txXfrm>
        <a:off x="699" y="2780633"/>
        <a:ext cx="1949648" cy="1281906"/>
      </dsp:txXfrm>
    </dsp:sp>
    <dsp:sp modelId="{E59A6665-CCA2-4D21-A2B0-E30C92BC000F}">
      <dsp:nvSpPr>
        <dsp:cNvPr id="0" name=""/>
        <dsp:cNvSpPr/>
      </dsp:nvSpPr>
      <dsp:spPr>
        <a:xfrm>
          <a:off x="2032233" y="2780633"/>
          <a:ext cx="1949648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Самостоятельной работы обучающихся</a:t>
          </a:r>
          <a:endParaRPr lang="ru-RU" sz="1700" kern="1200" dirty="0"/>
        </a:p>
      </dsp:txBody>
      <dsp:txXfrm>
        <a:off x="2032233" y="2780633"/>
        <a:ext cx="1949648" cy="1281906"/>
      </dsp:txXfrm>
    </dsp:sp>
    <dsp:sp modelId="{4FF608A2-AA53-43A6-965D-1C9B4567287B}">
      <dsp:nvSpPr>
        <dsp:cNvPr id="0" name=""/>
        <dsp:cNvSpPr/>
      </dsp:nvSpPr>
      <dsp:spPr>
        <a:xfrm>
          <a:off x="4128124" y="2752085"/>
          <a:ext cx="1949648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Электронного обучения</a:t>
          </a:r>
          <a:endParaRPr lang="ru-RU" sz="2200" kern="1200" dirty="0"/>
        </a:p>
      </dsp:txBody>
      <dsp:txXfrm>
        <a:off x="4128124" y="2752085"/>
        <a:ext cx="1949648" cy="1281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2706688" y="6654800"/>
            <a:ext cx="6437312" cy="0"/>
          </a:xfrm>
          <a:prstGeom prst="line">
            <a:avLst/>
          </a:prstGeom>
          <a:noFill/>
          <a:ln w="3175">
            <a:solidFill>
              <a:srgbClr val="DA731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9" name="Picture 46" descr="ARTE_pr_PPt_Punt"/>
          <p:cNvPicPr>
            <a:picLocks noChangeAspect="1" noChangeArrowheads="1"/>
          </p:cNvPicPr>
          <p:nvPr userDrawn="1"/>
        </p:nvPicPr>
        <p:blipFill>
          <a:blip r:embed="rId2" cstate="print"/>
          <a:srcRect t="20750"/>
          <a:stretch>
            <a:fillRect/>
          </a:stretch>
        </p:blipFill>
        <p:spPr bwMode="auto">
          <a:xfrm>
            <a:off x="0" y="0"/>
            <a:ext cx="914400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graf1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214"/>
          <a:stretch>
            <a:fillRect/>
          </a:stretch>
        </p:blipFill>
        <p:spPr bwMode="auto">
          <a:xfrm>
            <a:off x="0" y="1"/>
            <a:ext cx="1282700" cy="235743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graf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-144000" y="4896000"/>
            <a:ext cx="3000364" cy="1840191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428736"/>
            <a:ext cx="8401080" cy="4789227"/>
          </a:xfrm>
        </p:spPr>
        <p:txBody>
          <a:bodyPr/>
          <a:lstStyle>
            <a:lvl1pPr algn="just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just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just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just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just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0"/>
            <a:ext cx="8358246" cy="714356"/>
          </a:xfrm>
        </p:spPr>
        <p:txBody>
          <a:bodyPr>
            <a:noAutofit/>
          </a:bodyPr>
          <a:lstStyle>
            <a:lvl1pPr algn="ctr">
              <a:tabLst>
                <a:tab pos="2514600" algn="l"/>
              </a:tabLst>
              <a:defRPr sz="3000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innerShdw blurRad="63500" dist="50800">
                    <a:prstClr val="black"/>
                  </a:innerShdw>
                </a:effectLst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7" descr="graf1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214"/>
          <a:stretch>
            <a:fillRect/>
          </a:stretch>
        </p:blipFill>
        <p:spPr bwMode="auto">
          <a:xfrm flipH="1">
            <a:off x="8501058" y="0"/>
            <a:ext cx="642942" cy="1285929"/>
          </a:xfrm>
          <a:prstGeom prst="rect">
            <a:avLst/>
          </a:prstGeom>
          <a:noFill/>
        </p:spPr>
      </p:pic>
      <p:pic>
        <p:nvPicPr>
          <p:cNvPr id="10" name="Picture 2" descr="C:\Documents and Settings\Usuario\Mis documentos\Mis imágenes\planeta tierra\SuperStock_1566-075227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-357214"/>
            <a:ext cx="2589233" cy="2071643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2592000" y="6643710"/>
            <a:ext cx="6516000" cy="0"/>
          </a:xfrm>
          <a:prstGeom prst="line">
            <a:avLst/>
          </a:prstGeom>
          <a:noFill/>
          <a:ln w="3175">
            <a:solidFill>
              <a:srgbClr val="DA731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Haga clic para modificar el estilo de título del patrón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6BFAE-E94B-48D1-BC30-3D3C00174128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86DB2-610E-4113-9868-585D6E9D731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46" descr="ARTE_pr_PPt_Punt"/>
          <p:cNvPicPr>
            <a:picLocks noChangeAspect="1" noChangeArrowheads="1"/>
          </p:cNvPicPr>
          <p:nvPr/>
        </p:nvPicPr>
        <p:blipFill>
          <a:blip r:embed="rId13" cstate="print"/>
          <a:srcRect t="20750"/>
          <a:stretch>
            <a:fillRect/>
          </a:stretch>
        </p:blipFill>
        <p:spPr bwMode="auto">
          <a:xfrm>
            <a:off x="0" y="1"/>
            <a:ext cx="9144000" cy="150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www.firo.ru/wp-content/uploads/2013/11/&#1055;&#1088;&#1080;&#1083;&#1086;&#1078;&#1077;&#1085;&#1080;&#1077;-1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71600" y="692696"/>
            <a:ext cx="7772400" cy="199456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/>
                  </a:innerShdw>
                </a:effectLst>
                <a:latin typeface="Arial" pitchFamily="34" charset="0"/>
                <a:cs typeface="Arial" pitchFamily="34" charset="0"/>
              </a:rPr>
              <a:t>Современные тенденции в развитии электронного обучения как фактор совершенствования образовательного процесса</a:t>
            </a:r>
            <a:endParaRPr lang="es-E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87624" y="260648"/>
            <a:ext cx="7344816" cy="43204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БПОУ «Омский колледж библиотечно-информационных технологий»</a:t>
            </a:r>
          </a:p>
          <a:p>
            <a:endParaRPr lang="es-ES" dirty="0"/>
          </a:p>
        </p:txBody>
      </p:sp>
      <p:pic>
        <p:nvPicPr>
          <p:cNvPr id="1026" name="Picture 2" descr="C:\Documents and Settings\Usuario\Mis documentos\Mis imágenes\planeta tierra\SuperStock_1566-075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357430"/>
            <a:ext cx="3750001" cy="3000372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9" name="TextBox 8"/>
          <p:cNvSpPr txBox="1"/>
          <p:nvPr/>
        </p:nvSpPr>
        <p:spPr>
          <a:xfrm>
            <a:off x="5148064" y="5445224"/>
            <a:ext cx="3816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Доклад подготовила: </a:t>
            </a:r>
            <a:r>
              <a:rPr lang="ru-RU" dirty="0" err="1" smtClean="0"/>
              <a:t>Патрина</a:t>
            </a:r>
            <a:r>
              <a:rPr lang="ru-RU" dirty="0" smtClean="0"/>
              <a:t> Л.В</a:t>
            </a:r>
            <a:r>
              <a:rPr lang="ru-RU" dirty="0" smtClean="0"/>
              <a:t>.,</a:t>
            </a:r>
          </a:p>
          <a:p>
            <a:pPr algn="just"/>
            <a:r>
              <a:rPr lang="ru-RU" sz="1600" dirty="0" smtClean="0"/>
              <a:t>преподаватель БПОУ «Омский колледж</a:t>
            </a:r>
          </a:p>
          <a:p>
            <a:pPr algn="just"/>
            <a:r>
              <a:rPr lang="ru-RU" sz="1600" dirty="0" smtClean="0"/>
              <a:t>Библиотечно-информационных </a:t>
            </a:r>
          </a:p>
          <a:p>
            <a:pPr algn="just"/>
            <a:r>
              <a:rPr lang="ru-RU" sz="1600" dirty="0" smtClean="0"/>
              <a:t>технологий»</a:t>
            </a:r>
            <a:endParaRPr lang="ru-RU" sz="1600" dirty="0"/>
          </a:p>
        </p:txBody>
      </p:sp>
      <p:pic>
        <p:nvPicPr>
          <p:cNvPr id="21507" name="Picture 3" descr="E:\Фон и картинки\фон для презентации\Электронное обучение\1goods_45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3016"/>
            <a:ext cx="3816424" cy="2544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980728"/>
            <a:ext cx="5871026" cy="48809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Мобильные технологии (</a:t>
            </a:r>
            <a:r>
              <a:rPr lang="ru-RU" dirty="0" err="1" smtClean="0">
                <a:solidFill>
                  <a:srgbClr val="FF0000"/>
                </a:solidFill>
              </a:rPr>
              <a:t>M-Learning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Технологии электронного </a:t>
            </a:r>
            <a:r>
              <a:rPr lang="ru-RU" dirty="0" smtClean="0"/>
              <a:t>обучения </a:t>
            </a:r>
            <a:endParaRPr lang="ru-RU" dirty="0"/>
          </a:p>
        </p:txBody>
      </p:sp>
      <p:pic>
        <p:nvPicPr>
          <p:cNvPr id="8194" name="Picture 2" descr="E:\Фон и картинки\фон для презентации\Электронное обучение\Image_2_stick_figure_balancing_gadgets_959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2192983" cy="2316338"/>
          </a:xfrm>
          <a:prstGeom prst="rect">
            <a:avLst/>
          </a:prstGeom>
          <a:noFill/>
        </p:spPr>
      </p:pic>
      <p:pic>
        <p:nvPicPr>
          <p:cNvPr id="8195" name="Picture 3" descr="E:\Фон и картинки\фон для презентации\Электронное обучение\slide_77.jpg"/>
          <p:cNvPicPr>
            <a:picLocks noChangeAspect="1" noChangeArrowheads="1"/>
          </p:cNvPicPr>
          <p:nvPr/>
        </p:nvPicPr>
        <p:blipFill>
          <a:blip r:embed="rId3" cstate="print"/>
          <a:srcRect t="12928" b="11117"/>
          <a:stretch>
            <a:fillRect/>
          </a:stretch>
        </p:blipFill>
        <p:spPr bwMode="auto">
          <a:xfrm>
            <a:off x="2427805" y="2564904"/>
            <a:ext cx="6573080" cy="3744416"/>
          </a:xfrm>
          <a:prstGeom prst="rect">
            <a:avLst/>
          </a:prstGeom>
          <a:noFill/>
        </p:spPr>
      </p:pic>
      <p:pic>
        <p:nvPicPr>
          <p:cNvPr id="8196" name="Picture 4" descr="E:\Фон и картинки\фон для презентации\Электронное обучение\2026971_stock-photo-mobile-phone-charac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39552" y="3931856"/>
            <a:ext cx="2080398" cy="1657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980728"/>
            <a:ext cx="8208912" cy="144016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Дополненная </a:t>
            </a:r>
            <a:r>
              <a:rPr lang="ru-RU" b="1" dirty="0" smtClean="0">
                <a:solidFill>
                  <a:srgbClr val="FF0000"/>
                </a:solidFill>
              </a:rPr>
              <a:t>реальность – это технология наложения виртуальной </a:t>
            </a:r>
            <a:r>
              <a:rPr lang="ru-RU" b="1" dirty="0" err="1" smtClean="0">
                <a:solidFill>
                  <a:srgbClr val="FF0000"/>
                </a:solidFill>
              </a:rPr>
              <a:t>информаци</a:t>
            </a:r>
            <a:r>
              <a:rPr lang="ru-RU" b="1" dirty="0" smtClean="0">
                <a:solidFill>
                  <a:srgbClr val="FF0000"/>
                </a:solidFill>
              </a:rPr>
              <a:t> в форме: текста, видео, графики, чертежей и других виртуальных объектов на реальный мир в режиме реального времени.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Технологии электронного </a:t>
            </a:r>
            <a:r>
              <a:rPr lang="ru-RU" dirty="0" smtClean="0"/>
              <a:t>обучения </a:t>
            </a:r>
            <a:endParaRPr lang="ru-RU" dirty="0"/>
          </a:p>
        </p:txBody>
      </p:sp>
      <p:pic>
        <p:nvPicPr>
          <p:cNvPr id="9219" name="Picture 3" descr="E:\Фон и картинки\фон для презентации\Электронное обучение\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20888"/>
            <a:ext cx="8316416" cy="3326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124744"/>
            <a:ext cx="8617104" cy="171223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Виртуальная </a:t>
            </a:r>
            <a:r>
              <a:rPr lang="ru-RU" sz="2000" dirty="0" smtClean="0">
                <a:solidFill>
                  <a:srgbClr val="FF0000"/>
                </a:solidFill>
              </a:rPr>
              <a:t>реальность - </a:t>
            </a:r>
            <a:r>
              <a:rPr lang="ru-RU" sz="2000" dirty="0" smtClean="0">
                <a:solidFill>
                  <a:srgbClr val="FF0000"/>
                </a:solidFill>
              </a:rPr>
              <a:t>предполагает присутствие </a:t>
            </a:r>
            <a:r>
              <a:rPr lang="ru-RU" sz="2000" dirty="0" smtClean="0">
                <a:solidFill>
                  <a:srgbClr val="FF0000"/>
                </a:solidFill>
              </a:rPr>
              <a:t>зрителя/участника/игрока </a:t>
            </a:r>
            <a:r>
              <a:rPr lang="ru-RU" sz="2000" dirty="0" smtClean="0">
                <a:solidFill>
                  <a:srgbClr val="FF0000"/>
                </a:solidFill>
              </a:rPr>
              <a:t>в определенной среде существования, в которой вовсе не обязательно истинное воспроизведение окружающей реальности и жизни в ней (без фотореализма, если так можно выразиться).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Технологии электронного </a:t>
            </a:r>
            <a:r>
              <a:rPr lang="ru-RU" dirty="0" smtClean="0"/>
              <a:t>обучения </a:t>
            </a:r>
            <a:endParaRPr lang="ru-RU" dirty="0"/>
          </a:p>
        </p:txBody>
      </p:sp>
      <p:pic>
        <p:nvPicPr>
          <p:cNvPr id="10244" name="Picture 4" descr="E:\Фон и картинки\фон для презентации\Электронное обучение\b_5593b4e8847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212976"/>
            <a:ext cx="5873130" cy="3304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 descr="E:\Фон и картинки\фон для презентации\Электронное обучение\obrazova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852936"/>
            <a:ext cx="4293866" cy="2415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764704"/>
            <a:ext cx="8401080" cy="4789227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</a:rPr>
              <a:t>Перевернутый класс - инновационная </a:t>
            </a:r>
            <a:r>
              <a:rPr lang="ru-RU" sz="2000" dirty="0" smtClean="0">
                <a:solidFill>
                  <a:srgbClr val="FF0000"/>
                </a:solidFill>
              </a:rPr>
              <a:t>модель, </a:t>
            </a:r>
            <a:r>
              <a:rPr lang="ru-RU" sz="2000" dirty="0" smtClean="0">
                <a:solidFill>
                  <a:srgbClr val="FF0000"/>
                </a:solidFill>
              </a:rPr>
              <a:t>технология обучения </a:t>
            </a:r>
            <a:r>
              <a:rPr lang="en-US" sz="2000" dirty="0" smtClean="0">
                <a:solidFill>
                  <a:srgbClr val="FF0000"/>
                </a:solidFill>
              </a:rPr>
              <a:t>XXI </a:t>
            </a:r>
            <a:r>
              <a:rPr lang="ru-RU" sz="2000" dirty="0" smtClean="0">
                <a:solidFill>
                  <a:srgbClr val="FF0000"/>
                </a:solidFill>
              </a:rPr>
              <a:t>века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Перевернутый класс (</a:t>
            </a:r>
            <a:r>
              <a:rPr lang="ru-RU" sz="1600" dirty="0" err="1" smtClean="0">
                <a:solidFill>
                  <a:srgbClr val="FF0000"/>
                </a:solidFill>
              </a:rPr>
              <a:t>Flipped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Class</a:t>
            </a:r>
            <a:r>
              <a:rPr lang="ru-RU" sz="1600" dirty="0" smtClean="0">
                <a:solidFill>
                  <a:srgbClr val="FF0000"/>
                </a:solidFill>
              </a:rPr>
              <a:t>) – это модель обучения, в которой выполнение домашней работы, помимо прочего, включает в себя применение технологий </a:t>
            </a:r>
            <a:r>
              <a:rPr lang="ru-RU" sz="1600" dirty="0" err="1" smtClean="0">
                <a:solidFill>
                  <a:srgbClr val="FF0000"/>
                </a:solidFill>
              </a:rPr>
              <a:t>водкаста</a:t>
            </a:r>
            <a:r>
              <a:rPr lang="ru-RU" sz="1600" dirty="0" smtClean="0">
                <a:solidFill>
                  <a:srgbClr val="FF0000"/>
                </a:solidFill>
              </a:rPr>
              <a:t>:</a:t>
            </a:r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ru-RU" sz="1600" dirty="0" smtClean="0">
                <a:solidFill>
                  <a:srgbClr val="FF0000"/>
                </a:solidFill>
              </a:rPr>
              <a:t>просмотр </a:t>
            </a:r>
            <a:r>
              <a:rPr lang="ru-RU" sz="1600" dirty="0" err="1" smtClean="0">
                <a:solidFill>
                  <a:srgbClr val="FF0000"/>
                </a:solidFill>
              </a:rPr>
              <a:t>видеолекции</a:t>
            </a:r>
            <a:r>
              <a:rPr lang="ru-RU" sz="1600" dirty="0" smtClean="0">
                <a:solidFill>
                  <a:srgbClr val="FF0000"/>
                </a:solidFill>
              </a:rPr>
              <a:t>;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чтение учебных текстов, рассмотрение поясняющих рисунков;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прохождение тестов на начальное усвоение темы.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Технологии электронного </a:t>
            </a:r>
            <a:r>
              <a:rPr lang="ru-RU" dirty="0" smtClean="0"/>
              <a:t>обучения </a:t>
            </a:r>
            <a:endParaRPr lang="ru-RU" dirty="0"/>
          </a:p>
        </p:txBody>
      </p:sp>
      <p:pic>
        <p:nvPicPr>
          <p:cNvPr id="11266" name="Picture 2" descr="E:\Фон и картинки\фон для презентации\Электронное обучение\78376575.jpg"/>
          <p:cNvPicPr>
            <a:picLocks noChangeAspect="1" noChangeArrowheads="1"/>
          </p:cNvPicPr>
          <p:nvPr/>
        </p:nvPicPr>
        <p:blipFill>
          <a:blip r:embed="rId2" cstate="print"/>
          <a:srcRect l="2698" t="6392" r="3772" b="7318"/>
          <a:stretch>
            <a:fillRect/>
          </a:stretch>
        </p:blipFill>
        <p:spPr bwMode="auto">
          <a:xfrm>
            <a:off x="2195736" y="3212976"/>
            <a:ext cx="6408712" cy="3327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980728"/>
            <a:ext cx="6336704" cy="792087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МООС</a:t>
            </a:r>
            <a:r>
              <a:rPr lang="en-US" sz="2000" dirty="0" smtClean="0">
                <a:solidFill>
                  <a:srgbClr val="FF0000"/>
                </a:solidFill>
              </a:rPr>
              <a:t>s(Massive Open Online Courses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ru-RU" sz="2000" dirty="0" smtClean="0">
                <a:solidFill>
                  <a:srgbClr val="FF0000"/>
                </a:solidFill>
              </a:rPr>
              <a:t> –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массовые открытые </a:t>
            </a:r>
            <a:r>
              <a:rPr lang="ru-RU" sz="2000" dirty="0" err="1" smtClean="0">
                <a:solidFill>
                  <a:srgbClr val="FF0000"/>
                </a:solidFill>
              </a:rPr>
              <a:t>он-лайн</a:t>
            </a:r>
            <a:r>
              <a:rPr lang="ru-RU" sz="2000" dirty="0" smtClean="0">
                <a:solidFill>
                  <a:srgbClr val="FF0000"/>
                </a:solidFill>
              </a:rPr>
              <a:t> курсы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Технологии электронного обучения </a:t>
            </a:r>
            <a:endParaRPr lang="ru-RU" dirty="0"/>
          </a:p>
        </p:txBody>
      </p:sp>
      <p:pic>
        <p:nvPicPr>
          <p:cNvPr id="12292" name="Picture 4" descr="E:\Фон и картинки\фон для презентации\Электронное обучение\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852936"/>
            <a:ext cx="6291660" cy="3370422"/>
          </a:xfrm>
          <a:prstGeom prst="rect">
            <a:avLst/>
          </a:prstGeom>
          <a:noFill/>
        </p:spPr>
      </p:pic>
      <p:pic>
        <p:nvPicPr>
          <p:cNvPr id="12291" name="Picture 3" descr="E:\Фон и картинки\фон для презентации\Электронное обучение\DNga4sJU94fp6lO7ibRhizl72eJkfbmt4t8yenImKBVvK0kTmF0xjctABnaLJIm9.jpg"/>
          <p:cNvPicPr>
            <a:picLocks noChangeAspect="1" noChangeArrowheads="1"/>
          </p:cNvPicPr>
          <p:nvPr/>
        </p:nvPicPr>
        <p:blipFill>
          <a:blip r:embed="rId3" cstate="print"/>
          <a:srcRect t="13570" b="11792"/>
          <a:stretch>
            <a:fillRect/>
          </a:stretch>
        </p:blipFill>
        <p:spPr bwMode="auto">
          <a:xfrm>
            <a:off x="611560" y="1916832"/>
            <a:ext cx="2745731" cy="1584176"/>
          </a:xfrm>
          <a:prstGeom prst="rect">
            <a:avLst/>
          </a:prstGeom>
          <a:noFill/>
        </p:spPr>
      </p:pic>
      <p:pic>
        <p:nvPicPr>
          <p:cNvPr id="12293" name="Picture 5" descr="E:\Фон и картинки\фон для презентации\Электронное обучение\55223512_8ecebca5700e03466c8e4961bbb1fca0_800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764704"/>
            <a:ext cx="259228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Внедрение данных видов современного электронного обучения в БПОУ «</a:t>
            </a:r>
            <a:r>
              <a:rPr lang="ru-RU" dirty="0" err="1" smtClean="0"/>
              <a:t>ОмКБИТ</a:t>
            </a:r>
            <a:r>
              <a:rPr lang="ru-RU" dirty="0" smtClean="0"/>
              <a:t>» позволит на достаточно высоком уровне выполнять требования ФГОС и быть востребованными на образовательном </a:t>
            </a:r>
            <a:r>
              <a:rPr lang="ru-RU" dirty="0" smtClean="0"/>
              <a:t>рынке: </a:t>
            </a:r>
            <a:endParaRPr lang="ru-RU" dirty="0" smtClean="0"/>
          </a:p>
          <a:p>
            <a:pPr lvl="0"/>
            <a:r>
              <a:rPr lang="ru-RU" dirty="0" smtClean="0"/>
              <a:t>Смешанное обучение (</a:t>
            </a:r>
            <a:r>
              <a:rPr lang="ru-RU" dirty="0" err="1" smtClean="0"/>
              <a:t>BlendedLearning</a:t>
            </a:r>
            <a:r>
              <a:rPr lang="ru-RU" dirty="0" smtClean="0"/>
              <a:t>). </a:t>
            </a:r>
          </a:p>
          <a:p>
            <a:pPr lvl="0"/>
            <a:r>
              <a:rPr lang="ru-RU" dirty="0" smtClean="0"/>
              <a:t>Технологии </a:t>
            </a:r>
            <a:r>
              <a:rPr lang="ru-RU" dirty="0" err="1" smtClean="0"/>
              <a:t>Веб</a:t>
            </a:r>
            <a:r>
              <a:rPr lang="ru-RU" dirty="0" smtClean="0"/>
              <a:t> 2.0. </a:t>
            </a:r>
          </a:p>
          <a:p>
            <a:pPr lvl="0"/>
            <a:r>
              <a:rPr lang="ru-RU" dirty="0" smtClean="0"/>
              <a:t>Мобильные технологии (</a:t>
            </a:r>
            <a:r>
              <a:rPr lang="ru-RU" dirty="0" err="1" smtClean="0"/>
              <a:t>M-Learning</a:t>
            </a:r>
            <a:r>
              <a:rPr lang="ru-RU" dirty="0" smtClean="0"/>
              <a:t>). </a:t>
            </a:r>
          </a:p>
          <a:p>
            <a:pPr lvl="0"/>
            <a:r>
              <a:rPr lang="ru-RU" dirty="0" smtClean="0"/>
              <a:t>Дополненная реальность. </a:t>
            </a:r>
          </a:p>
          <a:p>
            <a:pPr lvl="0"/>
            <a:r>
              <a:rPr lang="ru-RU" dirty="0" smtClean="0"/>
              <a:t>Виртуальная реальность. </a:t>
            </a:r>
          </a:p>
          <a:p>
            <a:pPr lvl="0"/>
            <a:r>
              <a:rPr lang="ru-RU" dirty="0" smtClean="0"/>
              <a:t>Перевернутый класс.</a:t>
            </a:r>
          </a:p>
          <a:p>
            <a:pPr lvl="0"/>
            <a:r>
              <a:rPr lang="ru-RU" dirty="0" smtClean="0"/>
              <a:t>МООС</a:t>
            </a:r>
            <a:r>
              <a:rPr lang="en-US" dirty="0" smtClean="0"/>
              <a:t>s(Massive Open Online Courses) 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2530" name="Picture 2" descr="E:\Фон и картинки\фон для презентации\Электронное обучение\3D-Women-Presentation-01-1024x10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645024"/>
            <a:ext cx="2808312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Использовать </a:t>
            </a:r>
            <a:r>
              <a:rPr lang="ru-RU" dirty="0" smtClean="0"/>
              <a:t>в полную мощность аппаратное и программное обеспечение колледжа, которое позволяет создавать презентации, электронные пособия по различным предметам, проводить электронное тестирование и активно использовать Интернет и технологии </a:t>
            </a:r>
            <a:r>
              <a:rPr lang="ru-RU" dirty="0" err="1" smtClean="0"/>
              <a:t>Веб</a:t>
            </a:r>
            <a:r>
              <a:rPr lang="ru-RU" dirty="0" smtClean="0"/>
              <a:t> 2.0 при своем обучении.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2017 году в </a:t>
            </a:r>
            <a:r>
              <a:rPr lang="ru-RU" dirty="0" err="1" smtClean="0"/>
              <a:t>ОмКБИТ</a:t>
            </a:r>
            <a:r>
              <a:rPr lang="ru-RU" dirty="0" smtClean="0"/>
              <a:t> внедрено дистанционное обучение с использованием автоматизированной системы дистанционного обучения — управления учебным процессом </a:t>
            </a:r>
            <a:r>
              <a:rPr lang="ru-RU" dirty="0" err="1" smtClean="0"/>
              <a:t>Moodle</a:t>
            </a:r>
            <a:r>
              <a:rPr lang="ru-RU" dirty="0" smtClean="0"/>
              <a:t> для курсов повышения квалификации. </a:t>
            </a:r>
            <a:endParaRPr lang="ru-RU" dirty="0" smtClean="0"/>
          </a:p>
          <a:p>
            <a:r>
              <a:rPr lang="ru-RU" dirty="0" smtClean="0"/>
              <a:t>Приобретение и внедрение </a:t>
            </a:r>
            <a:r>
              <a:rPr lang="ru-RU" dirty="0" smtClean="0"/>
              <a:t>автоматизированной системы 1С:Колледж позволит </a:t>
            </a:r>
            <a:r>
              <a:rPr lang="ru-RU" dirty="0" smtClean="0"/>
              <a:t>предоставлять </a:t>
            </a:r>
            <a:r>
              <a:rPr lang="ru-RU" dirty="0" smtClean="0"/>
              <a:t>информационные сервисы, вести учет и оценку работы сотрудников и обучающихся и прочие дополнительные возможности, которые будут вестись в автоматизированном режиме.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58246" cy="714356"/>
          </a:xfrm>
        </p:spPr>
        <p:txBody>
          <a:bodyPr/>
          <a:lstStyle/>
          <a:p>
            <a:r>
              <a:rPr lang="ru-RU" sz="2400" dirty="0" smtClean="0"/>
              <a:t>Электронное обучение в  БПОУ «</a:t>
            </a:r>
            <a:r>
              <a:rPr lang="ru-RU" sz="2400" dirty="0" err="1" smtClean="0"/>
              <a:t>ОмКБИТ</a:t>
            </a:r>
            <a:r>
              <a:rPr lang="ru-RU" sz="2400" dirty="0" smtClean="0"/>
              <a:t>» идет в ногу со </a:t>
            </a:r>
            <a:r>
              <a:rPr lang="ru-RU" sz="2400" dirty="0" smtClean="0"/>
              <a:t>временем</a:t>
            </a:r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259632" y="1412776"/>
            <a:ext cx="7536984" cy="403244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Реализовывать образовательные программы или их части с применением исключительно электронного обучения, дистанционных образовательных технологий, организуя учебные занятия в виде </a:t>
            </a:r>
            <a:r>
              <a:rPr lang="ru-RU" dirty="0" err="1" smtClean="0"/>
              <a:t>онлайн-курсов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Создать для </a:t>
            </a:r>
            <a:r>
              <a:rPr lang="ru-RU" dirty="0" err="1" smtClean="0"/>
              <a:t>онлайн-курсов</a:t>
            </a:r>
            <a:r>
              <a:rPr lang="ru-RU" dirty="0" smtClean="0"/>
              <a:t> (</a:t>
            </a:r>
            <a:r>
              <a:rPr lang="en-US" dirty="0" smtClean="0"/>
              <a:t>Massive Open Online Courses</a:t>
            </a:r>
            <a:r>
              <a:rPr lang="ru-RU" dirty="0" smtClean="0"/>
              <a:t>)  документ об образовании и (или) о квалификации либо документ об обучении, выданным организацией, реализующей такие программы или их части в виде </a:t>
            </a:r>
            <a:r>
              <a:rPr lang="ru-RU" dirty="0" err="1" smtClean="0"/>
              <a:t>онлайн-курсов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8246" cy="764704"/>
          </a:xfrm>
        </p:spPr>
        <p:txBody>
          <a:bodyPr/>
          <a:lstStyle/>
          <a:p>
            <a:r>
              <a:rPr lang="ru-RU" sz="2800" dirty="0" smtClean="0"/>
              <a:t>Перед </a:t>
            </a:r>
            <a:r>
              <a:rPr lang="ru-RU" sz="2800" dirty="0" err="1" smtClean="0"/>
              <a:t>ОмКБИТ</a:t>
            </a:r>
            <a:r>
              <a:rPr lang="ru-RU" sz="2800" dirty="0" smtClean="0"/>
              <a:t>  </a:t>
            </a:r>
            <a:r>
              <a:rPr lang="ru-RU" sz="2800" dirty="0" smtClean="0"/>
              <a:t>стоят новые 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4" name="Picture 2" descr="E:\Фон и картинки\фон для презентации\Электронное обучение\resiz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4121697"/>
            <a:ext cx="2627784" cy="2736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268760"/>
            <a:ext cx="7776864" cy="478922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Создать документ</a:t>
            </a:r>
            <a:r>
              <a:rPr lang="ru-RU" dirty="0" smtClean="0"/>
              <a:t>, подтверждающий освоение им образовательной программы или ее части в виде </a:t>
            </a:r>
            <a:r>
              <a:rPr lang="ru-RU" dirty="0" err="1" smtClean="0"/>
              <a:t>онлайн-курсов</a:t>
            </a:r>
            <a:r>
              <a:rPr lang="ru-RU" dirty="0" smtClean="0"/>
              <a:t> в иной </a:t>
            </a:r>
            <a:r>
              <a:rPr lang="ru-RU" dirty="0" smtClean="0"/>
              <a:t>организации.</a:t>
            </a:r>
          </a:p>
          <a:p>
            <a:pPr lvl="0"/>
            <a:r>
              <a:rPr lang="ru-RU" dirty="0" smtClean="0"/>
              <a:t>Определить порядок оказания учебно-методической помощи обучающимся, в том числе в форме индивидуальных консультаций, оказываемых дистанционно с использованием информационных и телекоммуникационных технологий.</a:t>
            </a:r>
          </a:p>
          <a:p>
            <a:r>
              <a:rPr lang="ru-RU" dirty="0" smtClean="0"/>
              <a:t>Создать </a:t>
            </a:r>
            <a:r>
              <a:rPr lang="ru-RU" dirty="0" smtClean="0"/>
              <a:t>условия для функционирования электронной информационно-образовательной </a:t>
            </a:r>
            <a:r>
              <a:rPr lang="ru-RU" dirty="0" smtClean="0"/>
              <a:t>среды.</a:t>
            </a:r>
          </a:p>
          <a:p>
            <a:r>
              <a:rPr lang="ru-RU" dirty="0" smtClean="0"/>
              <a:t>Обеспечить </a:t>
            </a:r>
            <a:r>
              <a:rPr lang="ru-RU" dirty="0" smtClean="0"/>
              <a:t>идентификацию личности обучающегося, выбор способа которой осуществляется организацией самостоятельно, и контроль соблюдения условий проведения мероприятий, в рамках которых осуществляется оценка результатов обучения.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Перед </a:t>
            </a:r>
            <a:r>
              <a:rPr lang="ru-RU" sz="2800" dirty="0" err="1" smtClean="0"/>
              <a:t>ОмКБИТ</a:t>
            </a:r>
            <a:r>
              <a:rPr lang="ru-RU" sz="2800" dirty="0" smtClean="0"/>
              <a:t>  стоят новые задачи:</a:t>
            </a:r>
            <a:endParaRPr lang="ru-RU" sz="2800" dirty="0"/>
          </a:p>
        </p:txBody>
      </p:sp>
      <p:pic>
        <p:nvPicPr>
          <p:cNvPr id="4" name="Picture 2" descr="E:\Фон и картинки\фон для презентации\Электронное обучение\resiz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80312" y="4670377"/>
            <a:ext cx="2100864" cy="2187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Использование системы управления обучением (LMS – </a:t>
            </a:r>
            <a:r>
              <a:rPr lang="ru-RU" dirty="0" err="1" smtClean="0"/>
              <a:t>LearningManagementSystem</a:t>
            </a:r>
            <a:r>
              <a:rPr lang="ru-RU" dirty="0" smtClean="0"/>
              <a:t>) как основного программного обеспечения для управления процессом освоения учащимися и студентами образовательной программы, распространения (с возможностью удаленного доступа), использования  и хранения цифровых образовательных ресурсов.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58246" cy="714356"/>
          </a:xfrm>
        </p:spPr>
        <p:txBody>
          <a:bodyPr/>
          <a:lstStyle/>
          <a:p>
            <a:r>
              <a:rPr lang="ru-RU" dirty="0" smtClean="0"/>
              <a:t>Четыре направления электронного обучения</a:t>
            </a:r>
            <a:endParaRPr lang="ru-RU" dirty="0"/>
          </a:p>
        </p:txBody>
      </p:sp>
      <p:pic>
        <p:nvPicPr>
          <p:cNvPr id="14338" name="Picture 2" descr="E:\Фон и картинки\фон для презентации\Электронное обучение\1200px-Russian_Global_Open_Educational_Resources_(OER)_Logo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221088"/>
            <a:ext cx="3384376" cy="225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56784" cy="714356"/>
          </a:xfrm>
        </p:spPr>
        <p:txBody>
          <a:bodyPr/>
          <a:lstStyle/>
          <a:p>
            <a:r>
              <a:rPr lang="ru-RU" dirty="0" smtClean="0"/>
              <a:t>Новые возможности</a:t>
            </a:r>
            <a:endParaRPr lang="es-ES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2915816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E:\Фон и картинки\фон для презентации\Электронное обучение\205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132856"/>
            <a:ext cx="2304256" cy="1998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980728"/>
            <a:ext cx="8401080" cy="3512432"/>
          </a:xfrm>
        </p:spPr>
        <p:txBody>
          <a:bodyPr/>
          <a:lstStyle/>
          <a:p>
            <a:pPr marL="457200" indent="-457200">
              <a:buNone/>
            </a:pPr>
            <a:r>
              <a:rPr lang="ru-RU" dirty="0" smtClean="0"/>
              <a:t>2. Обеспечение </a:t>
            </a:r>
            <a:r>
              <a:rPr lang="ru-RU" dirty="0" smtClean="0"/>
              <a:t>наличия в библиотеке колледжа электронных учебно-методических комплексов по основным дисциплинам и профессиональным модулям. Современный электронный образовательный </a:t>
            </a:r>
            <a:r>
              <a:rPr lang="ru-RU" dirty="0" err="1" smtClean="0"/>
              <a:t>контент</a:t>
            </a:r>
            <a:r>
              <a:rPr lang="ru-RU" dirty="0" smtClean="0"/>
              <a:t> позволяет моделировать технологические процессы при изучении специальных дисциплин, а интерактивные элементы дают обучающемуся возможность активно включаться в образовательный процесс.</a:t>
            </a:r>
            <a:endParaRPr lang="ru-RU" dirty="0"/>
          </a:p>
        </p:txBody>
      </p:sp>
      <p:pic>
        <p:nvPicPr>
          <p:cNvPr id="15362" name="Picture 2" descr="E:\Фон и картинки\фон для презентации\Электронное обучение\umk_006-167x7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2221686" cy="997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3" name="Picture 3" descr="E:\Фон и картинки\фон для презентации\Электронное обучение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411760" y="4509120"/>
            <a:ext cx="2088232" cy="2076832"/>
          </a:xfrm>
          <a:prstGeom prst="rect">
            <a:avLst/>
          </a:prstGeom>
          <a:noFill/>
        </p:spPr>
      </p:pic>
      <p:pic>
        <p:nvPicPr>
          <p:cNvPr id="15364" name="Picture 4" descr="E:\Фон и картинки\фон для презентации\Электронное обучение\dba57785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4461" y="4149080"/>
            <a:ext cx="2686011" cy="244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052736"/>
            <a:ext cx="8401080" cy="5240623"/>
          </a:xfrm>
        </p:spPr>
        <p:txBody>
          <a:bodyPr/>
          <a:lstStyle/>
          <a:p>
            <a:r>
              <a:rPr lang="ru-RU" dirty="0" smtClean="0"/>
              <a:t>С 2012 года формируется перечень рекомендованных Федеральным институтом развития образования (ФИРО) учебных электронных изданий: электронных приложений, электронных учебников и учебно-методических комплексов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Перечень учебных изданий для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образовательных учреждений, реализующих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образовательные программы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по специальностям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среднего профессионального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образования на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2017/2018 учебный год, прошедших рецензирование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в ФГАУ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«ФИРО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»</a:t>
            </a:r>
          </a:p>
          <a:p>
            <a:pPr algn="ctr">
              <a:buNone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hlinkClick r:id="rId2"/>
              </a:rPr>
              <a:t>http://www.firo.ru/wp-content/uploads/2013/11/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hlinkClick r:id="rId2"/>
              </a:rPr>
              <a:t>Приложение-1.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+mj-lt"/>
                <a:hlinkClick r:id="rId2"/>
              </a:rPr>
              <a:t>pdf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/>
            <a:endParaRPr lang="ru-RU" sz="2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6387" name="Picture 3" descr="E:\Фон и картинки\фон для презентации\Электронное обучение\risunok1_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992779"/>
            <a:ext cx="3900314" cy="1262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266429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3. </a:t>
            </a:r>
            <a:r>
              <a:rPr lang="ru-RU" sz="2000" dirty="0" smtClean="0"/>
              <a:t>Обеспечение </a:t>
            </a:r>
            <a:r>
              <a:rPr lang="ru-RU" sz="2000" dirty="0" err="1" smtClean="0"/>
              <a:t>ОмКБИТ</a:t>
            </a:r>
            <a:r>
              <a:rPr lang="ru-RU" sz="2000" dirty="0" smtClean="0"/>
              <a:t> необходимой компьютерной техникой, отвечающей установленным требованиям. Важным фактором является наличие в </a:t>
            </a:r>
            <a:r>
              <a:rPr lang="ru-RU" sz="2000" dirty="0" err="1" smtClean="0"/>
              <a:t>ОмКБИТ</a:t>
            </a:r>
            <a:r>
              <a:rPr lang="ru-RU" sz="2000" dirty="0" smtClean="0"/>
              <a:t> квалифицированного технического персонала,  осуществляющего поддержку с точки зрения как аппаратной, так и программной составляющей процесса электронного обучения, и работающего во взаимодействии с производителями образовательного </a:t>
            </a:r>
            <a:r>
              <a:rPr lang="ru-RU" sz="2000" dirty="0" err="1" smtClean="0"/>
              <a:t>контента</a:t>
            </a:r>
            <a:r>
              <a:rPr lang="ru-RU" sz="2000" dirty="0" smtClean="0"/>
              <a:t>, LMS-систем и современного оборудования.</a:t>
            </a:r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7410" name="Picture 2" descr="E:\Фон и картинки\фон для презентации\Электронное обучение\rabota-s-personalom1.jpg"/>
          <p:cNvPicPr>
            <a:picLocks noChangeAspect="1" noChangeArrowheads="1"/>
          </p:cNvPicPr>
          <p:nvPr/>
        </p:nvPicPr>
        <p:blipFill>
          <a:blip r:embed="rId2" cstate="print"/>
          <a:srcRect l="25670" r="16951"/>
          <a:stretch>
            <a:fillRect/>
          </a:stretch>
        </p:blipFill>
        <p:spPr bwMode="auto">
          <a:xfrm>
            <a:off x="4283968" y="2420888"/>
            <a:ext cx="1790439" cy="1872208"/>
          </a:xfrm>
          <a:prstGeom prst="rect">
            <a:avLst/>
          </a:prstGeom>
          <a:noFill/>
        </p:spPr>
      </p:pic>
      <p:pic>
        <p:nvPicPr>
          <p:cNvPr id="17411" name="Picture 3" descr="E:\Фото и видео материалы\Фото колледж зима\DSC084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2780928"/>
            <a:ext cx="3840427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4" descr="E:\Фото и видео материалы\Фото техникум\DSC005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717032"/>
            <a:ext cx="3662465" cy="2746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88640"/>
            <a:ext cx="8401080" cy="3312368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4. </a:t>
            </a:r>
            <a:r>
              <a:rPr lang="ru-RU" sz="2000" dirty="0" smtClean="0"/>
              <a:t>Обучение </a:t>
            </a:r>
            <a:r>
              <a:rPr lang="ru-RU" sz="2000" dirty="0" smtClean="0"/>
              <a:t>педагогического и технического персонала по вопросам организации учебных занятий с помощью информационно-коммуникационных технологий и современного электронного образовательного </a:t>
            </a:r>
            <a:r>
              <a:rPr lang="ru-RU" sz="2000" dirty="0" err="1" smtClean="0"/>
              <a:t>контента</a:t>
            </a:r>
            <a:r>
              <a:rPr lang="ru-RU" sz="2000" dirty="0" smtClean="0"/>
              <a:t>. </a:t>
            </a:r>
          </a:p>
          <a:p>
            <a:pPr lvl="0"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 Административный </a:t>
            </a:r>
            <a:r>
              <a:rPr lang="ru-RU" sz="2000" dirty="0" smtClean="0"/>
              <a:t>персонал должен уметь эффективно использовать возможности, которые предлагает LMS-система в плане организации учебного процесса, а педагогический состав – строить процесс обучения с использованием учебных электронных изданий, а также создавать при помощи LMS-системы авторские учебные материалы.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5" descr="E:\Фон и картинки\фон для презентации\Электронное обучение\Learning-Management-System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573016"/>
            <a:ext cx="3992960" cy="2994720"/>
          </a:xfrm>
          <a:prstGeom prst="rect">
            <a:avLst/>
          </a:prstGeom>
          <a:noFill/>
        </p:spPr>
      </p:pic>
      <p:pic>
        <p:nvPicPr>
          <p:cNvPr id="18434" name="Picture 2" descr="E:\Фон и картинки\фон для презентации\Электронное обучение\business_peo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284984"/>
            <a:ext cx="3499322" cy="31969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Внедрение электронного обучения в образовательную практику колледжа — длительный и сложный процесс, организация которого требует комплексного подхода, включающего: </a:t>
            </a:r>
          </a:p>
          <a:p>
            <a:pPr>
              <a:buNone/>
            </a:pPr>
            <a:r>
              <a:rPr lang="ru-RU" dirty="0" smtClean="0"/>
              <a:t>— создание инфраструктуры; </a:t>
            </a:r>
          </a:p>
          <a:p>
            <a:pPr>
              <a:buNone/>
            </a:pPr>
            <a:r>
              <a:rPr lang="ru-RU" dirty="0" smtClean="0"/>
              <a:t>— создание и развитие технических, технологических и организационно-методических условий для внедрения ЭО;</a:t>
            </a:r>
          </a:p>
          <a:p>
            <a:pPr>
              <a:buNone/>
            </a:pPr>
            <a:r>
              <a:rPr lang="ru-RU" dirty="0" smtClean="0"/>
              <a:t> — кадровое обеспечение процесса разработки, внедрения и сопровождения автоматизированных систем управления учебным процессом; </a:t>
            </a:r>
          </a:p>
          <a:p>
            <a:pPr>
              <a:buNone/>
            </a:pPr>
            <a:r>
              <a:rPr lang="ru-RU" dirty="0" smtClean="0"/>
              <a:t>— исследовательскую работу, направленную на изучение возможностей информационных технологий, применяемых в учебном процессе, адаптацию новых технологий к условиям колледжа, исследование психолого-педагогических, эргономических и других аспектов введения ЭО; научно-методическую работу по новым образовательным технологиям и внедрению их в учебный процесс, разработку методик;</a:t>
            </a:r>
          </a:p>
          <a:p>
            <a:pPr>
              <a:buNone/>
            </a:pPr>
            <a:r>
              <a:rPr lang="ru-RU" dirty="0" smtClean="0"/>
              <a:t> — подготовку и систематическую поддержку преподавателей; </a:t>
            </a:r>
          </a:p>
          <a:p>
            <a:pPr>
              <a:buNone/>
            </a:pPr>
            <a:r>
              <a:rPr lang="ru-RU" dirty="0" smtClean="0"/>
              <a:t> — систему мотивации преподавателей и студентов для работы в ЭО; </a:t>
            </a:r>
          </a:p>
          <a:p>
            <a:pPr>
              <a:buNone/>
            </a:pPr>
            <a:r>
              <a:rPr lang="ru-RU" dirty="0" smtClean="0"/>
              <a:t>— разработку электронных образовательных ресурсов и автоматизированные средства поддержки учебного процесса; </a:t>
            </a:r>
          </a:p>
          <a:p>
            <a:pPr>
              <a:buNone/>
            </a:pPr>
            <a:r>
              <a:rPr lang="ru-RU" dirty="0" smtClean="0"/>
              <a:t>— мониторинг результатов обучения и качества процессов.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772816"/>
            <a:ext cx="8401080" cy="475252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1. Наименование и описание проекта: внедрение в систему СПО электронного обучения.</a:t>
            </a:r>
          </a:p>
          <a:p>
            <a:pPr>
              <a:buNone/>
            </a:pPr>
            <a:r>
              <a:rPr lang="ru-RU" dirty="0" smtClean="0"/>
              <a:t>Задачи проекта:</a:t>
            </a:r>
          </a:p>
          <a:p>
            <a:pPr>
              <a:buNone/>
            </a:pPr>
            <a:r>
              <a:rPr lang="ru-RU" dirty="0" smtClean="0"/>
              <a:t>- Повышение качества обучения по специальности (профессии) СПО;</a:t>
            </a:r>
          </a:p>
          <a:p>
            <a:pPr>
              <a:buNone/>
            </a:pPr>
            <a:r>
              <a:rPr lang="ru-RU" dirty="0" smtClean="0"/>
              <a:t>- Модернизация процесса обучения по специальности (профессии) СПО;</a:t>
            </a:r>
          </a:p>
          <a:p>
            <a:pPr>
              <a:buNone/>
            </a:pPr>
            <a:r>
              <a:rPr lang="ru-RU" dirty="0" smtClean="0"/>
              <a:t>- Модернизация технической базы по специальностям (профессиям) СПО;</a:t>
            </a:r>
          </a:p>
          <a:p>
            <a:pPr>
              <a:buNone/>
            </a:pPr>
            <a:r>
              <a:rPr lang="ru-RU" dirty="0" smtClean="0"/>
              <a:t>- Увеличение числа обучающихся по программам ДПО.</a:t>
            </a:r>
          </a:p>
          <a:p>
            <a:pPr>
              <a:buNone/>
            </a:pPr>
            <a:r>
              <a:rPr lang="ru-RU" i="1" dirty="0" smtClean="0"/>
              <a:t>Планируется, что деятельность колледжа будет заключаться в: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Формировании нормативной базы электронного обучения;</a:t>
            </a:r>
          </a:p>
          <a:p>
            <a:pPr>
              <a:buNone/>
            </a:pPr>
            <a:r>
              <a:rPr lang="ru-RU" dirty="0" smtClean="0"/>
              <a:t>- Формировании материально-технической базы электронного обучения;</a:t>
            </a:r>
          </a:p>
          <a:p>
            <a:pPr>
              <a:buNone/>
            </a:pPr>
            <a:r>
              <a:rPr lang="ru-RU" dirty="0" smtClean="0"/>
              <a:t>- Подготовке кадров, владеющих методиками электронного обучения;</a:t>
            </a:r>
          </a:p>
          <a:p>
            <a:pPr>
              <a:buNone/>
            </a:pPr>
            <a:r>
              <a:rPr lang="ru-RU" dirty="0" smtClean="0"/>
              <a:t>- Обеспечение методической поддержки;</a:t>
            </a:r>
          </a:p>
          <a:p>
            <a:pPr>
              <a:buNone/>
            </a:pPr>
            <a:r>
              <a:rPr lang="ru-RU" dirty="0" smtClean="0"/>
              <a:t>- Отработке моделей организации электронного обучения.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61818" y="0"/>
            <a:ext cx="7782182" cy="1844824"/>
          </a:xfrm>
        </p:spPr>
        <p:txBody>
          <a:bodyPr/>
          <a:lstStyle/>
          <a:p>
            <a:r>
              <a:rPr lang="ru-RU" sz="2400" dirty="0" smtClean="0"/>
              <a:t>Примерный план инновационного проекта </a:t>
            </a:r>
            <a:br>
              <a:rPr lang="ru-RU" sz="2400" dirty="0" smtClean="0"/>
            </a:br>
            <a:r>
              <a:rPr lang="ru-RU" sz="2400" dirty="0" smtClean="0"/>
              <a:t>«Внедрение в систему среднего профессионального образования БПОУ «</a:t>
            </a:r>
            <a:r>
              <a:rPr lang="ru-RU" sz="2400" dirty="0" err="1" smtClean="0"/>
              <a:t>ОмКБИТ</a:t>
            </a:r>
            <a:r>
              <a:rPr lang="ru-RU" sz="2400" dirty="0" smtClean="0"/>
              <a:t>» электронного обучения»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 descr="E:\Фон и картинки\фон для презентации\Электронное обучение\yes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1387908" cy="17445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764704"/>
            <a:ext cx="7344816" cy="478922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2. Ответственны</a:t>
            </a:r>
            <a:r>
              <a:rPr lang="en-US" dirty="0" smtClean="0"/>
              <a:t>e</a:t>
            </a:r>
            <a:r>
              <a:rPr lang="ru-RU" dirty="0" smtClean="0"/>
              <a:t> за реализацию проекта (должности, ФИО). </a:t>
            </a:r>
          </a:p>
          <a:p>
            <a:pPr>
              <a:buNone/>
            </a:pPr>
            <a:r>
              <a:rPr lang="ru-RU" dirty="0" smtClean="0"/>
              <a:t>3.</a:t>
            </a:r>
            <a:r>
              <a:rPr lang="ru-RU" b="1" dirty="0" smtClean="0"/>
              <a:t> </a:t>
            </a:r>
            <a:r>
              <a:rPr lang="ru-RU" dirty="0" smtClean="0"/>
              <a:t>Цель проекта:</a:t>
            </a:r>
            <a:r>
              <a:rPr lang="ru-RU" b="1" dirty="0" smtClean="0"/>
              <a:t> </a:t>
            </a:r>
            <a:r>
              <a:rPr lang="ru-RU" dirty="0" smtClean="0"/>
              <a:t>проект направлен на повышения качества обучения в системе СПО за счет разнообразия технологий и форм обучения и обеспечения доступности профессионального образования, в том числе и для людей с ОВЗ.</a:t>
            </a:r>
          </a:p>
          <a:p>
            <a:pPr>
              <a:buNone/>
            </a:pPr>
            <a:r>
              <a:rPr lang="ru-RU" dirty="0" smtClean="0"/>
              <a:t>4. Нормативная база проекта:</a:t>
            </a:r>
          </a:p>
          <a:p>
            <a:pPr>
              <a:buNone/>
            </a:pPr>
            <a:r>
              <a:rPr lang="ru-RU" dirty="0" smtClean="0"/>
              <a:t>1. Федеральный закон от 29 декабря 2012 г. № 273-ФЗ «Об образовании в Российской Федерации»;</a:t>
            </a:r>
          </a:p>
          <a:p>
            <a:pPr>
              <a:buNone/>
            </a:pPr>
            <a:r>
              <a:rPr lang="ru-RU" dirty="0" smtClean="0"/>
              <a:t>2. «Стратегия развития информационного общества России на 2017–2030 годы».</a:t>
            </a:r>
          </a:p>
          <a:p>
            <a:pPr>
              <a:buNone/>
            </a:pPr>
            <a:r>
              <a:rPr lang="ru-RU" dirty="0" smtClean="0"/>
              <a:t> 3. Приказ от 23 августа 2017 г. N 816 «Об утверждении 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программ».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Примерный план инновационного проекта</a:t>
            </a:r>
            <a:endParaRPr lang="ru-RU" sz="2400" dirty="0"/>
          </a:p>
        </p:txBody>
      </p:sp>
      <p:pic>
        <p:nvPicPr>
          <p:cNvPr id="20483" name="Picture 3" descr="E:\Фон и картинки\фон для презентации\Электронное обучение\3D-Women-Presentation-01-1024x10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233192"/>
            <a:ext cx="2624808" cy="2624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052736"/>
            <a:ext cx="8352928" cy="478922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5. Основные направления внедрения электронного обучения в БПОУ «</a:t>
            </a:r>
            <a:r>
              <a:rPr lang="ru-RU" dirty="0" err="1" smtClean="0"/>
              <a:t>ОмКБИТ</a:t>
            </a:r>
            <a:r>
              <a:rPr lang="ru-RU" dirty="0" smtClean="0"/>
              <a:t>»</a:t>
            </a:r>
          </a:p>
          <a:p>
            <a:pPr>
              <a:buNone/>
            </a:pPr>
            <a:r>
              <a:rPr lang="ru-RU" dirty="0" smtClean="0"/>
              <a:t>на период 2018-2022 год.</a:t>
            </a:r>
          </a:p>
          <a:p>
            <a:pPr>
              <a:buNone/>
            </a:pPr>
            <a:r>
              <a:rPr lang="ru-RU" dirty="0" smtClean="0"/>
              <a:t>1. Формирование нормативной базы электронного обучения.</a:t>
            </a:r>
          </a:p>
          <a:p>
            <a:pPr>
              <a:buNone/>
            </a:pPr>
            <a:r>
              <a:rPr lang="ru-RU" dirty="0" smtClean="0"/>
              <a:t>2. Формирование материально-технической базы электронного обучения.</a:t>
            </a:r>
          </a:p>
          <a:p>
            <a:pPr>
              <a:buNone/>
            </a:pPr>
            <a:r>
              <a:rPr lang="ru-RU" dirty="0" smtClean="0"/>
              <a:t>3. Подготовка кадров, владеющих методиками электронного обучения.</a:t>
            </a:r>
          </a:p>
          <a:p>
            <a:pPr>
              <a:buNone/>
            </a:pPr>
            <a:r>
              <a:rPr lang="ru-RU" dirty="0" smtClean="0"/>
              <a:t>4. Обеспечение методической поддержки.</a:t>
            </a:r>
          </a:p>
          <a:p>
            <a:pPr>
              <a:buNone/>
            </a:pPr>
            <a:r>
              <a:rPr lang="ru-RU" dirty="0" smtClean="0"/>
              <a:t>5. Отработка моделей организации электронного обучения.</a:t>
            </a:r>
          </a:p>
          <a:p>
            <a:pPr>
              <a:buNone/>
            </a:pPr>
            <a:r>
              <a:rPr lang="ru-RU" dirty="0" smtClean="0"/>
              <a:t>6. Дорожная карта внедрения электронного обучения в </a:t>
            </a:r>
            <a:r>
              <a:rPr lang="ru-RU" dirty="0" err="1" smtClean="0"/>
              <a:t>гапоу</a:t>
            </a:r>
            <a:r>
              <a:rPr lang="ru-RU" dirty="0" smtClean="0"/>
              <a:t> мо «губернский колледж» на 2018-2022 год.</a:t>
            </a:r>
          </a:p>
          <a:p>
            <a:pPr>
              <a:buNone/>
            </a:pPr>
            <a:r>
              <a:rPr lang="ru-RU" dirty="0" smtClean="0"/>
              <a:t>1 этап – организационный.</a:t>
            </a:r>
          </a:p>
          <a:p>
            <a:pPr>
              <a:buNone/>
            </a:pPr>
            <a:r>
              <a:rPr lang="ru-RU" dirty="0" smtClean="0"/>
              <a:t>2 этап – проектно-организационный.</a:t>
            </a:r>
          </a:p>
          <a:p>
            <a:pPr>
              <a:buNone/>
            </a:pPr>
            <a:r>
              <a:rPr lang="ru-RU" dirty="0" smtClean="0"/>
              <a:t>3 этап – внедренческий.</a:t>
            </a:r>
          </a:p>
          <a:p>
            <a:pPr>
              <a:buNone/>
            </a:pPr>
            <a:r>
              <a:rPr lang="ru-RU" dirty="0" smtClean="0"/>
              <a:t>7. Команда проекта (Состав участников проекта: должности, ФИО).</a:t>
            </a:r>
          </a:p>
          <a:p>
            <a:pPr>
              <a:buNone/>
            </a:pPr>
            <a:r>
              <a:rPr lang="ru-RU" dirty="0" smtClean="0"/>
              <a:t>8. Риски проекта.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Примерный план инновационного проекта</a:t>
            </a:r>
            <a:endParaRPr lang="ru-RU" sz="2400" dirty="0"/>
          </a:p>
        </p:txBody>
      </p:sp>
      <p:pic>
        <p:nvPicPr>
          <p:cNvPr id="4" name="Picture 3" descr="E:\Фон и картинки\фон для презентации\Электронное обучение\3D-Women-Presentation-01-1024x10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509120"/>
            <a:ext cx="2051720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628800"/>
            <a:ext cx="8401080" cy="478922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На </a:t>
            </a:r>
            <a:r>
              <a:rPr lang="ru-RU" dirty="0" smtClean="0"/>
              <a:t>основании выше изложенного можно сделать вывод о том, что современная действительность  процесса образования в СПО в ближайшем будущем сотрет границы между традиционным и электронным способами  обучения, а использование массовых открытых </a:t>
            </a:r>
            <a:r>
              <a:rPr lang="ru-RU" dirty="0" err="1" smtClean="0"/>
              <a:t>онлайн-курсов</a:t>
            </a:r>
            <a:r>
              <a:rPr lang="ru-RU" dirty="0" smtClean="0"/>
              <a:t>  позволит обучающимся получать необходимые знания, совершенствовать непрерывно свой профессиональный уровень, самостоятельно регулировать процесс обучения на протяжении всей жизни.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58246" cy="714356"/>
          </a:xfrm>
        </p:spPr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358246" cy="71435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Спасибо за внимание!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628800"/>
            <a:ext cx="8401080" cy="4789227"/>
          </a:xfrm>
        </p:spPr>
        <p:txBody>
          <a:bodyPr/>
          <a:lstStyle/>
          <a:p>
            <a:r>
              <a:rPr lang="ru-RU" dirty="0" smtClean="0"/>
              <a:t>2009-2010 гг. </a:t>
            </a:r>
            <a:r>
              <a:rPr lang="ru-RU" dirty="0" smtClean="0"/>
              <a:t>проект </a:t>
            </a:r>
            <a:r>
              <a:rPr lang="ru-RU" dirty="0" smtClean="0"/>
              <a:t>«Концепции Федерального закона «Об индустрии электронного обучения (</a:t>
            </a:r>
            <a:r>
              <a:rPr lang="en-US" dirty="0" smtClean="0"/>
              <a:t>e</a:t>
            </a:r>
            <a:r>
              <a:rPr lang="ru-RU" dirty="0" smtClean="0"/>
              <a:t>-</a:t>
            </a:r>
            <a:r>
              <a:rPr lang="en-US" dirty="0" err="1" smtClean="0"/>
              <a:t>Lerning</a:t>
            </a:r>
            <a:r>
              <a:rPr lang="ru-RU" dirty="0" smtClean="0"/>
              <a:t>)»</a:t>
            </a:r>
          </a:p>
          <a:p>
            <a:r>
              <a:rPr lang="ru-RU" dirty="0" smtClean="0"/>
              <a:t>ФЗ от 28.02.2012 г. № 11-ФЗ «О внесении изменений в закон РФ «Об образовании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</a:t>
            </a:r>
            <a:r>
              <a:rPr lang="ru-RU" dirty="0" smtClean="0"/>
              <a:t>Стратегия </a:t>
            </a:r>
            <a:r>
              <a:rPr lang="ru-RU" dirty="0" smtClean="0"/>
              <a:t>развития информационного общества России на 2017–2030 годы» и Приказа от 23 августа 2017 г. N 816 «Об утверждении 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358246" cy="895900"/>
          </a:xfrm>
        </p:spPr>
        <p:txBody>
          <a:bodyPr/>
          <a:lstStyle/>
          <a:p>
            <a:r>
              <a:rPr lang="ru-RU" sz="2400" dirty="0" smtClean="0"/>
              <a:t>Документы, определяющие пути </a:t>
            </a:r>
            <a:r>
              <a:rPr lang="ru-RU" sz="2400" dirty="0" smtClean="0"/>
              <a:t>развития индустрии электронного  обучения в России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8246" cy="2613948"/>
          </a:xfrm>
        </p:spPr>
        <p:txBody>
          <a:bodyPr/>
          <a:lstStyle/>
          <a:p>
            <a:r>
              <a:rPr lang="ru-RU" dirty="0" smtClean="0"/>
              <a:t>Программы законодательной поддержки электронного обучения разработаны в более чем в 30 странах, включая страны третьего мира.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E:\Фон и картинки\фон для презентации\Электронное обучение\akademicheskaya-mobilnost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420888"/>
            <a:ext cx="6537869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124744"/>
            <a:ext cx="8401080" cy="207227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Первый этап </a:t>
            </a:r>
            <a:r>
              <a:rPr lang="ru-RU" dirty="0" smtClean="0"/>
              <a:t>развития ЭО характеризуется активным использованием презентаций и программ тестирования, разработкой электронных учебников, а также  дистанционное обучение, обусловившее интенсивное развитие электронного обучения.</a:t>
            </a:r>
          </a:p>
          <a:p>
            <a:endParaRPr lang="ru-RU" dirty="0"/>
          </a:p>
        </p:txBody>
      </p:sp>
      <p:pic>
        <p:nvPicPr>
          <p:cNvPr id="3074" name="Picture 2" descr="E:\Фон и картинки\фон для презентации\Электронное обучение\12106948_1008175439246185_845411869861916009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0967"/>
            <a:ext cx="2736303" cy="2740257"/>
          </a:xfrm>
          <a:prstGeom prst="rect">
            <a:avLst/>
          </a:prstGeom>
          <a:noFill/>
        </p:spPr>
      </p:pic>
      <p:pic>
        <p:nvPicPr>
          <p:cNvPr id="3075" name="Picture 3" descr="E:\Фон и картинки\фон для презентации\Электронное обучение\5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933056"/>
            <a:ext cx="2520280" cy="2520280"/>
          </a:xfrm>
          <a:prstGeom prst="rect">
            <a:avLst/>
          </a:prstGeom>
          <a:noFill/>
        </p:spPr>
      </p:pic>
      <p:pic>
        <p:nvPicPr>
          <p:cNvPr id="3076" name="Picture 4" descr="E:\Фон и картинки\фон для презентации\Электронное обучение\Test-na-ra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356992"/>
            <a:ext cx="2987824" cy="2240868"/>
          </a:xfrm>
          <a:prstGeom prst="rect">
            <a:avLst/>
          </a:prstGeom>
          <a:noFill/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/>
          <a:lstStyle/>
          <a:p>
            <a:r>
              <a:rPr lang="ru-RU" dirty="0" smtClean="0"/>
              <a:t>Этапы развития </a:t>
            </a:r>
            <a:r>
              <a:rPr lang="ru-RU" dirty="0" smtClean="0"/>
              <a:t>электронного обучения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Фон и картинки\фон для презентации\Электронное обучение\e-book-rea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300192" y="2780928"/>
            <a:ext cx="2736304" cy="2054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187220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Второй </a:t>
            </a:r>
            <a:r>
              <a:rPr lang="ru-RU" dirty="0" smtClean="0">
                <a:solidFill>
                  <a:srgbClr val="FF0000"/>
                </a:solidFill>
              </a:rPr>
              <a:t>этап </a:t>
            </a:r>
            <a:r>
              <a:rPr lang="ru-RU" dirty="0" smtClean="0"/>
              <a:t>развития ЭО связан с корпоративным обучением, благодаря финансовым возможностям которого создаются более качественные и сложные в разработке электронные учебные материалы (компьютерные тренажеры, установки с удаленным доступом и др</a:t>
            </a:r>
            <a:r>
              <a:rPr lang="ru-RU" dirty="0" smtClean="0"/>
              <a:t>.).</a:t>
            </a:r>
            <a:endParaRPr lang="ru-RU" dirty="0"/>
          </a:p>
        </p:txBody>
      </p:sp>
      <p:pic>
        <p:nvPicPr>
          <p:cNvPr id="4100" name="Picture 4" descr="E:\Фон и картинки\фон для презентации\Электронное обучение\istock_000042939592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221088"/>
            <a:ext cx="3240360" cy="2311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E:\Фон и картинки\фон для презентации\Электронное обучение\interaktivnoe-obuchenie-angliyskomu-yazyk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068960"/>
            <a:ext cx="3484258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/>
          <a:lstStyle/>
          <a:p>
            <a:r>
              <a:rPr lang="ru-RU" dirty="0" smtClean="0"/>
              <a:t>Этапы развития </a:t>
            </a:r>
            <a:r>
              <a:rPr lang="ru-RU" dirty="0" smtClean="0"/>
              <a:t>электронного обучения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620688"/>
            <a:ext cx="8401080" cy="252028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Третий этап </a:t>
            </a:r>
            <a:r>
              <a:rPr lang="ru-RU" dirty="0" smtClean="0"/>
              <a:t>развития ЭО связан с созданием программных систем, обеспечивающих комплексное решение задач электронного обучения — систем управления </a:t>
            </a:r>
            <a:r>
              <a:rPr lang="ru-RU" dirty="0" err="1" smtClean="0"/>
              <a:t>контентом</a:t>
            </a:r>
            <a:r>
              <a:rPr lang="ru-RU" dirty="0" smtClean="0"/>
              <a:t>, доставки учебных материалов, тестирования, интерактивной под- </a:t>
            </a:r>
            <a:r>
              <a:rPr lang="ru-RU" dirty="0" err="1" smtClean="0"/>
              <a:t>держки</a:t>
            </a:r>
            <a:r>
              <a:rPr lang="ru-RU" dirty="0" smtClean="0"/>
              <a:t> обучающей среды, управления знаниями, управления обучением (</a:t>
            </a:r>
            <a:r>
              <a:rPr lang="ru-RU" dirty="0" err="1" smtClean="0"/>
              <a:t>Learning</a:t>
            </a:r>
            <a:r>
              <a:rPr lang="ru-RU" dirty="0" smtClean="0"/>
              <a:t> </a:t>
            </a:r>
            <a:r>
              <a:rPr lang="ru-RU" dirty="0" err="1" smtClean="0"/>
              <a:t>Management</a:t>
            </a:r>
            <a:r>
              <a:rPr lang="ru-RU" dirty="0" smtClean="0"/>
              <a:t> </a:t>
            </a:r>
            <a:r>
              <a:rPr lang="ru-RU" dirty="0" err="1" smtClean="0"/>
              <a:t>Systems</a:t>
            </a:r>
            <a:r>
              <a:rPr lang="ru-RU" dirty="0" smtClean="0"/>
              <a:t> — LMS)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/>
          <a:lstStyle/>
          <a:p>
            <a:r>
              <a:rPr lang="ru-RU" dirty="0" smtClean="0"/>
              <a:t>Этапы развития </a:t>
            </a:r>
            <a:r>
              <a:rPr lang="ru-RU" dirty="0" smtClean="0"/>
              <a:t>электронного обучения</a:t>
            </a:r>
            <a:endParaRPr lang="ru-RU" dirty="0"/>
          </a:p>
        </p:txBody>
      </p:sp>
      <p:pic>
        <p:nvPicPr>
          <p:cNvPr id="5124" name="Picture 4" descr="E:\Фон и картинки\фон для презентации\Электронное обучение\benefits-offloading-lms-administration-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0077" y="3284984"/>
            <a:ext cx="4527449" cy="3024336"/>
          </a:xfrm>
          <a:prstGeom prst="rect">
            <a:avLst/>
          </a:prstGeom>
          <a:noFill/>
        </p:spPr>
      </p:pic>
      <p:pic>
        <p:nvPicPr>
          <p:cNvPr id="5125" name="Picture 5" descr="E:\Фон и картинки\фон для презентации\Электронное обучение\12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293096"/>
            <a:ext cx="2160240" cy="2160240"/>
          </a:xfrm>
          <a:prstGeom prst="rect">
            <a:avLst/>
          </a:prstGeom>
          <a:noFill/>
        </p:spPr>
      </p:pic>
      <p:pic>
        <p:nvPicPr>
          <p:cNvPr id="5122" name="Picture 2" descr="E:\Фон и картинки\фон для презентации\Электронное обучение\cont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12976"/>
            <a:ext cx="2448272" cy="1736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908720"/>
            <a:ext cx="6447090" cy="56010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Смешанное обучение (</a:t>
            </a:r>
            <a:r>
              <a:rPr lang="ru-RU" dirty="0" err="1" smtClean="0">
                <a:solidFill>
                  <a:srgbClr val="FF0000"/>
                </a:solidFill>
              </a:rPr>
              <a:t>BlendedLearning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Технологии электронного </a:t>
            </a:r>
            <a:r>
              <a:rPr lang="ru-RU" dirty="0" smtClean="0"/>
              <a:t>обучения </a:t>
            </a:r>
            <a:endParaRPr lang="ru-RU" dirty="0"/>
          </a:p>
        </p:txBody>
      </p:sp>
      <p:pic>
        <p:nvPicPr>
          <p:cNvPr id="6146" name="Picture 2" descr="E:\Фон и картинки\фон для презентации\Электронное обучение\slide_23.jpg"/>
          <p:cNvPicPr>
            <a:picLocks noChangeAspect="1" noChangeArrowheads="1"/>
          </p:cNvPicPr>
          <p:nvPr/>
        </p:nvPicPr>
        <p:blipFill>
          <a:blip r:embed="rId2" cstate="print"/>
          <a:srcRect b="12747"/>
          <a:stretch>
            <a:fillRect/>
          </a:stretch>
        </p:blipFill>
        <p:spPr bwMode="auto">
          <a:xfrm>
            <a:off x="2651786" y="2348880"/>
            <a:ext cx="6492214" cy="4248472"/>
          </a:xfrm>
          <a:prstGeom prst="rect">
            <a:avLst/>
          </a:prstGeom>
          <a:noFill/>
        </p:spPr>
      </p:pic>
      <p:pic>
        <p:nvPicPr>
          <p:cNvPr id="6147" name="Picture 3" descr="E:\Фон и картинки\фон для презентации\Электронное обучение\Fotolia_29764101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389" y="1484784"/>
            <a:ext cx="3399515" cy="2117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51920" y="1628800"/>
            <a:ext cx="3312368" cy="50405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Технологии </a:t>
            </a:r>
            <a:r>
              <a:rPr lang="ru-RU" dirty="0" err="1" smtClean="0">
                <a:solidFill>
                  <a:srgbClr val="FF0000"/>
                </a:solidFill>
              </a:rPr>
              <a:t>Веб</a:t>
            </a:r>
            <a:r>
              <a:rPr lang="ru-RU" dirty="0" smtClean="0">
                <a:solidFill>
                  <a:srgbClr val="FF0000"/>
                </a:solidFill>
              </a:rPr>
              <a:t> 2.0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Технологии электронного </a:t>
            </a:r>
            <a:r>
              <a:rPr lang="ru-RU" dirty="0" smtClean="0"/>
              <a:t>обучения </a:t>
            </a:r>
            <a:endParaRPr lang="ru-RU" dirty="0"/>
          </a:p>
        </p:txBody>
      </p:sp>
      <p:pic>
        <p:nvPicPr>
          <p:cNvPr id="7171" name="Picture 3" descr="E:\Фон и картинки\фон для презентации\Электронное обучение\servisy_veb_2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105" y="2276872"/>
            <a:ext cx="8201829" cy="3888432"/>
          </a:xfrm>
          <a:prstGeom prst="rect">
            <a:avLst/>
          </a:prstGeom>
          <a:noFill/>
        </p:spPr>
      </p:pic>
      <p:pic>
        <p:nvPicPr>
          <p:cNvPr id="7170" name="Picture 2" descr="E:\Фон и картинки\фон для презентации\Электронное обучение\preview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252028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Электронное_обучение_Патрина_педчтения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Status xmlns="9d035d7d-02e5-4a00-8b62-9a556aabc7b5">ApprovedAutomatic</ApprovalStatus>
    <BlockPublish xmlns="9d035d7d-02e5-4a00-8b62-9a556aabc7b5" xsi:nil="true"/>
    <EditorialTags xmlns="9d035d7d-02e5-4a00-8b62-9a556aabc7b5" xsi:nil="true"/>
    <MarketSpecific xmlns="9d035d7d-02e5-4a00-8b62-9a556aabc7b5" xsi:nil="true"/>
    <TPLaunchHelpLinkType xmlns="9d035d7d-02e5-4a00-8b62-9a556aabc7b5">Template</TPLaunchHelpLinkType>
    <TPNamespace xmlns="9d035d7d-02e5-4a00-8b62-9a556aabc7b5" xsi:nil="true"/>
    <TemplateTemplateType xmlns="9d035d7d-02e5-4a00-8b62-9a556aabc7b5">PowerPoint 12 Default</TemplateTemplateType>
    <UANotes xmlns="9d035d7d-02e5-4a00-8b62-9a556aabc7b5" xsi:nil="true"/>
    <VoteCount xmlns="9d035d7d-02e5-4a00-8b62-9a556aabc7b5" xsi:nil="true"/>
    <HandoffToMSDN xmlns="9d035d7d-02e5-4a00-8b62-9a556aabc7b5" xsi:nil="true"/>
    <OriginAsset xmlns="9d035d7d-02e5-4a00-8b62-9a556aabc7b5" xsi:nil="true"/>
    <PublishTargets xmlns="9d035d7d-02e5-4a00-8b62-9a556aabc7b5">OfficeOnline</PublishTargets>
    <AssetType xmlns="9d035d7d-02e5-4a00-8b62-9a556aabc7b5" xsi:nil="true"/>
    <IntlLangReview xmlns="9d035d7d-02e5-4a00-8b62-9a556aabc7b5" xsi:nil="true"/>
    <NumericId xmlns="9d035d7d-02e5-4a00-8b62-9a556aabc7b5" xsi:nil="true"/>
    <OOCacheId xmlns="9d035d7d-02e5-4a00-8b62-9a556aabc7b5">9c814278-5941-4222-beac-8042c9d5e0ae</OOCacheId>
    <ClipArtFilename xmlns="9d035d7d-02e5-4a00-8b62-9a556aabc7b5" xsi:nil="true"/>
    <OpenTemplate xmlns="9d035d7d-02e5-4a00-8b62-9a556aabc7b5">true</OpenTemplate>
    <TPExecutable xmlns="9d035d7d-02e5-4a00-8b62-9a556aabc7b5" xsi:nil="true"/>
    <LastHandOff xmlns="9d035d7d-02e5-4a00-8b62-9a556aabc7b5" xsi:nil="true"/>
    <TPLaunchHelpLink xmlns="9d035d7d-02e5-4a00-8b62-9a556aabc7b5" xsi:nil="true"/>
    <Providers xmlns="9d035d7d-02e5-4a00-8b62-9a556aabc7b5">1|PN101970760| | </Providers>
    <TPAppVersion xmlns="9d035d7d-02e5-4a00-8b62-9a556aabc7b5" xsi:nil="true"/>
    <IsSearchable xmlns="9d035d7d-02e5-4a00-8b62-9a556aabc7b5">false</IsSearchable>
    <EditorialStatus xmlns="9d035d7d-02e5-4a00-8b62-9a556aabc7b5">Complete</EditorialStatus>
    <UALocComments xmlns="9d035d7d-02e5-4a00-8b62-9a556aabc7b5" xsi:nil="true"/>
    <CSXHash xmlns="9d035d7d-02e5-4a00-8b62-9a556aabc7b5">WTn96coQA9Y9Mt/B+auRa8D6yo4ininBXIYb4myXXpA=</CSXHash>
    <DirectSourceMarket xmlns="9d035d7d-02e5-4a00-8b62-9a556aabc7b5" xsi:nil="true"/>
    <DSATActionTaken xmlns="9d035d7d-02e5-4a00-8b62-9a556aabc7b5" xsi:nil="true"/>
    <PolicheckWords xmlns="9d035d7d-02e5-4a00-8b62-9a556aabc7b5" xsi:nil="true"/>
    <BugNumber xmlns="9d035d7d-02e5-4a00-8b62-9a556aabc7b5" xsi:nil="true"/>
    <Downloads xmlns="9d035d7d-02e5-4a00-8b62-9a556aabc7b5">0</Downloads>
    <ThumbnailAssetId xmlns="9d035d7d-02e5-4a00-8b62-9a556aabc7b5" xsi:nil="true"/>
    <TrustLevel xmlns="9d035d7d-02e5-4a00-8b62-9a556aabc7b5">2 Community Trusted</TrustLevel>
    <UALocRecommendation xmlns="9d035d7d-02e5-4a00-8b62-9a556aabc7b5">Localize</UALocRecommendation>
    <TPApplication xmlns="9d035d7d-02e5-4a00-8b62-9a556aabc7b5" xsi:nil="true"/>
    <AssetId xmlns="9d035d7d-02e5-4a00-8b62-9a556aabc7b5">TP102389734</AssetId>
    <APEditor xmlns="9d035d7d-02e5-4a00-8b62-9a556aabc7b5">
      <UserInfo>
        <DisplayName/>
        <AccountId xsi:nil="true"/>
        <AccountType/>
      </UserInfo>
    </APEditor>
    <PrimaryImageGen xmlns="9d035d7d-02e5-4a00-8b62-9a556aabc7b5">true</PrimaryImageGen>
    <TPInstallLocation xmlns="9d035d7d-02e5-4a00-8b62-9a556aabc7b5" xsi:nil="true"/>
    <Manager xmlns="9d035d7d-02e5-4a00-8b62-9a556aabc7b5" xsi:nil="true"/>
    <ParentAssetId xmlns="9d035d7d-02e5-4a00-8b62-9a556aabc7b5">TC102389735</ParentAssetId>
    <SubmitterId xmlns="9d035d7d-02e5-4a00-8b62-9a556aabc7b5">S-1-10-0-6-35757-842399744</SubmitterId>
    <TemplateStatus xmlns="9d035d7d-02e5-4a00-8b62-9a556aabc7b5" xsi:nil="true"/>
    <APAuthor xmlns="9d035d7d-02e5-4a00-8b62-9a556aabc7b5">
      <UserInfo>
        <DisplayName/>
        <AccountId>555</AccountId>
        <AccountType/>
      </UserInfo>
    </APAuthor>
    <TPCommandLine xmlns="9d035d7d-02e5-4a00-8b62-9a556aabc7b5" xsi:nil="true"/>
    <APDescription xmlns="9d035d7d-02e5-4a00-8b62-9a556aabc7b5" xsi:nil="true"/>
    <UAProjectedTotalWords xmlns="9d035d7d-02e5-4a00-8b62-9a556aabc7b5" xsi:nil="true"/>
    <Provider xmlns="9d035d7d-02e5-4a00-8b62-9a556aabc7b5" xsi:nil="true"/>
    <ApprovalLog xmlns="9d035d7d-02e5-4a00-8b62-9a556aabc7b5" xsi:nil="true"/>
    <Component xmlns="91e8d559-4d54-460d-ba58-5d5027f88b4d" xsi:nil="true"/>
    <LastPublishResultLookup xmlns="9d035d7d-02e5-4a00-8b62-9a556aabc7b5" xsi:nil="true"/>
    <BusinessGroup xmlns="9d035d7d-02e5-4a00-8b62-9a556aabc7b5" xsi:nil="true"/>
    <PublishStatusLookup xmlns="9d035d7d-02e5-4a00-8b62-9a556aabc7b5">
      <Value>278951</Value>
      <Value>424278</Value>
    </PublishStatusLookup>
    <SourceTitle xmlns="9d035d7d-02e5-4a00-8b62-9a556aabc7b5" xsi:nil="true"/>
    <AcquiredFrom xmlns="9d035d7d-02e5-4a00-8b62-9a556aabc7b5">Internal MS</AcquiredFrom>
    <CSXSubmissionMarket xmlns="9d035d7d-02e5-4a00-8b62-9a556aabc7b5">3</CSXSubmissionMarket>
    <Markets xmlns="9d035d7d-02e5-4a00-8b62-9a556aabc7b5">
      <Value>3</Value>
    </Markets>
    <OriginalSourceMarket xmlns="9d035d7d-02e5-4a00-8b62-9a556aabc7b5" xsi:nil="true"/>
    <ArtSampleDocs xmlns="9d035d7d-02e5-4a00-8b62-9a556aabc7b5" xsi:nil="true"/>
    <ShowIn xmlns="9d035d7d-02e5-4a00-8b62-9a556aabc7b5">Show everywhere</ShowIn>
    <TPClientViewer xmlns="9d035d7d-02e5-4a00-8b62-9a556aabc7b5" xsi:nil="true"/>
    <IntlLangReviewDate xmlns="9d035d7d-02e5-4a00-8b62-9a556aabc7b5" xsi:nil="true"/>
    <TPFriendlyName xmlns="9d035d7d-02e5-4a00-8b62-9a556aabc7b5" xsi:nil="true"/>
    <AverageRating xmlns="9d035d7d-02e5-4a00-8b62-9a556aabc7b5" xsi:nil="true"/>
    <AssetStart xmlns="9d035d7d-02e5-4a00-8b62-9a556aabc7b5">2010-12-01T10:10:07+00:00</AssetStart>
    <TPComponent xmlns="9d035d7d-02e5-4a00-8b62-9a556aabc7b5" xsi:nil="true"/>
    <CrawlForDependencies xmlns="9d035d7d-02e5-4a00-8b62-9a556aabc7b5">false</CrawlForDependencies>
    <FriendlyTitle xmlns="9d035d7d-02e5-4a00-8b62-9a556aabc7b5" xsi:nil="true"/>
    <LastModifiedDateTime xmlns="9d035d7d-02e5-4a00-8b62-9a556aabc7b5" xsi:nil="true"/>
    <LegacyData xmlns="9d035d7d-02e5-4a00-8b62-9a556aabc7b5" xsi:nil="true"/>
    <Milestone xmlns="9d035d7d-02e5-4a00-8b62-9a556aabc7b5" xsi:nil="true"/>
    <TimesCloned xmlns="9d035d7d-02e5-4a00-8b62-9a556aabc7b5" xsi:nil="true"/>
    <ContentItem xmlns="9d035d7d-02e5-4a00-8b62-9a556aabc7b5" xsi:nil="true"/>
    <IsDeleted xmlns="9d035d7d-02e5-4a00-8b62-9a556aabc7b5">false</IsDeleted>
    <UACurrentWords xmlns="9d035d7d-02e5-4a00-8b62-9a556aabc7b5" xsi:nil="true"/>
    <AssetExpire xmlns="9d035d7d-02e5-4a00-8b62-9a556aabc7b5">2100-01-01T00:00:00+00:00</AssetExpire>
    <Description0 xmlns="91e8d559-4d54-460d-ba58-5d5027f88b4d" xsi:nil="true"/>
    <MachineTranslated xmlns="9d035d7d-02e5-4a00-8b62-9a556aabc7b5">false</MachineTranslated>
    <OutputCachingOn xmlns="9d035d7d-02e5-4a00-8b62-9a556aabc7b5">false</OutputCachingOn>
    <PlannedPubDate xmlns="9d035d7d-02e5-4a00-8b62-9a556aabc7b5" xsi:nil="true"/>
    <CSXUpdate xmlns="9d035d7d-02e5-4a00-8b62-9a556aabc7b5">false</CSXUpdate>
    <IntlLangReviewer xmlns="9d035d7d-02e5-4a00-8b62-9a556aabc7b5" xsi:nil="true"/>
    <IntlLocPriority xmlns="9d035d7d-02e5-4a00-8b62-9a556aabc7b5" xsi:nil="true"/>
    <CSXSubmissionDate xmlns="9d035d7d-02e5-4a00-8b62-9a556aabc7b5">2010-12-01T10:10:06+00:00</CSXSubmissionDate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LocProcessedForMarketsLookup xmlns="9d035d7d-02e5-4a00-8b62-9a556aabc7b5" xsi:nil="true"/>
    <LocOverallHandbackStatusLookup xmlns="9d035d7d-02e5-4a00-8b62-9a556aabc7b5" xsi:nil="true"/>
    <LocLastLocAttemptVersionLookup xmlns="9d035d7d-02e5-4a00-8b62-9a556aabc7b5">701</LocLastLocAttemptVersionLookup>
    <LocNewPublishedVersionLookup xmlns="9d035d7d-02e5-4a00-8b62-9a556aabc7b5" xsi:nil="true"/>
    <LocProcessedForHandoffsLookup xmlns="9d035d7d-02e5-4a00-8b62-9a556aabc7b5" xsi:nil="true"/>
    <CampaignTagsTaxHTField0 xmlns="9d035d7d-02e5-4a00-8b62-9a556aabc7b5">
      <Terms xmlns="http://schemas.microsoft.com/office/infopath/2007/PartnerControls"/>
    </CampaignTagsTaxHTField0>
    <LocLastLocAttemptVersionTypeLookup xmlns="9d035d7d-02e5-4a00-8b62-9a556aabc7b5" xsi:nil="true"/>
    <LocOverallLocStatusLookup xmlns="9d035d7d-02e5-4a00-8b62-9a556aabc7b5" xsi:nil="true"/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LocPublishedDependentAssetsLookup xmlns="9d035d7d-02e5-4a00-8b62-9a556aabc7b5" xsi:nil="true"/>
    <LocPublishedLinkedAssetsLookup xmlns="9d035d7d-02e5-4a00-8b62-9a556aabc7b5" xsi:nil="true"/>
    <RecommendationsModifier xmlns="9d035d7d-02e5-4a00-8b62-9a556aabc7b5" xsi:nil="true"/>
    <LocManualTestRequired xmlns="9d035d7d-02e5-4a00-8b62-9a556aabc7b5" xsi:nil="true"/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OverallPreviewStatusLookup xmlns="9d035d7d-02e5-4a00-8b62-9a556aabc7b5" xsi:nil="true"/>
    <LocOverallPublishStatusLookup xmlns="9d035d7d-02e5-4a00-8b62-9a556aabc7b5" xsi:nil="true"/>
    <OriginalRelease xmlns="9d035d7d-02e5-4a00-8b62-9a556aabc7b5">14</OriginalRelease>
    <LocMarketGroupTiers2 xmlns="9d035d7d-02e5-4a00-8b62-9a556aabc7b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44F74F-6CE4-48C5-8AC6-E74E3DF997F7}">
  <ds:schemaRefs>
    <ds:schemaRef ds:uri="http://schemas.microsoft.com/office/2006/metadata/properties"/>
    <ds:schemaRef ds:uri="http://schemas.microsoft.com/office/infopath/2007/PartnerControls"/>
    <ds:schemaRef ds:uri="9d035d7d-02e5-4a00-8b62-9a556aabc7b5"/>
    <ds:schemaRef ds:uri="91e8d559-4d54-460d-ba58-5d5027f88b4d"/>
  </ds:schemaRefs>
</ds:datastoreItem>
</file>

<file path=customXml/itemProps2.xml><?xml version="1.0" encoding="utf-8"?>
<ds:datastoreItem xmlns:ds="http://schemas.openxmlformats.org/officeDocument/2006/customXml" ds:itemID="{5FF195F0-4221-4767-8D2D-483D8926A0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FDA8F4-AE43-4C3B-99BC-605DF725A5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Электронное_обучение_Патрина_педчтения</Template>
  <TotalTime>280</TotalTime>
  <Words>1547</Words>
  <Application>Microsoft Office PowerPoint</Application>
  <PresentationFormat>Экран (4:3)</PresentationFormat>
  <Paragraphs>120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Электронное_обучение_Патрина_педчтения</vt:lpstr>
      <vt:lpstr>Современные тенденции в развитии электронного обучения как фактор совершенствования образовательного процесса</vt:lpstr>
      <vt:lpstr>Новые возможности</vt:lpstr>
      <vt:lpstr>Документы, определяющие пути развития индустрии электронного  обучения в России</vt:lpstr>
      <vt:lpstr>Программы законодательной поддержки электронного обучения разработаны в более чем в 30 странах, включая страны третьего мира. </vt:lpstr>
      <vt:lpstr>Этапы развития электронного обучения</vt:lpstr>
      <vt:lpstr>Этапы развития электронного обучения</vt:lpstr>
      <vt:lpstr>Этапы развития электронного обучения</vt:lpstr>
      <vt:lpstr>Технологии электронного обучения </vt:lpstr>
      <vt:lpstr>Технологии электронного обучения </vt:lpstr>
      <vt:lpstr>Технологии электронного обучения </vt:lpstr>
      <vt:lpstr>Технологии электронного обучения </vt:lpstr>
      <vt:lpstr>Технологии электронного обучения </vt:lpstr>
      <vt:lpstr>Технологии электронного обучения </vt:lpstr>
      <vt:lpstr>Технологии электронного обучения </vt:lpstr>
      <vt:lpstr>Слайд 15</vt:lpstr>
      <vt:lpstr>Электронное обучение в  БПОУ «ОмКБИТ» идет в ногу со временем</vt:lpstr>
      <vt:lpstr>Перед ОмКБИТ  стоят новые задачи: </vt:lpstr>
      <vt:lpstr>Перед ОмКБИТ  стоят новые задачи:</vt:lpstr>
      <vt:lpstr>Четыре направления электронного обучения</vt:lpstr>
      <vt:lpstr>Слайд 20</vt:lpstr>
      <vt:lpstr>Слайд 21</vt:lpstr>
      <vt:lpstr>Слайд 22</vt:lpstr>
      <vt:lpstr>Слайд 23</vt:lpstr>
      <vt:lpstr>Слайд 24</vt:lpstr>
      <vt:lpstr>Примерный план инновационного проекта  «Внедрение в систему среднего профессионального образования БПОУ «ОмКБИТ» электронного обучения» </vt:lpstr>
      <vt:lpstr>Примерный план инновационного проекта</vt:lpstr>
      <vt:lpstr>Примерный план инновационного проекта</vt:lpstr>
      <vt:lpstr>ВЫВОДЫ: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тенденции в развитии электронного обучения как фактор совершенствования образовательного процесса</dc:title>
  <dc:creator>Патрина</dc:creator>
  <cp:lastModifiedBy>Патрина</cp:lastModifiedBy>
  <cp:revision>45</cp:revision>
  <dcterms:created xsi:type="dcterms:W3CDTF">2018-01-15T09:58:16Z</dcterms:created>
  <dcterms:modified xsi:type="dcterms:W3CDTF">2018-01-16T08:08:20Z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  <property fmtid="{D5CDD505-2E9C-101B-9397-08002B2CF9AE}" pid="3" name="ImageGenCounter">
    <vt:i4>0</vt:i4>
  </property>
  <property fmtid="{D5CDD505-2E9C-101B-9397-08002B2CF9AE}" pid="4" name="ImageGenStatus">
    <vt:i4>0</vt:i4>
  </property>
  <property fmtid="{D5CDD505-2E9C-101B-9397-08002B2CF9AE}" pid="5" name="PolicheckStatus">
    <vt:i4>3</vt:i4>
  </property>
  <property fmtid="{D5CDD505-2E9C-101B-9397-08002B2CF9AE}" pid="6" name="Applications">
    <vt:lpwstr>53;#;#407;#</vt:lpwstr>
  </property>
  <property fmtid="{D5CDD505-2E9C-101B-9397-08002B2CF9AE}" pid="7" name="PolicheckCounter">
    <vt:i4>1</vt:i4>
  </property>
  <property fmtid="{D5CDD505-2E9C-101B-9397-08002B2CF9AE}" pid="8" name="ImageGenTimestamp">
    <vt:filetime>2010-12-01T10:10:06Z</vt:filetime>
  </property>
  <property fmtid="{D5CDD505-2E9C-101B-9397-08002B2CF9AE}" pid="9" name="PolicheckTimestamp">
    <vt:filetime>2011-04-28T14:45:15Z</vt:filetime>
  </property>
</Properties>
</file>