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8" r:id="rId3"/>
    <p:sldId id="257" r:id="rId4"/>
    <p:sldId id="267" r:id="rId5"/>
    <p:sldId id="285" r:id="rId6"/>
    <p:sldId id="282" r:id="rId7"/>
    <p:sldId id="286" r:id="rId8"/>
    <p:sldId id="281" r:id="rId9"/>
    <p:sldId id="283" r:id="rId10"/>
    <p:sldId id="287" r:id="rId11"/>
    <p:sldId id="261" r:id="rId12"/>
    <p:sldId id="268" r:id="rId13"/>
    <p:sldId id="264" r:id="rId14"/>
    <p:sldId id="265" r:id="rId15"/>
    <p:sldId id="272" r:id="rId16"/>
    <p:sldId id="271" r:id="rId17"/>
    <p:sldId id="275" r:id="rId18"/>
    <p:sldId id="276" r:id="rId19"/>
    <p:sldId id="274" r:id="rId20"/>
    <p:sldId id="28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5634"/>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71" autoAdjust="0"/>
    <p:restoredTop sz="94673" autoAdjust="0"/>
  </p:normalViewPr>
  <p:slideViewPr>
    <p:cSldViewPr>
      <p:cViewPr varScale="1">
        <p:scale>
          <a:sx n="83" d="100"/>
          <a:sy n="83" d="100"/>
        </p:scale>
        <p:origin x="-141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577EB5-6D4E-4786-BBC2-281AB4EF1A03}" type="datetimeFigureOut">
              <a:rPr lang="ru-RU" smtClean="0"/>
              <a:t>25.01.2017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7B2894-D34F-4B3E-A7A9-2D3F18CD8534}"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254A925-1DDE-421A-A3A3-14D75832587D}" type="datetimeFigureOut">
              <a:rPr lang="ru-RU" smtClean="0"/>
              <a:pPr/>
              <a:t>25.01.2017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60257E-DB61-4527-9CFC-7306F84DAF0A}"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54A925-1DDE-421A-A3A3-14D75832587D}" type="datetimeFigureOut">
              <a:rPr lang="ru-RU" smtClean="0"/>
              <a:pPr/>
              <a:t>25.01.2017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60257E-DB61-4527-9CFC-7306F84DAF0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0" y="2285992"/>
            <a:ext cx="8929717" cy="4154984"/>
          </a:xfrm>
          <a:prstGeom prst="rect">
            <a:avLst/>
          </a:prstGeom>
          <a:noFill/>
        </p:spPr>
        <p:txBody>
          <a:bodyPr wrap="square" rtlCol="0">
            <a:spAutoFit/>
          </a:bodyPr>
          <a:lstStyle/>
          <a:p>
            <a:r>
              <a:rPr lang="ru-RU" sz="6600" b="1" u="sng" dirty="0" smtClean="0">
                <a:latin typeface="Monotype Corsiva" pitchFamily="66" charset="0"/>
                <a:cs typeface="Arial" pitchFamily="34" charset="0"/>
              </a:rPr>
              <a:t>Сергей Есенин</a:t>
            </a:r>
          </a:p>
          <a:p>
            <a:r>
              <a:rPr lang="ru-RU" sz="6600" b="1" dirty="0" smtClean="0">
                <a:latin typeface="Monotype Corsiva" pitchFamily="66" charset="0"/>
                <a:cs typeface="Arial" pitchFamily="34" charset="0"/>
              </a:rPr>
              <a:t>«Природа родного края</a:t>
            </a:r>
          </a:p>
          <a:p>
            <a:r>
              <a:rPr lang="ru-RU" sz="6600" b="1" dirty="0" smtClean="0">
                <a:latin typeface="Monotype Corsiva" pitchFamily="66" charset="0"/>
                <a:cs typeface="Arial" pitchFamily="34" charset="0"/>
              </a:rPr>
              <a:t>и образ Руси в лирике поэта»</a:t>
            </a:r>
            <a:endParaRPr lang="ru-RU" sz="6600" b="1" dirty="0">
              <a:latin typeface="Monotype Corsiva" pitchFamily="66" charset="0"/>
              <a:cs typeface="Arial" pitchFamily="34" charset="0"/>
            </a:endParaRPr>
          </a:p>
        </p:txBody>
      </p:sp>
      <p:pic>
        <p:nvPicPr>
          <p:cNvPr id="5" name="Рисунок 4" descr="sergey-esenin-36s.jpg"/>
          <p:cNvPicPr>
            <a:picLocks noChangeAspect="1"/>
          </p:cNvPicPr>
          <p:nvPr/>
        </p:nvPicPr>
        <p:blipFill>
          <a:blip r:embed="rId3" cstate="print"/>
          <a:srcRect l="7305" t="6951" r="14136" b="41600"/>
          <a:stretch>
            <a:fillRect/>
          </a:stretch>
        </p:blipFill>
        <p:spPr>
          <a:xfrm>
            <a:off x="5286380" y="142852"/>
            <a:ext cx="3312368" cy="352839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2"/>
            <a:ext cx="8643998" cy="1077218"/>
          </a:xfrm>
          <a:prstGeom prst="rect">
            <a:avLst/>
          </a:prstGeom>
        </p:spPr>
        <p:txBody>
          <a:bodyPr wrap="square">
            <a:spAutoFit/>
          </a:bodyPr>
          <a:lstStyle/>
          <a:p>
            <a:pPr algn="ctr"/>
            <a:r>
              <a:rPr lang="ru-RU" sz="1600" dirty="0" smtClean="0"/>
              <a:t>Покинув село Константиново, где прошло его детство, Есенин мысленно постоянно переносится в старую родительскую хату и бродит по зеленым бескрайним лугам, описывая свои воспоминания в стихах. Именно так в 1914 году рождается произведение «Край любимый! Сердцу снятся…»</a:t>
            </a:r>
            <a:endParaRPr lang="ru-RU" sz="1600" dirty="0"/>
          </a:p>
        </p:txBody>
      </p:sp>
      <p:sp>
        <p:nvSpPr>
          <p:cNvPr id="3" name="Прямоугольник 2"/>
          <p:cNvSpPr/>
          <p:nvPr/>
        </p:nvSpPr>
        <p:spPr>
          <a:xfrm>
            <a:off x="6000760" y="1214422"/>
            <a:ext cx="4857768" cy="5355312"/>
          </a:xfrm>
          <a:prstGeom prst="rect">
            <a:avLst/>
          </a:prstGeom>
        </p:spPr>
        <p:txBody>
          <a:bodyPr wrap="square">
            <a:spAutoFit/>
          </a:bodyPr>
          <a:lstStyle/>
          <a:p>
            <a:r>
              <a:rPr lang="ru-RU" i="1" dirty="0" smtClean="0">
                <a:solidFill>
                  <a:schemeClr val="accent3">
                    <a:lumMod val="50000"/>
                  </a:schemeClr>
                </a:solidFill>
                <a:latin typeface="Monotype Corsiva" pitchFamily="66" charset="0"/>
              </a:rPr>
              <a:t>Край любимый! Сердцу снятся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Скирды солнца в водах лонных.</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Я хотел бы затеряться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В зеленях твоих </a:t>
            </a:r>
            <a:r>
              <a:rPr lang="ru-RU" i="1" dirty="0" err="1" smtClean="0">
                <a:solidFill>
                  <a:schemeClr val="accent3">
                    <a:lumMod val="50000"/>
                  </a:schemeClr>
                </a:solidFill>
                <a:latin typeface="Monotype Corsiva" pitchFamily="66" charset="0"/>
              </a:rPr>
              <a:t>стозвонных</a:t>
            </a:r>
            <a:r>
              <a:rPr lang="ru-RU" i="1" dirty="0" smtClean="0">
                <a:solidFill>
                  <a:schemeClr val="accent3">
                    <a:lumMod val="50000"/>
                  </a:schemeClr>
                </a:solidFill>
                <a:latin typeface="Monotype Corsiva" pitchFamily="66" charset="0"/>
              </a:rPr>
              <a:t>.</a:t>
            </a:r>
          </a:p>
          <a:p>
            <a:endParaRPr lang="ru-RU" i="1" dirty="0" smtClean="0">
              <a:solidFill>
                <a:schemeClr val="accent3">
                  <a:lumMod val="50000"/>
                </a:schemeClr>
              </a:solidFill>
              <a:latin typeface="Monotype Corsiva" pitchFamily="66" charset="0"/>
            </a:endParaRPr>
          </a:p>
          <a:p>
            <a:r>
              <a:rPr lang="ru-RU" i="1" dirty="0" smtClean="0">
                <a:solidFill>
                  <a:schemeClr val="accent3">
                    <a:lumMod val="50000"/>
                  </a:schemeClr>
                </a:solidFill>
                <a:latin typeface="Monotype Corsiva" pitchFamily="66" charset="0"/>
              </a:rPr>
              <a:t>По </a:t>
            </a:r>
            <a:r>
              <a:rPr lang="ru-RU" i="1" dirty="0" smtClean="0">
                <a:solidFill>
                  <a:schemeClr val="accent3">
                    <a:lumMod val="50000"/>
                  </a:schemeClr>
                </a:solidFill>
                <a:latin typeface="Monotype Corsiva" pitchFamily="66" charset="0"/>
              </a:rPr>
              <a:t>меже, на переметке,</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Резеда и риза кашки.</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И вызванивают в четки</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Ивы — кроткие монашки.</a:t>
            </a:r>
          </a:p>
          <a:p>
            <a:endParaRPr lang="ru-RU" i="1" dirty="0" smtClean="0">
              <a:solidFill>
                <a:schemeClr val="accent3">
                  <a:lumMod val="50000"/>
                </a:schemeClr>
              </a:solidFill>
              <a:latin typeface="Monotype Corsiva" pitchFamily="66" charset="0"/>
            </a:endParaRPr>
          </a:p>
          <a:p>
            <a:r>
              <a:rPr lang="ru-RU" i="1" dirty="0" smtClean="0">
                <a:solidFill>
                  <a:schemeClr val="accent3">
                    <a:lumMod val="50000"/>
                  </a:schemeClr>
                </a:solidFill>
                <a:latin typeface="Monotype Corsiva" pitchFamily="66" charset="0"/>
              </a:rPr>
              <a:t>Курит </a:t>
            </a:r>
            <a:r>
              <a:rPr lang="ru-RU" i="1" dirty="0" smtClean="0">
                <a:solidFill>
                  <a:schemeClr val="accent3">
                    <a:lumMod val="50000"/>
                  </a:schemeClr>
                </a:solidFill>
                <a:latin typeface="Monotype Corsiva" pitchFamily="66" charset="0"/>
              </a:rPr>
              <a:t>облаком болото,</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Гарь в небесном коромысле.</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С тихой тайной для кого-то</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Затаил я в сердце мысли.</a:t>
            </a:r>
          </a:p>
          <a:p>
            <a:endParaRPr lang="ru-RU" i="1" dirty="0" smtClean="0">
              <a:solidFill>
                <a:schemeClr val="accent3">
                  <a:lumMod val="50000"/>
                </a:schemeClr>
              </a:solidFill>
              <a:latin typeface="Monotype Corsiva" pitchFamily="66" charset="0"/>
            </a:endParaRPr>
          </a:p>
          <a:p>
            <a:r>
              <a:rPr lang="ru-RU" i="1" dirty="0" smtClean="0">
                <a:solidFill>
                  <a:schemeClr val="accent3">
                    <a:lumMod val="50000"/>
                  </a:schemeClr>
                </a:solidFill>
                <a:latin typeface="Monotype Corsiva" pitchFamily="66" charset="0"/>
              </a:rPr>
              <a:t>Все </a:t>
            </a:r>
            <a:r>
              <a:rPr lang="ru-RU" i="1" dirty="0" smtClean="0">
                <a:solidFill>
                  <a:schemeClr val="accent3">
                    <a:lumMod val="50000"/>
                  </a:schemeClr>
                </a:solidFill>
                <a:latin typeface="Monotype Corsiva" pitchFamily="66" charset="0"/>
              </a:rPr>
              <a:t>встречаю, все приемлю,</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Рад и счастлив душу вынуть.</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Я пришел на эту землю,</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Чтоб скорей ее покинуть.</a:t>
            </a:r>
            <a:endParaRPr lang="ru-RU" i="1" dirty="0">
              <a:solidFill>
                <a:schemeClr val="accent3">
                  <a:lumMod val="50000"/>
                </a:schemeClr>
              </a:solidFill>
              <a:latin typeface="Monotype Corsiva" pitchFamily="66" charset="0"/>
            </a:endParaRPr>
          </a:p>
        </p:txBody>
      </p:sp>
      <p:pic>
        <p:nvPicPr>
          <p:cNvPr id="53250" name="Picture 2" descr="Картинки по запросу край любимый сердцу снятся"/>
          <p:cNvPicPr>
            <a:picLocks noChangeAspect="1" noChangeArrowheads="1"/>
          </p:cNvPicPr>
          <p:nvPr/>
        </p:nvPicPr>
        <p:blipFill>
          <a:blip r:embed="rId2"/>
          <a:srcRect/>
          <a:stretch>
            <a:fillRect/>
          </a:stretch>
        </p:blipFill>
        <p:spPr bwMode="auto">
          <a:xfrm>
            <a:off x="142844" y="1714488"/>
            <a:ext cx="5786478" cy="464347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500042"/>
            <a:ext cx="4355976" cy="3477875"/>
          </a:xfrm>
          <a:prstGeom prst="rect">
            <a:avLst/>
          </a:prstGeom>
        </p:spPr>
        <p:txBody>
          <a:bodyPr wrap="square">
            <a:spAutoFit/>
          </a:bodyPr>
          <a:lstStyle/>
          <a:p>
            <a:r>
              <a:rPr lang="ru-RU" sz="2000" dirty="0" smtClean="0"/>
              <a:t>В 1915 году Сергей Александрович Есенин уехал в Петроград (ныне Санкт-Петербург) и познакомился там с великими поэтами России 20 века с Блоком, Городецким, Клюевым. В 1916 году Есенин опубликовал свой первый сборник стихов “Радуница”, в который входили такие стихотворения, как “Не бродить, не мять в кустах багряных”, “Запели тесаные дороги” и другие.</a:t>
            </a:r>
            <a:endParaRPr lang="ru-RU" sz="2000" dirty="0"/>
          </a:p>
        </p:txBody>
      </p:sp>
      <p:pic>
        <p:nvPicPr>
          <p:cNvPr id="3" name="Рисунок 2" descr="sergey-esenin-5s.jpg"/>
          <p:cNvPicPr>
            <a:picLocks noChangeAspect="1"/>
          </p:cNvPicPr>
          <p:nvPr/>
        </p:nvPicPr>
        <p:blipFill>
          <a:blip r:embed="rId2" cstate="print"/>
          <a:stretch>
            <a:fillRect/>
          </a:stretch>
        </p:blipFill>
        <p:spPr>
          <a:xfrm>
            <a:off x="285720" y="247429"/>
            <a:ext cx="4032448" cy="6610571"/>
          </a:xfrm>
          <a:prstGeom prst="rect">
            <a:avLst/>
          </a:prstGeom>
          <a:ln>
            <a:noFill/>
          </a:ln>
          <a:effectLst>
            <a:softEdge rad="112500"/>
          </a:effectLst>
        </p:spPr>
      </p:pic>
      <p:sp>
        <p:nvSpPr>
          <p:cNvPr id="4" name="Прямоугольник 3"/>
          <p:cNvSpPr/>
          <p:nvPr/>
        </p:nvSpPr>
        <p:spPr>
          <a:xfrm>
            <a:off x="4357686" y="6000768"/>
            <a:ext cx="4572000" cy="646331"/>
          </a:xfrm>
          <a:prstGeom prst="rect">
            <a:avLst/>
          </a:prstGeom>
        </p:spPr>
        <p:txBody>
          <a:bodyPr>
            <a:spAutoFit/>
          </a:bodyPr>
          <a:lstStyle/>
          <a:p>
            <a:r>
              <a:rPr lang="ru-RU" dirty="0" smtClean="0">
                <a:latin typeface="Monotype Corsiva" pitchFamily="66" charset="0"/>
              </a:rPr>
              <a:t>Поэты - Сергей Есенин (слева) и Николай Клюев</a:t>
            </a:r>
            <a:br>
              <a:rPr lang="ru-RU" dirty="0" smtClean="0">
                <a:latin typeface="Monotype Corsiva" pitchFamily="66" charset="0"/>
              </a:rPr>
            </a:br>
            <a:r>
              <a:rPr lang="ru-RU" dirty="0" smtClean="0">
                <a:latin typeface="Monotype Corsiva" pitchFamily="66" charset="0"/>
              </a:rPr>
              <a:t>Фото - 1916 год.</a:t>
            </a:r>
            <a:endParaRPr lang="ru-RU" dirty="0">
              <a:latin typeface="Monotype Corsiva"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3214710" cy="1477328"/>
          </a:xfrm>
          <a:prstGeom prst="rect">
            <a:avLst/>
          </a:prstGeom>
        </p:spPr>
        <p:txBody>
          <a:bodyPr wrap="square">
            <a:spAutoFit/>
          </a:bodyPr>
          <a:lstStyle/>
          <a:p>
            <a:pPr algn="ctr"/>
            <a:r>
              <a:rPr lang="ru-RU" sz="1500" dirty="0" smtClean="0"/>
              <a:t>Есенин напишет своей односельчанке и возлюбленной Анне </a:t>
            </a:r>
            <a:r>
              <a:rPr lang="ru-RU" sz="1500" dirty="0" err="1" smtClean="0"/>
              <a:t>Сардановской</a:t>
            </a:r>
            <a:r>
              <a:rPr lang="ru-RU" sz="1500" dirty="0" smtClean="0"/>
              <a:t> в </a:t>
            </a:r>
            <a:r>
              <a:rPr lang="ru-RU" sz="1500" dirty="0" smtClean="0"/>
              <a:t>1916 году </a:t>
            </a:r>
            <a:r>
              <a:rPr lang="ru-RU" sz="1500" dirty="0" smtClean="0"/>
              <a:t>стихотворение </a:t>
            </a:r>
            <a:r>
              <a:rPr lang="ru-RU" sz="1500" dirty="0" smtClean="0"/>
              <a:t>«Не бродить, не мять в кустах багряных</a:t>
            </a:r>
            <a:r>
              <a:rPr lang="ru-RU" sz="1500" dirty="0" smtClean="0"/>
              <a:t>…», скучая по родному селу Константиново.</a:t>
            </a:r>
            <a:endParaRPr lang="ru-RU" sz="1500" i="1" dirty="0"/>
          </a:p>
        </p:txBody>
      </p:sp>
      <p:sp>
        <p:nvSpPr>
          <p:cNvPr id="5" name="Прямоугольник 4"/>
          <p:cNvSpPr/>
          <p:nvPr/>
        </p:nvSpPr>
        <p:spPr>
          <a:xfrm>
            <a:off x="3929058" y="0"/>
            <a:ext cx="5072066" cy="6894195"/>
          </a:xfrm>
          <a:prstGeom prst="rect">
            <a:avLst/>
          </a:prstGeom>
        </p:spPr>
        <p:txBody>
          <a:bodyPr wrap="square">
            <a:spAutoFit/>
          </a:bodyPr>
          <a:lstStyle/>
          <a:p>
            <a:pPr algn="ctr"/>
            <a:r>
              <a:rPr lang="ru-RU" b="1" i="1" dirty="0" smtClean="0">
                <a:solidFill>
                  <a:schemeClr val="accent2">
                    <a:lumMod val="50000"/>
                  </a:schemeClr>
                </a:solidFill>
              </a:rPr>
              <a:t>«Не бродить, не мять в кустах багряных</a:t>
            </a:r>
            <a:r>
              <a:rPr lang="ru-RU" b="1" i="1" dirty="0" smtClean="0">
                <a:solidFill>
                  <a:schemeClr val="accent2">
                    <a:lumMod val="50000"/>
                  </a:schemeClr>
                </a:solidFill>
              </a:rPr>
              <a:t>…»</a:t>
            </a:r>
            <a:endParaRPr lang="ru-RU" i="1" dirty="0" smtClean="0">
              <a:solidFill>
                <a:schemeClr val="accent2">
                  <a:lumMod val="50000"/>
                </a:schemeClr>
              </a:solidFill>
            </a:endParaRPr>
          </a:p>
          <a:p>
            <a:endParaRPr lang="ru-RU" sz="1600" i="1" dirty="0" smtClean="0"/>
          </a:p>
          <a:p>
            <a:r>
              <a:rPr lang="ru-RU" sz="1700" i="1" dirty="0" smtClean="0">
                <a:solidFill>
                  <a:schemeClr val="accent6">
                    <a:lumMod val="50000"/>
                  </a:schemeClr>
                </a:solidFill>
                <a:latin typeface="Monotype Corsiva" pitchFamily="66" charset="0"/>
              </a:rPr>
              <a:t>Не </a:t>
            </a:r>
            <a:r>
              <a:rPr lang="ru-RU" sz="1700" i="1" dirty="0" smtClean="0">
                <a:solidFill>
                  <a:schemeClr val="accent6">
                    <a:lumMod val="50000"/>
                  </a:schemeClr>
                </a:solidFill>
                <a:latin typeface="Monotype Corsiva" pitchFamily="66" charset="0"/>
              </a:rPr>
              <a:t>бродить, не мять в кустах багряных</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Лебеды и не искать следа.</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Со снопом волос твоих овсяных</a:t>
            </a:r>
            <a:br>
              <a:rPr lang="ru-RU" sz="1700" i="1" dirty="0" smtClean="0">
                <a:solidFill>
                  <a:schemeClr val="accent6">
                    <a:lumMod val="50000"/>
                  </a:schemeClr>
                </a:solidFill>
                <a:latin typeface="Monotype Corsiva" pitchFamily="66" charset="0"/>
              </a:rPr>
            </a:br>
            <a:r>
              <a:rPr lang="ru-RU" sz="1700" i="1" dirty="0" err="1" smtClean="0">
                <a:solidFill>
                  <a:schemeClr val="accent6">
                    <a:lumMod val="50000"/>
                  </a:schemeClr>
                </a:solidFill>
                <a:latin typeface="Monotype Corsiva" pitchFamily="66" charset="0"/>
              </a:rPr>
              <a:t>Отоснилась</a:t>
            </a:r>
            <a:r>
              <a:rPr lang="ru-RU" sz="1700" i="1" dirty="0" smtClean="0">
                <a:solidFill>
                  <a:schemeClr val="accent6">
                    <a:lumMod val="50000"/>
                  </a:schemeClr>
                </a:solidFill>
                <a:latin typeface="Monotype Corsiva" pitchFamily="66" charset="0"/>
              </a:rPr>
              <a:t> ты мне навсегда.</a:t>
            </a:r>
          </a:p>
          <a:p>
            <a:r>
              <a:rPr lang="ru-RU" sz="1700" i="1" dirty="0" smtClean="0">
                <a:solidFill>
                  <a:schemeClr val="accent6">
                    <a:lumMod val="50000"/>
                  </a:schemeClr>
                </a:solidFill>
                <a:latin typeface="Monotype Corsiva" pitchFamily="66" charset="0"/>
              </a:rPr>
              <a:t>С алым соком ягоды на коже,</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Нежная, красивая, была</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На закат ты </a:t>
            </a:r>
            <a:r>
              <a:rPr lang="ru-RU" sz="1700" i="1" dirty="0" err="1" smtClean="0">
                <a:solidFill>
                  <a:schemeClr val="accent6">
                    <a:lumMod val="50000"/>
                  </a:schemeClr>
                </a:solidFill>
                <a:latin typeface="Monotype Corsiva" pitchFamily="66" charset="0"/>
              </a:rPr>
              <a:t>розовый</a:t>
            </a:r>
            <a:r>
              <a:rPr lang="ru-RU" sz="1700" i="1" dirty="0" smtClean="0">
                <a:solidFill>
                  <a:schemeClr val="accent6">
                    <a:lumMod val="50000"/>
                  </a:schemeClr>
                </a:solidFill>
                <a:latin typeface="Monotype Corsiva" pitchFamily="66" charset="0"/>
              </a:rPr>
              <a:t> похожа</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И, как снег, лучиста и светла.</a:t>
            </a:r>
          </a:p>
          <a:p>
            <a:r>
              <a:rPr lang="ru-RU" sz="1700" i="1" dirty="0" smtClean="0">
                <a:solidFill>
                  <a:schemeClr val="accent6">
                    <a:lumMod val="50000"/>
                  </a:schemeClr>
                </a:solidFill>
                <a:latin typeface="Monotype Corsiva" pitchFamily="66" charset="0"/>
              </a:rPr>
              <a:t>Зерна глаз твоих осыпались, завяли,</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Имя тонкое растаяло, как звук,</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Но остался в складках смятой шали</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Запах меда от невинных рук.</a:t>
            </a:r>
          </a:p>
          <a:p>
            <a:r>
              <a:rPr lang="ru-RU" sz="1700" i="1" dirty="0" smtClean="0">
                <a:solidFill>
                  <a:schemeClr val="accent6">
                    <a:lumMod val="50000"/>
                  </a:schemeClr>
                </a:solidFill>
                <a:latin typeface="Monotype Corsiva" pitchFamily="66" charset="0"/>
              </a:rPr>
              <a:t>В тихий час, когда заря на крыше,</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Как котенок, моет лапкой рот,</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Говор кроткий о тебе я слышу</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Водяных поющих с ветром сот.</a:t>
            </a:r>
          </a:p>
          <a:p>
            <a:r>
              <a:rPr lang="ru-RU" sz="1700" i="1" dirty="0" smtClean="0">
                <a:solidFill>
                  <a:schemeClr val="accent6">
                    <a:lumMod val="50000"/>
                  </a:schemeClr>
                </a:solidFill>
                <a:latin typeface="Monotype Corsiva" pitchFamily="66" charset="0"/>
              </a:rPr>
              <a:t>Пусть порой мне шепчет синий вечер,</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Что была ты песня и мечта,</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Всё ж, кто выдумал твой гибкий стан и плечи —</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К светлой тайне приложил уста.</a:t>
            </a:r>
          </a:p>
          <a:p>
            <a:r>
              <a:rPr lang="ru-RU" sz="1700" i="1" dirty="0" smtClean="0">
                <a:solidFill>
                  <a:schemeClr val="accent6">
                    <a:lumMod val="50000"/>
                  </a:schemeClr>
                </a:solidFill>
                <a:latin typeface="Monotype Corsiva" pitchFamily="66" charset="0"/>
              </a:rPr>
              <a:t>Не бродить, не мять в кустах багряных</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Лебеды и не искать следа.</a:t>
            </a:r>
            <a:br>
              <a:rPr lang="ru-RU" sz="1700" i="1" dirty="0" smtClean="0">
                <a:solidFill>
                  <a:schemeClr val="accent6">
                    <a:lumMod val="50000"/>
                  </a:schemeClr>
                </a:solidFill>
                <a:latin typeface="Monotype Corsiva" pitchFamily="66" charset="0"/>
              </a:rPr>
            </a:br>
            <a:r>
              <a:rPr lang="ru-RU" sz="1700" i="1" dirty="0" smtClean="0">
                <a:solidFill>
                  <a:schemeClr val="accent6">
                    <a:lumMod val="50000"/>
                  </a:schemeClr>
                </a:solidFill>
                <a:latin typeface="Monotype Corsiva" pitchFamily="66" charset="0"/>
              </a:rPr>
              <a:t>Со снопом волос твоих овсяных</a:t>
            </a:r>
            <a:br>
              <a:rPr lang="ru-RU" sz="1700" i="1" dirty="0" smtClean="0">
                <a:solidFill>
                  <a:schemeClr val="accent6">
                    <a:lumMod val="50000"/>
                  </a:schemeClr>
                </a:solidFill>
                <a:latin typeface="Monotype Corsiva" pitchFamily="66" charset="0"/>
              </a:rPr>
            </a:br>
            <a:r>
              <a:rPr lang="ru-RU" sz="1700" i="1" dirty="0" err="1" smtClean="0">
                <a:solidFill>
                  <a:schemeClr val="accent6">
                    <a:lumMod val="50000"/>
                  </a:schemeClr>
                </a:solidFill>
                <a:latin typeface="Monotype Corsiva" pitchFamily="66" charset="0"/>
              </a:rPr>
              <a:t>Отоснилась</a:t>
            </a:r>
            <a:r>
              <a:rPr lang="ru-RU" sz="1700" i="1" dirty="0" smtClean="0">
                <a:solidFill>
                  <a:schemeClr val="accent6">
                    <a:lumMod val="50000"/>
                  </a:schemeClr>
                </a:solidFill>
                <a:latin typeface="Monotype Corsiva" pitchFamily="66" charset="0"/>
              </a:rPr>
              <a:t> ты мне навсегда.</a:t>
            </a:r>
            <a:endParaRPr lang="ru-RU" sz="1700" i="1" dirty="0">
              <a:solidFill>
                <a:schemeClr val="accent6">
                  <a:lumMod val="50000"/>
                </a:schemeClr>
              </a:solidFill>
              <a:latin typeface="Monotype Corsiva" pitchFamily="66" charset="0"/>
            </a:endParaRPr>
          </a:p>
        </p:txBody>
      </p:sp>
      <p:pic>
        <p:nvPicPr>
          <p:cNvPr id="14338" name="Picture 2" descr="Картинки по запросу Не бродить, не мять в кустах багряных"/>
          <p:cNvPicPr>
            <a:picLocks noChangeAspect="1" noChangeArrowheads="1"/>
          </p:cNvPicPr>
          <p:nvPr/>
        </p:nvPicPr>
        <p:blipFill>
          <a:blip r:embed="rId2"/>
          <a:srcRect/>
          <a:stretch>
            <a:fillRect/>
          </a:stretch>
        </p:blipFill>
        <p:spPr bwMode="auto">
          <a:xfrm>
            <a:off x="142844" y="1571612"/>
            <a:ext cx="3643338" cy="506411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211960" y="302359"/>
            <a:ext cx="4572000" cy="1015663"/>
          </a:xfrm>
          <a:prstGeom prst="rect">
            <a:avLst/>
          </a:prstGeom>
        </p:spPr>
        <p:txBody>
          <a:bodyPr>
            <a:spAutoFit/>
          </a:bodyPr>
          <a:lstStyle/>
          <a:p>
            <a:r>
              <a:rPr lang="ru-RU" sz="2000" dirty="0" smtClean="0"/>
              <a:t/>
            </a:r>
            <a:br>
              <a:rPr lang="ru-RU" sz="2000" dirty="0" smtClean="0"/>
            </a:br>
            <a:r>
              <a:rPr lang="ru-RU" sz="2000" dirty="0" smtClean="0"/>
              <a:t/>
            </a:r>
            <a:br>
              <a:rPr lang="ru-RU" sz="2000" dirty="0" smtClean="0"/>
            </a:br>
            <a:endParaRPr lang="ru-RU" sz="2000" dirty="0"/>
          </a:p>
        </p:txBody>
      </p:sp>
      <p:sp>
        <p:nvSpPr>
          <p:cNvPr id="5" name="Прямоугольник 4"/>
          <p:cNvSpPr/>
          <p:nvPr/>
        </p:nvSpPr>
        <p:spPr>
          <a:xfrm>
            <a:off x="142844" y="142852"/>
            <a:ext cx="8786874" cy="584775"/>
          </a:xfrm>
          <a:prstGeom prst="rect">
            <a:avLst/>
          </a:prstGeom>
        </p:spPr>
        <p:txBody>
          <a:bodyPr wrap="square">
            <a:spAutoFit/>
          </a:bodyPr>
          <a:lstStyle/>
          <a:p>
            <a:pPr algn="ctr"/>
            <a:r>
              <a:rPr lang="ru-RU" sz="1600" i="1" dirty="0" smtClean="0"/>
              <a:t>В 1916 году Есенин написал стихотворение «О красном вечере задумалась дорога…», которое пополнило коллекцию произведений автора, посвященных родному краю. </a:t>
            </a:r>
            <a:endParaRPr lang="ru-RU" sz="1600" i="1" dirty="0"/>
          </a:p>
        </p:txBody>
      </p:sp>
      <p:sp>
        <p:nvSpPr>
          <p:cNvPr id="6" name="Прямоугольник 5"/>
          <p:cNvSpPr/>
          <p:nvPr/>
        </p:nvSpPr>
        <p:spPr>
          <a:xfrm>
            <a:off x="142844" y="500042"/>
            <a:ext cx="4500594" cy="6186309"/>
          </a:xfrm>
          <a:prstGeom prst="rect">
            <a:avLst/>
          </a:prstGeom>
        </p:spPr>
        <p:txBody>
          <a:bodyPr wrap="square">
            <a:spAutoFit/>
          </a:bodyPr>
          <a:lstStyle/>
          <a:p>
            <a:endParaRPr lang="ru-RU" b="1" i="1" dirty="0" smtClean="0"/>
          </a:p>
          <a:p>
            <a:r>
              <a:rPr lang="ru-RU" b="1" i="1" dirty="0" smtClean="0">
                <a:solidFill>
                  <a:schemeClr val="accent3">
                    <a:lumMod val="50000"/>
                  </a:schemeClr>
                </a:solidFill>
              </a:rPr>
              <a:t>«</a:t>
            </a:r>
            <a:r>
              <a:rPr lang="ru-RU" b="1" i="1" dirty="0" smtClean="0">
                <a:solidFill>
                  <a:schemeClr val="accent3">
                    <a:lumMod val="50000"/>
                  </a:schemeClr>
                </a:solidFill>
              </a:rPr>
              <a:t>О красном вечере задумалась дорога</a:t>
            </a:r>
            <a:r>
              <a:rPr lang="ru-RU" b="1" i="1" dirty="0" smtClean="0">
                <a:solidFill>
                  <a:schemeClr val="accent3">
                    <a:lumMod val="50000"/>
                  </a:schemeClr>
                </a:solidFill>
              </a:rPr>
              <a:t>…»</a:t>
            </a:r>
            <a:endParaRPr lang="ru-RU" b="1" i="1" dirty="0" smtClean="0">
              <a:solidFill>
                <a:schemeClr val="accent3">
                  <a:lumMod val="50000"/>
                </a:schemeClr>
              </a:solidFill>
            </a:endParaRPr>
          </a:p>
          <a:p>
            <a:pPr algn="ctr"/>
            <a:r>
              <a:rPr lang="ru-RU" i="1" dirty="0" smtClean="0">
                <a:solidFill>
                  <a:schemeClr val="accent6">
                    <a:lumMod val="50000"/>
                  </a:schemeClr>
                </a:solidFill>
                <a:latin typeface="Monotype Corsiva" pitchFamily="66" charset="0"/>
              </a:rPr>
              <a:t>О </a:t>
            </a:r>
            <a:r>
              <a:rPr lang="ru-RU" i="1" dirty="0" smtClean="0">
                <a:solidFill>
                  <a:schemeClr val="accent6">
                    <a:lumMod val="50000"/>
                  </a:schemeClr>
                </a:solidFill>
                <a:latin typeface="Monotype Corsiva" pitchFamily="66" charset="0"/>
              </a:rPr>
              <a:t>красном вечере задумалась дорога,</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Кусты рябин туманней глубины.</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Изба-старуха челюстью порога</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Жует пахучий мякиш тишины.</a:t>
            </a:r>
          </a:p>
          <a:p>
            <a:pPr algn="ctr"/>
            <a:r>
              <a:rPr lang="ru-RU" i="1" dirty="0" smtClean="0">
                <a:solidFill>
                  <a:schemeClr val="accent6">
                    <a:lumMod val="50000"/>
                  </a:schemeClr>
                </a:solidFill>
                <a:latin typeface="Monotype Corsiva" pitchFamily="66" charset="0"/>
              </a:rPr>
              <a:t>Осенний холод ласково и кротко</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Крадется мглой к овсяному двору;</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Сквозь синь стекла желтоволосый отрок</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Лучит глаза на галочью игру.</a:t>
            </a:r>
          </a:p>
          <a:p>
            <a:pPr algn="ctr"/>
            <a:r>
              <a:rPr lang="ru-RU" i="1" dirty="0" smtClean="0">
                <a:solidFill>
                  <a:schemeClr val="accent6">
                    <a:lumMod val="50000"/>
                  </a:schemeClr>
                </a:solidFill>
                <a:latin typeface="Monotype Corsiva" pitchFamily="66" charset="0"/>
              </a:rPr>
              <a:t>Обняв трубу, сверкает по повети</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Зола зеленая из </a:t>
            </a:r>
            <a:r>
              <a:rPr lang="ru-RU" i="1" dirty="0" err="1" smtClean="0">
                <a:solidFill>
                  <a:schemeClr val="accent6">
                    <a:lumMod val="50000"/>
                  </a:schemeClr>
                </a:solidFill>
                <a:latin typeface="Monotype Corsiva" pitchFamily="66" charset="0"/>
              </a:rPr>
              <a:t>розовой</a:t>
            </a:r>
            <a:r>
              <a:rPr lang="ru-RU" i="1" dirty="0" smtClean="0">
                <a:solidFill>
                  <a:schemeClr val="accent6">
                    <a:lumMod val="50000"/>
                  </a:schemeClr>
                </a:solidFill>
                <a:latin typeface="Monotype Corsiva" pitchFamily="66" charset="0"/>
              </a:rPr>
              <a:t> печи.</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Кого-то нет, и тонкогубый ветер</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О ком-то шепчет, сгинувшем в ночи.</a:t>
            </a:r>
          </a:p>
          <a:p>
            <a:pPr algn="ctr"/>
            <a:r>
              <a:rPr lang="ru-RU" i="1" dirty="0" smtClean="0">
                <a:solidFill>
                  <a:schemeClr val="accent6">
                    <a:lumMod val="50000"/>
                  </a:schemeClr>
                </a:solidFill>
                <a:latin typeface="Monotype Corsiva" pitchFamily="66" charset="0"/>
              </a:rPr>
              <a:t>Кому-то пятками уже не мять по рощам</a:t>
            </a:r>
            <a:br>
              <a:rPr lang="ru-RU" i="1" dirty="0" smtClean="0">
                <a:solidFill>
                  <a:schemeClr val="accent6">
                    <a:lumMod val="50000"/>
                  </a:schemeClr>
                </a:solidFill>
                <a:latin typeface="Monotype Corsiva" pitchFamily="66" charset="0"/>
              </a:rPr>
            </a:br>
            <a:r>
              <a:rPr lang="ru-RU" i="1" dirty="0" err="1" smtClean="0">
                <a:solidFill>
                  <a:schemeClr val="accent6">
                    <a:lumMod val="50000"/>
                  </a:schemeClr>
                </a:solidFill>
                <a:latin typeface="Monotype Corsiva" pitchFamily="66" charset="0"/>
              </a:rPr>
              <a:t>Щербленый</a:t>
            </a:r>
            <a:r>
              <a:rPr lang="ru-RU" i="1" dirty="0" smtClean="0">
                <a:solidFill>
                  <a:schemeClr val="accent6">
                    <a:lumMod val="50000"/>
                  </a:schemeClr>
                </a:solidFill>
                <a:latin typeface="Monotype Corsiva" pitchFamily="66" charset="0"/>
              </a:rPr>
              <a:t> лист и золото травы.</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Тягучий вздох, ныряя звоном тощим,</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Целует клюв нахохленной совы.</a:t>
            </a:r>
          </a:p>
          <a:p>
            <a:pPr algn="ctr"/>
            <a:r>
              <a:rPr lang="ru-RU" i="1" dirty="0" smtClean="0">
                <a:solidFill>
                  <a:schemeClr val="accent6">
                    <a:lumMod val="50000"/>
                  </a:schemeClr>
                </a:solidFill>
                <a:latin typeface="Monotype Corsiva" pitchFamily="66" charset="0"/>
              </a:rPr>
              <a:t>Все гуще хмарь, в хлеву покой и дрема,</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Дорога белая </a:t>
            </a:r>
            <a:r>
              <a:rPr lang="ru-RU" i="1" dirty="0" err="1" smtClean="0">
                <a:solidFill>
                  <a:schemeClr val="accent6">
                    <a:lumMod val="50000"/>
                  </a:schemeClr>
                </a:solidFill>
                <a:latin typeface="Monotype Corsiva" pitchFamily="66" charset="0"/>
              </a:rPr>
              <a:t>узорит</a:t>
            </a:r>
            <a:r>
              <a:rPr lang="ru-RU" i="1" dirty="0" smtClean="0">
                <a:solidFill>
                  <a:schemeClr val="accent6">
                    <a:lumMod val="50000"/>
                  </a:schemeClr>
                </a:solidFill>
                <a:latin typeface="Monotype Corsiva" pitchFamily="66" charset="0"/>
              </a:rPr>
              <a:t> скользкий ров…</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И нежно охает ячменная солома,</a:t>
            </a:r>
            <a:br>
              <a:rPr lang="ru-RU" i="1" dirty="0" smtClean="0">
                <a:solidFill>
                  <a:schemeClr val="accent6">
                    <a:lumMod val="50000"/>
                  </a:schemeClr>
                </a:solidFill>
                <a:latin typeface="Monotype Corsiva" pitchFamily="66" charset="0"/>
              </a:rPr>
            </a:br>
            <a:r>
              <a:rPr lang="ru-RU" i="1" dirty="0" smtClean="0">
                <a:solidFill>
                  <a:schemeClr val="accent6">
                    <a:lumMod val="50000"/>
                  </a:schemeClr>
                </a:solidFill>
                <a:latin typeface="Monotype Corsiva" pitchFamily="66" charset="0"/>
              </a:rPr>
              <a:t>Свисая с губ кивающих коров.</a:t>
            </a:r>
            <a:endParaRPr lang="ru-RU" i="1" dirty="0">
              <a:solidFill>
                <a:schemeClr val="accent6">
                  <a:lumMod val="50000"/>
                </a:schemeClr>
              </a:solidFill>
              <a:latin typeface="Monotype Corsiva" pitchFamily="66" charset="0"/>
            </a:endParaRPr>
          </a:p>
        </p:txBody>
      </p:sp>
      <p:pic>
        <p:nvPicPr>
          <p:cNvPr id="13314" name="Picture 2" descr="Картинки по запросу О красном вечере задумалась дорога…"/>
          <p:cNvPicPr>
            <a:picLocks noChangeAspect="1" noChangeArrowheads="1"/>
          </p:cNvPicPr>
          <p:nvPr/>
        </p:nvPicPr>
        <p:blipFill>
          <a:blip r:embed="rId2"/>
          <a:srcRect/>
          <a:stretch>
            <a:fillRect/>
          </a:stretch>
        </p:blipFill>
        <p:spPr bwMode="auto">
          <a:xfrm>
            <a:off x="4929190" y="857232"/>
            <a:ext cx="3871978" cy="580071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26" y="4143380"/>
            <a:ext cx="8786874" cy="2862322"/>
          </a:xfrm>
          <a:prstGeom prst="rect">
            <a:avLst/>
          </a:prstGeom>
        </p:spPr>
        <p:txBody>
          <a:bodyPr wrap="square" numCol="2">
            <a:spAutoFit/>
          </a:bodyPr>
          <a:lstStyle/>
          <a:p>
            <a:pPr algn="ctr"/>
            <a:r>
              <a:rPr lang="ru-RU" dirty="0" smtClean="0">
                <a:solidFill>
                  <a:schemeClr val="accent6">
                    <a:lumMod val="50000"/>
                  </a:schemeClr>
                </a:solidFill>
                <a:latin typeface="Monotype Corsiva" pitchFamily="66" charset="0"/>
              </a:rPr>
              <a:t>Я по первому снегу бреду,</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В сердце ландыши вспыхнувших сил.</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Вечер синею свечкой звезду</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Над дорогой моей засветил.</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Я не знаю - то свет или мрак?</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В чаще ветер поет иль петух?</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Может, вместо зимы на полях,</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Это лебеди сели на луг.</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Хороша ты, о белая гладь!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Греет кровь мою легкий мороз.</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Так и хочется к телу прижать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Обнаженные груди берез.</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О лесная, дремучая муть!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О веселье оснеженных нив!</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Так и хочется руки сомкнуть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Над древесными бедрами ив.</a:t>
            </a:r>
            <a:br>
              <a:rPr lang="ru-RU" dirty="0" smtClean="0">
                <a:solidFill>
                  <a:schemeClr val="accent6">
                    <a:lumMod val="50000"/>
                  </a:schemeClr>
                </a:solidFill>
                <a:latin typeface="Monotype Corsiva" pitchFamily="66" charset="0"/>
              </a:rPr>
            </a:br>
            <a:endParaRPr lang="ru-RU" dirty="0">
              <a:solidFill>
                <a:schemeClr val="accent6">
                  <a:lumMod val="50000"/>
                </a:schemeClr>
              </a:solidFill>
              <a:latin typeface="Monotype Corsiva" pitchFamily="66" charset="0"/>
            </a:endParaRPr>
          </a:p>
        </p:txBody>
      </p:sp>
      <p:pic>
        <p:nvPicPr>
          <p:cNvPr id="12290" name="Picture 2" descr="Картинки по запросу я по первому снегу бреду"/>
          <p:cNvPicPr>
            <a:picLocks noChangeAspect="1" noChangeArrowheads="1"/>
          </p:cNvPicPr>
          <p:nvPr/>
        </p:nvPicPr>
        <p:blipFill>
          <a:blip r:embed="rId2"/>
          <a:srcRect/>
          <a:stretch>
            <a:fillRect/>
          </a:stretch>
        </p:blipFill>
        <p:spPr bwMode="auto">
          <a:xfrm>
            <a:off x="142844" y="214290"/>
            <a:ext cx="5895740" cy="3929090"/>
          </a:xfrm>
          <a:prstGeom prst="rect">
            <a:avLst/>
          </a:prstGeom>
          <a:noFill/>
        </p:spPr>
      </p:pic>
      <p:sp>
        <p:nvSpPr>
          <p:cNvPr id="6" name="Прямоугольник 5"/>
          <p:cNvSpPr/>
          <p:nvPr/>
        </p:nvSpPr>
        <p:spPr>
          <a:xfrm>
            <a:off x="6143636" y="3071810"/>
            <a:ext cx="2341877" cy="1015663"/>
          </a:xfrm>
          <a:prstGeom prst="rect">
            <a:avLst/>
          </a:prstGeom>
        </p:spPr>
        <p:txBody>
          <a:bodyPr wrap="square">
            <a:spAutoFit/>
          </a:bodyPr>
          <a:lstStyle/>
          <a:p>
            <a:pPr algn="ctr"/>
            <a:r>
              <a:rPr lang="ru-RU" sz="2400" b="1" dirty="0" smtClean="0"/>
              <a:t> </a:t>
            </a:r>
            <a:r>
              <a:rPr lang="ru-RU" sz="2400" b="1" dirty="0" smtClean="0"/>
              <a:t> </a:t>
            </a:r>
            <a:r>
              <a:rPr lang="ru-RU" b="1" dirty="0" smtClean="0">
                <a:solidFill>
                  <a:schemeClr val="accent1">
                    <a:lumMod val="50000"/>
                  </a:schemeClr>
                </a:solidFill>
              </a:rPr>
              <a:t>Стихотворение «Я </a:t>
            </a:r>
            <a:r>
              <a:rPr lang="ru-RU" b="1" dirty="0" smtClean="0">
                <a:solidFill>
                  <a:schemeClr val="accent1">
                    <a:lumMod val="50000"/>
                  </a:schemeClr>
                </a:solidFill>
              </a:rPr>
              <a:t>по первому снегу бреду</a:t>
            </a:r>
            <a:r>
              <a:rPr lang="ru-RU" b="1" dirty="0" smtClean="0">
                <a:solidFill>
                  <a:schemeClr val="accent1">
                    <a:lumMod val="50000"/>
                  </a:schemeClr>
                </a:solidFill>
              </a:rPr>
              <a:t>...» 1917 год.</a:t>
            </a:r>
            <a:endParaRPr lang="ru-RU" b="1" dirty="0">
              <a:solidFill>
                <a:schemeClr val="accent1">
                  <a:lumMod val="50000"/>
                </a:schemeClr>
              </a:solidFill>
            </a:endParaRPr>
          </a:p>
        </p:txBody>
      </p:sp>
      <p:sp>
        <p:nvSpPr>
          <p:cNvPr id="7" name="Прямоугольник 6"/>
          <p:cNvSpPr/>
          <p:nvPr/>
        </p:nvSpPr>
        <p:spPr>
          <a:xfrm>
            <a:off x="6072182" y="142852"/>
            <a:ext cx="3071818" cy="2893100"/>
          </a:xfrm>
          <a:prstGeom prst="rect">
            <a:avLst/>
          </a:prstGeom>
        </p:spPr>
        <p:txBody>
          <a:bodyPr wrap="square">
            <a:spAutoFit/>
          </a:bodyPr>
          <a:lstStyle/>
          <a:p>
            <a:r>
              <a:rPr lang="ru-RU" sz="1400" i="1" dirty="0" smtClean="0"/>
              <a:t>Сергей </a:t>
            </a:r>
            <a:r>
              <a:rPr lang="ru-RU" sz="1400" i="1" dirty="0" smtClean="0"/>
              <a:t>Есенин уже жил в Москве и считался достаточно перспективным молодым литератором. Тем не менее, мысленно он постоянно возвращался в родное село Константиново и сильно страдал из-за того, что лишен возможности увидеть, как распускаются листья на любимых березах или же всходит на небо молодой месяц, заливая всю округу бледным желтоватым светом.</a:t>
            </a:r>
            <a:endParaRPr lang="ru-RU" sz="1400" i="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6211669"/>
            <a:ext cx="5040560" cy="369332"/>
          </a:xfrm>
          <a:prstGeom prst="rect">
            <a:avLst/>
          </a:prstGeom>
        </p:spPr>
        <p:txBody>
          <a:bodyPr wrap="square">
            <a:spAutoFit/>
          </a:bodyPr>
          <a:lstStyle/>
          <a:p>
            <a:r>
              <a:rPr lang="ru-RU" dirty="0" smtClean="0">
                <a:latin typeface="Monotype Corsiva" pitchFamily="66" charset="0"/>
              </a:rPr>
              <a:t>. </a:t>
            </a:r>
            <a:endParaRPr lang="ru-RU" dirty="0">
              <a:latin typeface="Monotype Corsiva" pitchFamily="66" charset="0"/>
            </a:endParaRPr>
          </a:p>
        </p:txBody>
      </p:sp>
      <p:sp>
        <p:nvSpPr>
          <p:cNvPr id="7" name="Прямоугольник 6"/>
          <p:cNvSpPr/>
          <p:nvPr/>
        </p:nvSpPr>
        <p:spPr>
          <a:xfrm>
            <a:off x="0" y="142852"/>
            <a:ext cx="8858312" cy="1077218"/>
          </a:xfrm>
          <a:prstGeom prst="rect">
            <a:avLst/>
          </a:prstGeom>
        </p:spPr>
        <p:txBody>
          <a:bodyPr wrap="square">
            <a:spAutoFit/>
          </a:bodyPr>
          <a:lstStyle/>
          <a:p>
            <a:pPr algn="ctr"/>
            <a:r>
              <a:rPr lang="ru-RU" sz="1600" i="1" dirty="0" smtClean="0"/>
              <a:t>Есть люди, которые любят зиму или же мечтают о солнечном лете. Поэт Сергей Есенин с одинаковым восторгом воспринимал любое время года, считая, что природа прекрасна в любом своем проявлении</a:t>
            </a:r>
            <a:r>
              <a:rPr lang="ru-RU" sz="1600" i="1" dirty="0" smtClean="0"/>
              <a:t>. Есенин в 1917 году напишет стихотворение «Нивы сжаты, рощи голы…» </a:t>
            </a:r>
            <a:r>
              <a:rPr lang="ru-RU" sz="1600" i="1" dirty="0" smtClean="0"/>
              <a:t>в </a:t>
            </a:r>
            <a:r>
              <a:rPr lang="ru-RU" sz="1600" i="1" dirty="0" smtClean="0"/>
              <a:t>котором </a:t>
            </a:r>
            <a:r>
              <a:rPr lang="ru-RU" sz="1600" i="1" dirty="0" smtClean="0"/>
              <a:t>одновременно сквозят и грусть, и умиротворение.</a:t>
            </a:r>
            <a:endParaRPr lang="ru-RU" sz="1600" i="1" dirty="0"/>
          </a:p>
        </p:txBody>
      </p:sp>
      <p:sp>
        <p:nvSpPr>
          <p:cNvPr id="8" name="Прямоугольник 7"/>
          <p:cNvSpPr/>
          <p:nvPr/>
        </p:nvSpPr>
        <p:spPr>
          <a:xfrm>
            <a:off x="1214414" y="3995678"/>
            <a:ext cx="7143800" cy="369332"/>
          </a:xfrm>
          <a:prstGeom prst="rect">
            <a:avLst/>
          </a:prstGeom>
        </p:spPr>
        <p:txBody>
          <a:bodyPr wrap="square" numCol="3" anchor="b">
            <a:spAutoFit/>
          </a:bodyPr>
          <a:lstStyle/>
          <a:p>
            <a:r>
              <a:rPr lang="ru-RU" i="1" dirty="0" smtClean="0"/>
              <a:t>.</a:t>
            </a:r>
            <a:endParaRPr lang="ru-RU" i="1" dirty="0"/>
          </a:p>
        </p:txBody>
      </p:sp>
      <p:pic>
        <p:nvPicPr>
          <p:cNvPr id="10243" name="Picture 3" descr="Картинки по запросу Нивы сжаты, рощи голы&quot;"/>
          <p:cNvPicPr>
            <a:picLocks noChangeAspect="1" noChangeArrowheads="1"/>
          </p:cNvPicPr>
          <p:nvPr/>
        </p:nvPicPr>
        <p:blipFill>
          <a:blip r:embed="rId2"/>
          <a:srcRect/>
          <a:stretch>
            <a:fillRect/>
          </a:stretch>
        </p:blipFill>
        <p:spPr bwMode="auto">
          <a:xfrm>
            <a:off x="214282" y="1857364"/>
            <a:ext cx="6000792" cy="4000528"/>
          </a:xfrm>
          <a:prstGeom prst="rect">
            <a:avLst/>
          </a:prstGeom>
          <a:noFill/>
        </p:spPr>
      </p:pic>
      <p:sp>
        <p:nvSpPr>
          <p:cNvPr id="10" name="Прямоугольник 9"/>
          <p:cNvSpPr/>
          <p:nvPr/>
        </p:nvSpPr>
        <p:spPr>
          <a:xfrm>
            <a:off x="6286512" y="1502688"/>
            <a:ext cx="2714644" cy="4478149"/>
          </a:xfrm>
          <a:prstGeom prst="rect">
            <a:avLst/>
          </a:prstGeom>
        </p:spPr>
        <p:txBody>
          <a:bodyPr wrap="square">
            <a:spAutoFit/>
          </a:bodyPr>
          <a:lstStyle/>
          <a:p>
            <a:pPr algn="ctr"/>
            <a:r>
              <a:rPr lang="ru-RU" sz="1900" dirty="0" smtClean="0">
                <a:solidFill>
                  <a:schemeClr val="accent6">
                    <a:lumMod val="50000"/>
                  </a:schemeClr>
                </a:solidFill>
                <a:latin typeface="Monotype Corsiva" pitchFamily="66" charset="0"/>
              </a:rPr>
              <a:t>Нивы сжаты, рощи голы,</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От воды туман и сырость.</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Колесом за сини горы</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Солнце тихое скатилось.</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Дремлет взрытая дорога.</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Ей сегодня </a:t>
            </a:r>
            <a:r>
              <a:rPr lang="ru-RU" sz="1900" dirty="0" err="1" smtClean="0">
                <a:solidFill>
                  <a:schemeClr val="accent6">
                    <a:lumMod val="50000"/>
                  </a:schemeClr>
                </a:solidFill>
                <a:latin typeface="Monotype Corsiva" pitchFamily="66" charset="0"/>
              </a:rPr>
              <a:t>примечталось</a:t>
            </a:r>
            <a:r>
              <a:rPr lang="ru-RU" sz="1900" dirty="0" smtClean="0">
                <a:solidFill>
                  <a:schemeClr val="accent6">
                    <a:lumMod val="50000"/>
                  </a:schemeClr>
                </a:solidFill>
                <a:latin typeface="Monotype Corsiva" pitchFamily="66" charset="0"/>
              </a:rPr>
              <a:t>,</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Что совсем-совсем немного</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Ждать зимы седой осталось.</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Ах, и сам я в чаще звонкой</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Увидал вчера в тумане:</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Рыжий месяц жеребенком</a:t>
            </a:r>
            <a:br>
              <a:rPr lang="ru-RU" sz="1900" dirty="0" smtClean="0">
                <a:solidFill>
                  <a:schemeClr val="accent6">
                    <a:lumMod val="50000"/>
                  </a:schemeClr>
                </a:solidFill>
                <a:latin typeface="Monotype Corsiva" pitchFamily="66" charset="0"/>
              </a:rPr>
            </a:br>
            <a:r>
              <a:rPr lang="ru-RU" sz="1900" dirty="0" smtClean="0">
                <a:solidFill>
                  <a:schemeClr val="accent6">
                    <a:lumMod val="50000"/>
                  </a:schemeClr>
                </a:solidFill>
                <a:latin typeface="Monotype Corsiva" pitchFamily="66" charset="0"/>
              </a:rPr>
              <a:t>Запрягался в наши сани. </a:t>
            </a:r>
            <a:endParaRPr lang="ru-RU" sz="1900" dirty="0">
              <a:solidFill>
                <a:schemeClr val="accent6">
                  <a:lumMod val="50000"/>
                </a:schemeClr>
              </a:solidFill>
              <a:latin typeface="Monotype Corsiva" pitchFamily="66" charset="0"/>
            </a:endParaRPr>
          </a:p>
        </p:txBody>
      </p:sp>
      <p:sp>
        <p:nvSpPr>
          <p:cNvPr id="11" name="Прямоугольник 10"/>
          <p:cNvSpPr/>
          <p:nvPr/>
        </p:nvSpPr>
        <p:spPr>
          <a:xfrm>
            <a:off x="571472" y="1214422"/>
            <a:ext cx="5786478" cy="523220"/>
          </a:xfrm>
          <a:prstGeom prst="rect">
            <a:avLst/>
          </a:prstGeom>
        </p:spPr>
        <p:txBody>
          <a:bodyPr wrap="square">
            <a:spAutoFit/>
          </a:bodyPr>
          <a:lstStyle/>
          <a:p>
            <a:r>
              <a:rPr lang="ru-RU" sz="2800" i="1" dirty="0" smtClean="0">
                <a:solidFill>
                  <a:schemeClr val="accent5">
                    <a:lumMod val="50000"/>
                  </a:schemeClr>
                </a:solidFill>
              </a:rPr>
              <a:t>«Нивы </a:t>
            </a:r>
            <a:r>
              <a:rPr lang="ru-RU" sz="2800" i="1" dirty="0" smtClean="0">
                <a:solidFill>
                  <a:schemeClr val="accent5">
                    <a:lumMod val="50000"/>
                  </a:schemeClr>
                </a:solidFill>
              </a:rPr>
              <a:t>сжаты, рощи </a:t>
            </a:r>
            <a:r>
              <a:rPr lang="ru-RU" sz="2800" i="1" dirty="0" smtClean="0">
                <a:solidFill>
                  <a:schemeClr val="accent5">
                    <a:lumMod val="50000"/>
                  </a:schemeClr>
                </a:solidFill>
              </a:rPr>
              <a:t>голы…»</a:t>
            </a:r>
            <a:endParaRPr lang="ru-RU" sz="2800" i="1" dirty="0">
              <a:solidFill>
                <a:schemeClr val="accent5">
                  <a:lumMod val="50000"/>
                </a:schemeClr>
              </a:solidFill>
            </a:endParaRPr>
          </a:p>
        </p:txBody>
      </p:sp>
      <p:pic>
        <p:nvPicPr>
          <p:cNvPr id="10249" name="Picture 9" descr="Картинки по запросу разделители картинки"/>
          <p:cNvPicPr>
            <a:picLocks noChangeAspect="1" noChangeArrowheads="1" noCrop="1"/>
          </p:cNvPicPr>
          <p:nvPr/>
        </p:nvPicPr>
        <p:blipFill>
          <a:blip r:embed="rId3"/>
          <a:srcRect/>
          <a:stretch>
            <a:fillRect/>
          </a:stretch>
        </p:blipFill>
        <p:spPr bwMode="auto">
          <a:xfrm>
            <a:off x="428596" y="5905500"/>
            <a:ext cx="5715000" cy="9525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11960" y="302359"/>
            <a:ext cx="4824536" cy="6247864"/>
          </a:xfrm>
          <a:prstGeom prst="rect">
            <a:avLst/>
          </a:prstGeom>
        </p:spPr>
        <p:txBody>
          <a:bodyPr wrap="square">
            <a:spAutoFit/>
          </a:bodyPr>
          <a:lstStyle/>
          <a:p>
            <a:r>
              <a:rPr lang="ru-RU" sz="2000" dirty="0" smtClean="0"/>
              <a:t>В начале 1918 Есенин переезжает в Москву. С воодушевлением встретив революцию, он пишет несколько небольших поэм ("Иорданская голубица", "</a:t>
            </a:r>
            <a:r>
              <a:rPr lang="ru-RU" sz="2000" dirty="0" err="1" smtClean="0"/>
              <a:t>Инония</a:t>
            </a:r>
            <a:r>
              <a:rPr lang="ru-RU" sz="2000" dirty="0" smtClean="0"/>
              <a:t>", "Небесный барабанщик", </a:t>
            </a:r>
            <a:r>
              <a:rPr lang="ru-RU" sz="2000" dirty="0" smtClean="0"/>
              <a:t>все поэмы 1918 года, </a:t>
            </a:r>
            <a:r>
              <a:rPr lang="ru-RU" sz="2000" dirty="0" smtClean="0"/>
              <a:t>и др.), проникнутых радостным предчувствием "преображения" жизни. Богоборческие настроения сочетаются в них с библейской образностью для обозначения масштаба и значимости происходящих событий. Есенин воспевая новую действительность и ее героев пытался соответствовать времени ("Кантата", 1919). В более поздние годы им были написаны "Песнь о великом походе", 1924, "Капитан земли", 1925, и др.). Размышляя, "куда несет нас рок событий", поэт обращается к истории (драматическая поэма "Пугачев", 1921). </a:t>
            </a:r>
            <a:endParaRPr lang="ru-RU" sz="2000" dirty="0"/>
          </a:p>
        </p:txBody>
      </p:sp>
      <p:sp>
        <p:nvSpPr>
          <p:cNvPr id="3" name="Прямоугольник 2"/>
          <p:cNvSpPr/>
          <p:nvPr/>
        </p:nvSpPr>
        <p:spPr>
          <a:xfrm>
            <a:off x="179512" y="6211669"/>
            <a:ext cx="4572000" cy="646331"/>
          </a:xfrm>
          <a:prstGeom prst="rect">
            <a:avLst/>
          </a:prstGeom>
        </p:spPr>
        <p:txBody>
          <a:bodyPr>
            <a:spAutoFit/>
          </a:bodyPr>
          <a:lstStyle/>
          <a:p>
            <a:r>
              <a:rPr lang="ru-RU" dirty="0" smtClean="0">
                <a:latin typeface="Monotype Corsiva" pitchFamily="66" charset="0"/>
              </a:rPr>
              <a:t>Сергей Есенин у березы. Фото - 1918 год. </a:t>
            </a:r>
            <a:br>
              <a:rPr lang="ru-RU" dirty="0" smtClean="0">
                <a:latin typeface="Monotype Corsiva" pitchFamily="66" charset="0"/>
              </a:rPr>
            </a:br>
            <a:endParaRPr lang="ru-RU" dirty="0">
              <a:latin typeface="Monotype Corsiva" pitchFamily="66" charset="0"/>
            </a:endParaRPr>
          </a:p>
        </p:txBody>
      </p:sp>
      <p:pic>
        <p:nvPicPr>
          <p:cNvPr id="4" name="Рисунок 3" descr="sergey-esenin-4s.jpg"/>
          <p:cNvPicPr>
            <a:picLocks noChangeAspect="1"/>
          </p:cNvPicPr>
          <p:nvPr/>
        </p:nvPicPr>
        <p:blipFill>
          <a:blip r:embed="rId2" cstate="print"/>
          <a:stretch>
            <a:fillRect/>
          </a:stretch>
        </p:blipFill>
        <p:spPr>
          <a:xfrm>
            <a:off x="251520" y="260648"/>
            <a:ext cx="3848100" cy="5842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857232"/>
            <a:ext cx="4071966" cy="1815882"/>
          </a:xfrm>
          <a:prstGeom prst="rect">
            <a:avLst/>
          </a:prstGeom>
        </p:spPr>
        <p:txBody>
          <a:bodyPr wrap="square">
            <a:spAutoFit/>
          </a:bodyPr>
          <a:lstStyle/>
          <a:p>
            <a:pPr algn="ctr"/>
            <a:r>
              <a:rPr lang="ru-RU" sz="1600" i="1" dirty="0" smtClean="0"/>
              <a:t>Вслед за гибелью и разрушением старого крестьянского мира Есенин начинает чувствовать и собственную обреченность. Поэтому и называет свое стихотворение, написанное в 1920 голу, </a:t>
            </a:r>
            <a:r>
              <a:rPr lang="ru-RU" sz="1600" b="1" i="1" dirty="0" smtClean="0"/>
              <a:t>«Я последний поэт деревни»</a:t>
            </a:r>
            <a:r>
              <a:rPr lang="ru-RU" sz="1600" i="1" dirty="0" smtClean="0"/>
              <a:t>. Это прощание с прежним звучит почти в каждой строке. </a:t>
            </a:r>
            <a:endParaRPr lang="ru-RU" sz="1600" i="1" dirty="0"/>
          </a:p>
        </p:txBody>
      </p:sp>
      <p:sp>
        <p:nvSpPr>
          <p:cNvPr id="6" name="Прямоугольник 5"/>
          <p:cNvSpPr/>
          <p:nvPr/>
        </p:nvSpPr>
        <p:spPr>
          <a:xfrm>
            <a:off x="4500530" y="357166"/>
            <a:ext cx="4643470" cy="6114871"/>
          </a:xfrm>
          <a:prstGeom prst="rect">
            <a:avLst/>
          </a:prstGeom>
        </p:spPr>
        <p:txBody>
          <a:bodyPr wrap="square" numCol="2">
            <a:spAutoFit/>
          </a:bodyPr>
          <a:lstStyle/>
          <a:p>
            <a:r>
              <a:rPr lang="ru-RU" dirty="0" smtClean="0">
                <a:solidFill>
                  <a:schemeClr val="accent6">
                    <a:lumMod val="50000"/>
                  </a:schemeClr>
                </a:solidFill>
                <a:latin typeface="Monotype Corsiva" pitchFamily="66" charset="0"/>
              </a:rPr>
              <a:t>Я </a:t>
            </a:r>
            <a:r>
              <a:rPr lang="ru-RU" dirty="0" smtClean="0">
                <a:solidFill>
                  <a:schemeClr val="accent6">
                    <a:lumMod val="50000"/>
                  </a:schemeClr>
                </a:solidFill>
                <a:latin typeface="Monotype Corsiva" pitchFamily="66" charset="0"/>
              </a:rPr>
              <a:t>последний поэт </a:t>
            </a:r>
            <a:r>
              <a:rPr lang="ru-RU" dirty="0" smtClean="0">
                <a:solidFill>
                  <a:schemeClr val="accent6">
                    <a:lumMod val="50000"/>
                  </a:schemeClr>
                </a:solidFill>
                <a:latin typeface="Monotype Corsiva" pitchFamily="66" charset="0"/>
              </a:rPr>
              <a:t>деревни</a:t>
            </a: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Скромен в песнях дощатый мост.</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За прощальной стою обедней</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Кадящих листвой берез.</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Догорит золотистым пламенем</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Из телесного воска свеча,</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И луны часы деревянные</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Прохрипят мой двенадцатый час.</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На тропу </a:t>
            </a:r>
            <a:r>
              <a:rPr lang="ru-RU" dirty="0" err="1" smtClean="0">
                <a:solidFill>
                  <a:schemeClr val="accent6">
                    <a:lumMod val="50000"/>
                  </a:schemeClr>
                </a:solidFill>
                <a:latin typeface="Monotype Corsiva" pitchFamily="66" charset="0"/>
              </a:rPr>
              <a:t>голубого</a:t>
            </a:r>
            <a:r>
              <a:rPr lang="ru-RU" dirty="0" smtClean="0">
                <a:solidFill>
                  <a:schemeClr val="accent6">
                    <a:lumMod val="50000"/>
                  </a:schemeClr>
                </a:solidFill>
                <a:latin typeface="Monotype Corsiva" pitchFamily="66" charset="0"/>
              </a:rPr>
              <a:t> поля</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Скоро выйдет железный гость,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Злак овсяный, зарею пролитый,</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Соберет его черная горсть.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endParaRPr lang="ru-RU" dirty="0" smtClean="0">
              <a:solidFill>
                <a:schemeClr val="accent6">
                  <a:lumMod val="50000"/>
                </a:schemeClr>
              </a:solidFill>
              <a:latin typeface="Monotype Corsiva" pitchFamily="66" charset="0"/>
            </a:endParaRPr>
          </a:p>
          <a:p>
            <a:r>
              <a:rPr lang="ru-RU" dirty="0" smtClean="0">
                <a:solidFill>
                  <a:schemeClr val="accent6">
                    <a:lumMod val="50000"/>
                  </a:schemeClr>
                </a:solidFill>
                <a:latin typeface="Monotype Corsiva" pitchFamily="66" charset="0"/>
              </a:rPr>
              <a:t>Не </a:t>
            </a:r>
            <a:r>
              <a:rPr lang="ru-RU" dirty="0" smtClean="0">
                <a:solidFill>
                  <a:schemeClr val="accent6">
                    <a:lumMod val="50000"/>
                  </a:schemeClr>
                </a:solidFill>
                <a:latin typeface="Monotype Corsiva" pitchFamily="66" charset="0"/>
              </a:rPr>
              <a:t>живые, чужие ладони,</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Этим песням при вас не жить!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Только будут колосья-кони</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О хозяине старом тужить.</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Будет ветер сосать их ржанье,</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Панихидный справляя пляс.</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Скоро, скоро часы деревянные</a:t>
            </a:r>
            <a:br>
              <a:rPr lang="ru-RU" dirty="0" smtClean="0">
                <a:solidFill>
                  <a:schemeClr val="accent6">
                    <a:lumMod val="50000"/>
                  </a:schemeClr>
                </a:solidFill>
                <a:latin typeface="Monotype Corsiva" pitchFamily="66" charset="0"/>
              </a:rPr>
            </a:br>
            <a:r>
              <a:rPr lang="ru-RU" dirty="0" smtClean="0">
                <a:solidFill>
                  <a:schemeClr val="accent6">
                    <a:lumMod val="50000"/>
                  </a:schemeClr>
                </a:solidFill>
                <a:latin typeface="Monotype Corsiva" pitchFamily="66" charset="0"/>
              </a:rPr>
              <a:t>Прохрипят мой двенадцатый час</a:t>
            </a:r>
            <a:r>
              <a:rPr lang="ru-RU" sz="1600" dirty="0" smtClean="0">
                <a:solidFill>
                  <a:schemeClr val="accent6">
                    <a:lumMod val="50000"/>
                  </a:schemeClr>
                </a:solidFill>
              </a:rPr>
              <a:t>!</a:t>
            </a:r>
            <a:endParaRPr lang="ru-RU" sz="1600" dirty="0">
              <a:solidFill>
                <a:schemeClr val="accent6">
                  <a:lumMod val="50000"/>
                </a:schemeClr>
              </a:solidFill>
            </a:endParaRPr>
          </a:p>
        </p:txBody>
      </p:sp>
      <p:pic>
        <p:nvPicPr>
          <p:cNvPr id="4098" name="Picture 2" descr="Картинки по запросу есенин ф"/>
          <p:cNvPicPr>
            <a:picLocks noChangeAspect="1" noChangeArrowheads="1"/>
          </p:cNvPicPr>
          <p:nvPr/>
        </p:nvPicPr>
        <p:blipFill>
          <a:blip r:embed="rId2"/>
          <a:srcRect/>
          <a:stretch>
            <a:fillRect/>
          </a:stretch>
        </p:blipFill>
        <p:spPr bwMode="auto">
          <a:xfrm>
            <a:off x="142844" y="3071810"/>
            <a:ext cx="4367023" cy="3043222"/>
          </a:xfrm>
          <a:prstGeom prst="rect">
            <a:avLst/>
          </a:prstGeom>
          <a:noFill/>
        </p:spPr>
      </p:pic>
      <p:pic>
        <p:nvPicPr>
          <p:cNvPr id="4100" name="Picture 4" descr="Картинки по запросу разделители картинки"/>
          <p:cNvPicPr>
            <a:picLocks noChangeAspect="1" noChangeArrowheads="1"/>
          </p:cNvPicPr>
          <p:nvPr/>
        </p:nvPicPr>
        <p:blipFill>
          <a:blip r:embed="rId3"/>
          <a:srcRect/>
          <a:stretch>
            <a:fillRect/>
          </a:stretch>
        </p:blipFill>
        <p:spPr bwMode="auto">
          <a:xfrm>
            <a:off x="6572264" y="5357826"/>
            <a:ext cx="2214578" cy="134351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28604"/>
            <a:ext cx="4572000" cy="1077218"/>
          </a:xfrm>
          <a:prstGeom prst="rect">
            <a:avLst/>
          </a:prstGeom>
        </p:spPr>
        <p:txBody>
          <a:bodyPr>
            <a:spAutoFit/>
          </a:bodyPr>
          <a:lstStyle/>
          <a:p>
            <a:pPr algn="ctr"/>
            <a:r>
              <a:rPr lang="ru-RU" sz="1600" i="1" dirty="0" smtClean="0"/>
              <a:t>Стихотворение «Сторона ль ты моя, сторона!..» написано в 1921 году. В нем Есенин рисует мрачную картину беспросветной действительности. </a:t>
            </a:r>
            <a:endParaRPr lang="ru-RU" sz="1600" i="1" dirty="0"/>
          </a:p>
        </p:txBody>
      </p:sp>
      <p:sp>
        <p:nvSpPr>
          <p:cNvPr id="5" name="Прямоугольник 4"/>
          <p:cNvSpPr/>
          <p:nvPr/>
        </p:nvSpPr>
        <p:spPr>
          <a:xfrm>
            <a:off x="5357818" y="0"/>
            <a:ext cx="4572000" cy="6986528"/>
          </a:xfrm>
          <a:prstGeom prst="rect">
            <a:avLst/>
          </a:prstGeom>
        </p:spPr>
        <p:txBody>
          <a:bodyPr>
            <a:spAutoFit/>
          </a:bodyPr>
          <a:lstStyle/>
          <a:p>
            <a:r>
              <a:rPr lang="ru-RU" sz="1600" i="1" dirty="0" smtClean="0">
                <a:solidFill>
                  <a:schemeClr val="accent3">
                    <a:lumMod val="50000"/>
                  </a:schemeClr>
                </a:solidFill>
                <a:latin typeface="Monotype Corsiva" pitchFamily="66" charset="0"/>
              </a:rPr>
              <a:t>Сторона ль ты моя, сторона!</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Дождевое, осеннее олово.</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В черной луже продрогший фонарь</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Отражает </a:t>
            </a:r>
            <a:r>
              <a:rPr lang="ru-RU" sz="1600" i="1" dirty="0" err="1" smtClean="0">
                <a:solidFill>
                  <a:schemeClr val="accent3">
                    <a:lumMod val="50000"/>
                  </a:schemeClr>
                </a:solidFill>
                <a:latin typeface="Monotype Corsiva" pitchFamily="66" charset="0"/>
              </a:rPr>
              <a:t>безгубую</a:t>
            </a:r>
            <a:r>
              <a:rPr lang="ru-RU" sz="1600" i="1" dirty="0" smtClean="0">
                <a:solidFill>
                  <a:schemeClr val="accent3">
                    <a:lumMod val="50000"/>
                  </a:schemeClr>
                </a:solidFill>
                <a:latin typeface="Monotype Corsiva" pitchFamily="66" charset="0"/>
              </a:rPr>
              <a:t> голову.</a:t>
            </a:r>
          </a:p>
          <a:p>
            <a:r>
              <a:rPr lang="ru-RU" sz="1600" i="1" dirty="0" smtClean="0">
                <a:solidFill>
                  <a:schemeClr val="accent3">
                    <a:lumMod val="50000"/>
                  </a:schemeClr>
                </a:solidFill>
                <a:latin typeface="Monotype Corsiva" pitchFamily="66" charset="0"/>
              </a:rPr>
              <a:t>Нет, уж лучше мне не смотреть,</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Чтобы вдруг не увидеть </a:t>
            </a:r>
            <a:r>
              <a:rPr lang="ru-RU" sz="1600" i="1" dirty="0" err="1" smtClean="0">
                <a:solidFill>
                  <a:schemeClr val="accent3">
                    <a:lumMod val="50000"/>
                  </a:schemeClr>
                </a:solidFill>
                <a:latin typeface="Monotype Corsiva" pitchFamily="66" charset="0"/>
              </a:rPr>
              <a:t>хужего</a:t>
            </a:r>
            <a:r>
              <a:rPr lang="ru-RU" sz="1600" i="1" dirty="0" smtClean="0">
                <a:solidFill>
                  <a:schemeClr val="accent3">
                    <a:lumMod val="50000"/>
                  </a:schemeClr>
                </a:solidFill>
                <a:latin typeface="Monotype Corsiva" pitchFamily="66" charset="0"/>
              </a:rPr>
              <a:t>.</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Я на всю эту ржавую </a:t>
            </a:r>
            <a:r>
              <a:rPr lang="ru-RU" sz="1600" i="1" dirty="0" err="1" smtClean="0">
                <a:solidFill>
                  <a:schemeClr val="accent3">
                    <a:lumMod val="50000"/>
                  </a:schemeClr>
                </a:solidFill>
                <a:latin typeface="Monotype Corsiva" pitchFamily="66" charset="0"/>
              </a:rPr>
              <a:t>мреть</a:t>
            </a:r>
            <a:r>
              <a:rPr lang="ru-RU" sz="1600" i="1" dirty="0" smtClean="0">
                <a:solidFill>
                  <a:schemeClr val="accent3">
                    <a:lumMod val="50000"/>
                  </a:schemeClr>
                </a:solidFill>
                <a:latin typeface="Monotype Corsiva" pitchFamily="66" charset="0"/>
              </a:rPr>
              <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Буду щурить глаза и суживать.</a:t>
            </a:r>
          </a:p>
          <a:p>
            <a:r>
              <a:rPr lang="ru-RU" sz="1600" i="1" dirty="0" smtClean="0">
                <a:solidFill>
                  <a:schemeClr val="accent3">
                    <a:lumMod val="50000"/>
                  </a:schemeClr>
                </a:solidFill>
                <a:latin typeface="Monotype Corsiva" pitchFamily="66" charset="0"/>
              </a:rPr>
              <a:t>Так немного теплей и </a:t>
            </a:r>
            <a:r>
              <a:rPr lang="ru-RU" sz="1600" i="1" dirty="0" err="1" smtClean="0">
                <a:solidFill>
                  <a:schemeClr val="accent3">
                    <a:lumMod val="50000"/>
                  </a:schemeClr>
                </a:solidFill>
                <a:latin typeface="Monotype Corsiva" pitchFamily="66" charset="0"/>
              </a:rPr>
              <a:t>безбольней</a:t>
            </a:r>
            <a:r>
              <a:rPr lang="ru-RU" sz="1600" i="1" dirty="0" smtClean="0">
                <a:solidFill>
                  <a:schemeClr val="accent3">
                    <a:lumMod val="50000"/>
                  </a:schemeClr>
                </a:solidFill>
                <a:latin typeface="Monotype Corsiva" pitchFamily="66" charset="0"/>
              </a:rPr>
              <a:t>.</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Посмотри: меж скелетов домов,</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Словно мельник, несет колокольня</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Медные мешки колоколов.</a:t>
            </a:r>
          </a:p>
          <a:p>
            <a:r>
              <a:rPr lang="ru-RU" sz="1600" i="1" dirty="0" smtClean="0">
                <a:solidFill>
                  <a:schemeClr val="accent3">
                    <a:lumMod val="50000"/>
                  </a:schemeClr>
                </a:solidFill>
                <a:latin typeface="Monotype Corsiva" pitchFamily="66" charset="0"/>
              </a:rPr>
              <a:t>Если голоден ты — будешь сытым.</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Коль несчастен — то весел и рад.</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Только лишь не гляди открыто,</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Мой земной неизвестный брат.</a:t>
            </a:r>
          </a:p>
          <a:p>
            <a:r>
              <a:rPr lang="ru-RU" sz="1600" i="1" dirty="0" smtClean="0">
                <a:solidFill>
                  <a:schemeClr val="accent3">
                    <a:lumMod val="50000"/>
                  </a:schemeClr>
                </a:solidFill>
                <a:latin typeface="Monotype Corsiva" pitchFamily="66" charset="0"/>
              </a:rPr>
              <a:t>Как подумал я — так и сделал,</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Но увы! Все одно и то ж!</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Видно, слишком привыкло тело</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Ощущать эту стужу и дрожь.</a:t>
            </a:r>
          </a:p>
          <a:p>
            <a:r>
              <a:rPr lang="ru-RU" sz="1600" i="1" dirty="0" smtClean="0">
                <a:solidFill>
                  <a:schemeClr val="accent3">
                    <a:lumMod val="50000"/>
                  </a:schemeClr>
                </a:solidFill>
                <a:latin typeface="Monotype Corsiva" pitchFamily="66" charset="0"/>
              </a:rPr>
              <a:t>Ну, да что же? Ведь много прочих,</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Не один я в миру живой!</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А фонарь то мигнет, то захохочет</a:t>
            </a:r>
            <a:br>
              <a:rPr lang="ru-RU" sz="1600" i="1" dirty="0" smtClean="0">
                <a:solidFill>
                  <a:schemeClr val="accent3">
                    <a:lumMod val="50000"/>
                  </a:schemeClr>
                </a:solidFill>
                <a:latin typeface="Monotype Corsiva" pitchFamily="66" charset="0"/>
              </a:rPr>
            </a:br>
            <a:r>
              <a:rPr lang="ru-RU" sz="1600" i="1" dirty="0" err="1" smtClean="0">
                <a:solidFill>
                  <a:schemeClr val="accent3">
                    <a:lumMod val="50000"/>
                  </a:schemeClr>
                </a:solidFill>
                <a:latin typeface="Monotype Corsiva" pitchFamily="66" charset="0"/>
              </a:rPr>
              <a:t>Безгубой</a:t>
            </a:r>
            <a:r>
              <a:rPr lang="ru-RU" sz="1600" i="1" dirty="0" smtClean="0">
                <a:solidFill>
                  <a:schemeClr val="accent3">
                    <a:lumMod val="50000"/>
                  </a:schemeClr>
                </a:solidFill>
                <a:latin typeface="Monotype Corsiva" pitchFamily="66" charset="0"/>
              </a:rPr>
              <a:t> своей головой.</a:t>
            </a:r>
          </a:p>
          <a:p>
            <a:r>
              <a:rPr lang="ru-RU" sz="1600" i="1" dirty="0" smtClean="0">
                <a:solidFill>
                  <a:schemeClr val="accent3">
                    <a:lumMod val="50000"/>
                  </a:schemeClr>
                </a:solidFill>
                <a:latin typeface="Monotype Corsiva" pitchFamily="66" charset="0"/>
              </a:rPr>
              <a:t>Только сердце под ветхой одеждой</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Шепчет мне, посетившему твердь:</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«Друг мой, друг мой, прозревшие вежды</a:t>
            </a:r>
            <a:br>
              <a:rPr lang="ru-RU" sz="1600" i="1" dirty="0" smtClean="0">
                <a:solidFill>
                  <a:schemeClr val="accent3">
                    <a:lumMod val="50000"/>
                  </a:schemeClr>
                </a:solidFill>
                <a:latin typeface="Monotype Corsiva" pitchFamily="66" charset="0"/>
              </a:rPr>
            </a:br>
            <a:r>
              <a:rPr lang="ru-RU" sz="1600" i="1" dirty="0" smtClean="0">
                <a:solidFill>
                  <a:schemeClr val="accent3">
                    <a:lumMod val="50000"/>
                  </a:schemeClr>
                </a:solidFill>
                <a:latin typeface="Monotype Corsiva" pitchFamily="66" charset="0"/>
              </a:rPr>
              <a:t>Закрывает одна лишь смерть».</a:t>
            </a:r>
            <a:endParaRPr lang="ru-RU" sz="1600" i="1" dirty="0">
              <a:solidFill>
                <a:schemeClr val="accent3">
                  <a:lumMod val="50000"/>
                </a:schemeClr>
              </a:solidFill>
              <a:latin typeface="Monotype Corsiva" pitchFamily="66" charset="0"/>
            </a:endParaRPr>
          </a:p>
        </p:txBody>
      </p:sp>
      <p:pic>
        <p:nvPicPr>
          <p:cNvPr id="3074" name="Picture 2" descr="Картинки по запросу Сторона ль ты моя, сторона!"/>
          <p:cNvPicPr>
            <a:picLocks noChangeAspect="1" noChangeArrowheads="1"/>
          </p:cNvPicPr>
          <p:nvPr/>
        </p:nvPicPr>
        <p:blipFill>
          <a:blip r:embed="rId2"/>
          <a:srcRect/>
          <a:stretch>
            <a:fillRect/>
          </a:stretch>
        </p:blipFill>
        <p:spPr bwMode="auto">
          <a:xfrm>
            <a:off x="142844" y="1857363"/>
            <a:ext cx="5214974" cy="414130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3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2887682"/>
            <a:ext cx="8856984" cy="3970318"/>
          </a:xfrm>
          <a:prstGeom prst="rect">
            <a:avLst/>
          </a:prstGeom>
        </p:spPr>
        <p:txBody>
          <a:bodyPr wrap="square">
            <a:spAutoFit/>
          </a:bodyPr>
          <a:lstStyle/>
          <a:p>
            <a:pPr algn="ctr"/>
            <a:r>
              <a:rPr lang="ru-RU" dirty="0" smtClean="0"/>
              <a:t>На родину Есенин вернулся с радостью, ощущением обновления, желанием "быть певцом и гражданином... в великих штатах СССР". В этот период (1923-25) создаются его лучшие строки: стихотворения "Отговорила роща золотая...", "Письмо к матери", "Мы теперь уходим понемногу...", цикл "Персидские мотивы", поэма "Анна </a:t>
            </a:r>
            <a:r>
              <a:rPr lang="ru-RU" dirty="0" err="1" smtClean="0"/>
              <a:t>Снегина</a:t>
            </a:r>
            <a:r>
              <a:rPr lang="ru-RU" dirty="0" smtClean="0"/>
              <a:t>" и др. </a:t>
            </a:r>
          </a:p>
          <a:p>
            <a:pPr algn="ctr"/>
            <a:r>
              <a:rPr lang="ru-RU" dirty="0" smtClean="0"/>
              <a:t>Главное место в его стихах по-прежнему принадлежит теме родины, которая теперь приобретает драматические оттенки. Некогда единый гармоничный мир есенинской Руси раздваивается : "Русь Советская" "Русь уходящая". Намеченный еще в стихотворении "Сорокоуст" (1920) мотив состязания старого и нового ("</a:t>
            </a:r>
            <a:r>
              <a:rPr lang="ru-RU" dirty="0" err="1" smtClean="0"/>
              <a:t>красногривый</a:t>
            </a:r>
            <a:r>
              <a:rPr lang="ru-RU" dirty="0" smtClean="0"/>
              <a:t> жеребенок" и "на лапах чугунных поезд") получает развитие в стихах последних лет: фиксируя приметы новой жизни, приветствуя "каменное и стальное", Есенин все больше ощущает себя певцом "золотой бревенчатой избы", поэзия которого "здесь больше не нужна" (сборники "Русь Советская", "Страна Советская", оба 1925). Эмоциональной доминантой лирики этого периода становятся осенние пейзажи, мотивы подведения итогов, прощания. </a:t>
            </a:r>
            <a:endParaRPr lang="ru-RU" dirty="0"/>
          </a:p>
        </p:txBody>
      </p:sp>
      <p:pic>
        <p:nvPicPr>
          <p:cNvPr id="3" name="Рисунок 2" descr="sergey-esenin-10s.jpg"/>
          <p:cNvPicPr>
            <a:picLocks noChangeAspect="1"/>
          </p:cNvPicPr>
          <p:nvPr/>
        </p:nvPicPr>
        <p:blipFill>
          <a:blip r:embed="rId3" cstate="print"/>
          <a:stretch>
            <a:fillRect/>
          </a:stretch>
        </p:blipFill>
        <p:spPr>
          <a:xfrm>
            <a:off x="3071802" y="0"/>
            <a:ext cx="2721230" cy="278092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3861048"/>
            <a:ext cx="8568952" cy="2862322"/>
          </a:xfrm>
          <a:prstGeom prst="rect">
            <a:avLst/>
          </a:prstGeom>
        </p:spPr>
        <p:txBody>
          <a:bodyPr wrap="square">
            <a:spAutoFit/>
          </a:bodyPr>
          <a:lstStyle/>
          <a:p>
            <a:r>
              <a:rPr lang="ru-RU" sz="2000" dirty="0" smtClean="0"/>
              <a:t>Сергей Александрович Есенин родился 21сентября 1895г.  в селе Константинове Рязанской губернии. Вскоре отец Есенина уехал в Москву, устроился работать приказчиком, поэтому Есенина отдали на воспитание в семью деда по матери. У деда было трое взрослых неженатых сыновей. Сергей Есенин потом писал</a:t>
            </a:r>
            <a:r>
              <a:rPr lang="ru-RU" sz="2000" dirty="0" smtClean="0">
                <a:latin typeface="Monotype Corsiva" pitchFamily="66" charset="0"/>
              </a:rPr>
              <a:t>: </a:t>
            </a:r>
            <a:r>
              <a:rPr lang="ru-RU" sz="2000" i="1" dirty="0" smtClean="0">
                <a:latin typeface="Monotype Corsiva" pitchFamily="66" charset="0"/>
              </a:rPr>
              <a:t>“Мои дяди (трое неженатые сыновья деда) были озорными братьями. Когда мне было три с половиной года они посадили меня на лошадь без седла и пустили в галоп. Ещё меня учили плавать: сажали в лодку, плыли на середину озера и бросали в воду. Когда мне исполнилось восемь лет, я заменял одному своему дяде охотничью собаку, плавал по воде за подстреленными утками.”</a:t>
            </a:r>
            <a:endParaRPr lang="ru-RU" sz="2000" i="1" dirty="0">
              <a:latin typeface="Monotype Corsiva" pitchFamily="66" charset="0"/>
            </a:endParaRPr>
          </a:p>
        </p:txBody>
      </p:sp>
      <p:pic>
        <p:nvPicPr>
          <p:cNvPr id="3" name="Рисунок 2" descr="photos0-800x600.jpeg"/>
          <p:cNvPicPr>
            <a:picLocks noChangeAspect="1"/>
          </p:cNvPicPr>
          <p:nvPr/>
        </p:nvPicPr>
        <p:blipFill>
          <a:blip r:embed="rId3" cstate="print"/>
          <a:srcRect l="7476" t="7161" r="4641" b="13461"/>
          <a:stretch>
            <a:fillRect/>
          </a:stretch>
        </p:blipFill>
        <p:spPr>
          <a:xfrm>
            <a:off x="1571604" y="142852"/>
            <a:ext cx="5472608" cy="370725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bio_1.jpg"/>
          <p:cNvPicPr>
            <a:picLocks noChangeAspect="1"/>
          </p:cNvPicPr>
          <p:nvPr/>
        </p:nvPicPr>
        <p:blipFill>
          <a:blip r:embed="rId2" cstate="print"/>
          <a:srcRect l="4839" t="9734" r="1613"/>
          <a:stretch>
            <a:fillRect/>
          </a:stretch>
        </p:blipFill>
        <p:spPr>
          <a:xfrm>
            <a:off x="142844" y="883959"/>
            <a:ext cx="4643470" cy="5974041"/>
          </a:xfrm>
          <a:prstGeom prst="rect">
            <a:avLst/>
          </a:prstGeom>
          <a:ln>
            <a:noFill/>
          </a:ln>
          <a:effectLst>
            <a:softEdge rad="112500"/>
          </a:effectLst>
        </p:spPr>
      </p:pic>
      <p:sp>
        <p:nvSpPr>
          <p:cNvPr id="3788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cs typeface="Arial" pitchFamily="34" charset="0"/>
              </a:rPr>
              <a:t/>
            </a:r>
            <a:br>
              <a:rPr kumimoji="0" lang="ru-RU" sz="1800" b="0" i="0" u="none" strike="noStrike" cap="none" normalizeH="0" baseline="0" smtClean="0">
                <a:ln>
                  <a:noFill/>
                </a:ln>
                <a:solidFill>
                  <a:schemeClr val="tx1"/>
                </a:solidFill>
                <a:effectLst/>
                <a:latin typeface="Arial" pitchFamily="34" charset="0"/>
                <a:cs typeface="Arial" pitchFamily="34" charset="0"/>
              </a:rPr>
            </a:b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5286380" y="117693"/>
            <a:ext cx="4572000" cy="6740307"/>
          </a:xfrm>
          <a:prstGeom prst="rect">
            <a:avLst/>
          </a:prstGeom>
        </p:spPr>
        <p:txBody>
          <a:bodyPr>
            <a:spAutoFit/>
          </a:bodyPr>
          <a:lstStyle/>
          <a:p>
            <a:r>
              <a:rPr lang="ru-RU" dirty="0" smtClean="0">
                <a:solidFill>
                  <a:schemeClr val="accent3">
                    <a:lumMod val="50000"/>
                  </a:schemeClr>
                </a:solidFill>
                <a:latin typeface="Monotype Corsiva" pitchFamily="66" charset="0"/>
              </a:rPr>
              <a:t>Цветы мне говорят - прощай,</a:t>
            </a:r>
          </a:p>
          <a:p>
            <a:r>
              <a:rPr lang="ru-RU" dirty="0" smtClean="0">
                <a:solidFill>
                  <a:schemeClr val="accent3">
                    <a:lumMod val="50000"/>
                  </a:schemeClr>
                </a:solidFill>
                <a:latin typeface="Monotype Corsiva" pitchFamily="66" charset="0"/>
              </a:rPr>
              <a:t>Головками склоняясь ниже,</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Что я навеки не увижу</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Ее лицо и отчий край.</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Любимая, ну, что ж! Ну, что ж!</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Я видел их и видел землю,</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И эту гробовую дрожь</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Как ласку новую приемлю.</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И потому, что я постиг</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Всю жизнь, пройдя с улыбкой мимо,-</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Я говорю на каждый миг,</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Что все на свете </a:t>
            </a:r>
            <a:r>
              <a:rPr lang="ru-RU" dirty="0" err="1" smtClean="0">
                <a:solidFill>
                  <a:schemeClr val="accent3">
                    <a:lumMod val="50000"/>
                  </a:schemeClr>
                </a:solidFill>
                <a:latin typeface="Monotype Corsiva" pitchFamily="66" charset="0"/>
              </a:rPr>
              <a:t>повторимо</a:t>
            </a:r>
            <a:r>
              <a:rPr lang="ru-RU" dirty="0" smtClean="0">
                <a:solidFill>
                  <a:schemeClr val="accent3">
                    <a:lumMod val="50000"/>
                  </a:schemeClr>
                </a:solidFill>
                <a:latin typeface="Monotype Corsiva" pitchFamily="66" charset="0"/>
              </a:rPr>
              <a:t>.</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Не все ль равно - придет другой,</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Печаль ушедшего не сгложет,</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Оставленной и дорогой</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Пришедший лучше песню сложит.</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И, песне внемля в тишине,</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Любимая с другим любимым,</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Быть может, вспомнит обо мне</a:t>
            </a:r>
            <a:br>
              <a:rPr lang="ru-RU" dirty="0" smtClean="0">
                <a:solidFill>
                  <a:schemeClr val="accent3">
                    <a:lumMod val="50000"/>
                  </a:schemeClr>
                </a:solidFill>
                <a:latin typeface="Monotype Corsiva" pitchFamily="66" charset="0"/>
              </a:rPr>
            </a:br>
            <a:r>
              <a:rPr lang="ru-RU" dirty="0" smtClean="0">
                <a:solidFill>
                  <a:schemeClr val="accent3">
                    <a:lumMod val="50000"/>
                  </a:schemeClr>
                </a:solidFill>
                <a:latin typeface="Monotype Corsiva" pitchFamily="66" charset="0"/>
              </a:rPr>
              <a:t>Как о цветке неповторимом.</a:t>
            </a:r>
            <a:endParaRPr lang="ru-RU" dirty="0">
              <a:solidFill>
                <a:schemeClr val="accent3">
                  <a:lumMod val="50000"/>
                </a:schemeClr>
              </a:solidFill>
              <a:latin typeface="Monotype Corsiva" pitchFamily="66" charset="0"/>
            </a:endParaRPr>
          </a:p>
        </p:txBody>
      </p:sp>
      <p:sp>
        <p:nvSpPr>
          <p:cNvPr id="8" name="Прямоугольник 7"/>
          <p:cNvSpPr/>
          <p:nvPr/>
        </p:nvSpPr>
        <p:spPr>
          <a:xfrm>
            <a:off x="214282" y="0"/>
            <a:ext cx="4572000" cy="830997"/>
          </a:xfrm>
          <a:prstGeom prst="rect">
            <a:avLst/>
          </a:prstGeom>
        </p:spPr>
        <p:txBody>
          <a:bodyPr>
            <a:spAutoFit/>
          </a:bodyPr>
          <a:lstStyle/>
          <a:p>
            <a:pPr algn="ctr"/>
            <a:r>
              <a:rPr lang="ru-RU" sz="1600" dirty="0" smtClean="0"/>
              <a:t>Одним из последних стихотворений про Родину является «Цветы мне говорят - прощай…» написанное 27 октября 1925 года.</a:t>
            </a:r>
            <a:endParaRPr lang="ru-RU" sz="1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31s.jpg"/>
          <p:cNvPicPr>
            <a:picLocks noChangeAspect="1"/>
          </p:cNvPicPr>
          <p:nvPr/>
        </p:nvPicPr>
        <p:blipFill>
          <a:blip r:embed="rId3" cstate="print"/>
          <a:stretch>
            <a:fillRect/>
          </a:stretch>
        </p:blipFill>
        <p:spPr>
          <a:xfrm>
            <a:off x="251520" y="188640"/>
            <a:ext cx="4563687" cy="6525344"/>
          </a:xfrm>
          <a:prstGeom prst="rect">
            <a:avLst/>
          </a:prstGeom>
          <a:ln>
            <a:noFill/>
          </a:ln>
          <a:effectLst>
            <a:softEdge rad="112500"/>
          </a:effectLst>
        </p:spPr>
      </p:pic>
      <p:sp>
        <p:nvSpPr>
          <p:cNvPr id="3" name="Прямоугольник 2"/>
          <p:cNvSpPr/>
          <p:nvPr/>
        </p:nvSpPr>
        <p:spPr>
          <a:xfrm>
            <a:off x="4975559" y="2574149"/>
            <a:ext cx="4067944" cy="1754326"/>
          </a:xfrm>
          <a:prstGeom prst="rect">
            <a:avLst/>
          </a:prstGeom>
        </p:spPr>
        <p:txBody>
          <a:bodyPr wrap="square">
            <a:spAutoFit/>
          </a:bodyPr>
          <a:lstStyle/>
          <a:p>
            <a:r>
              <a:rPr lang="ru-RU" dirty="0" smtClean="0">
                <a:cs typeface="Arial" pitchFamily="34" charset="0"/>
              </a:rPr>
              <a:t>Родители Сергея Есенина: </a:t>
            </a:r>
            <a:br>
              <a:rPr lang="ru-RU" dirty="0" smtClean="0">
                <a:cs typeface="Arial" pitchFamily="34" charset="0"/>
              </a:rPr>
            </a:br>
            <a:r>
              <a:rPr lang="ru-RU" dirty="0" smtClean="0">
                <a:cs typeface="Arial" pitchFamily="34" charset="0"/>
              </a:rPr>
              <a:t>отец </a:t>
            </a:r>
            <a:r>
              <a:rPr lang="ru-RU" i="1" dirty="0" smtClean="0">
                <a:cs typeface="Arial" pitchFamily="34" charset="0"/>
              </a:rPr>
              <a:t>Александр Никитич Есенин </a:t>
            </a:r>
            <a:endParaRPr lang="ru-RU" i="1" dirty="0" smtClean="0">
              <a:cs typeface="Arial" pitchFamily="34" charset="0"/>
            </a:endParaRPr>
          </a:p>
          <a:p>
            <a:r>
              <a:rPr lang="ru-RU" dirty="0" smtClean="0">
                <a:cs typeface="Arial" pitchFamily="34" charset="0"/>
              </a:rPr>
              <a:t>(</a:t>
            </a:r>
            <a:r>
              <a:rPr lang="ru-RU" dirty="0" smtClean="0">
                <a:cs typeface="Arial" pitchFamily="34" charset="0"/>
              </a:rPr>
              <a:t>1873 - 1931), </a:t>
            </a:r>
            <a:br>
              <a:rPr lang="ru-RU" dirty="0" smtClean="0">
                <a:cs typeface="Arial" pitchFamily="34" charset="0"/>
              </a:rPr>
            </a:br>
            <a:r>
              <a:rPr lang="ru-RU" dirty="0" smtClean="0">
                <a:cs typeface="Arial" pitchFamily="34" charset="0"/>
              </a:rPr>
              <a:t>мать - </a:t>
            </a:r>
            <a:r>
              <a:rPr lang="ru-RU" i="1" dirty="0" smtClean="0">
                <a:cs typeface="Arial" pitchFamily="34" charset="0"/>
              </a:rPr>
              <a:t>Татьяна Фёдоровна Есенина</a:t>
            </a:r>
            <a:r>
              <a:rPr lang="ru-RU" dirty="0" smtClean="0">
                <a:cs typeface="Arial" pitchFamily="34" charset="0"/>
              </a:rPr>
              <a:t>, в девичестве Титова (1875 - 1955). </a:t>
            </a:r>
            <a:br>
              <a:rPr lang="ru-RU" dirty="0" smtClean="0">
                <a:cs typeface="Arial" pitchFamily="34" charset="0"/>
              </a:rPr>
            </a:br>
            <a:r>
              <a:rPr lang="ru-RU" dirty="0" smtClean="0">
                <a:cs typeface="Arial" pitchFamily="34" charset="0"/>
              </a:rPr>
              <a:t>На коленях - дочь</a:t>
            </a:r>
            <a:r>
              <a:rPr lang="ru-RU" i="1" dirty="0" smtClean="0">
                <a:cs typeface="Arial" pitchFamily="34" charset="0"/>
              </a:rPr>
              <a:t> Александра</a:t>
            </a:r>
            <a:endParaRPr lang="ru-RU" i="1" dirty="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6000" b="-6000"/>
          </a:stretch>
        </a:blipFill>
        <a:effectLst/>
      </p:bgPr>
    </p:bg>
    <p:spTree>
      <p:nvGrpSpPr>
        <p:cNvPr id="1" name=""/>
        <p:cNvGrpSpPr/>
        <p:nvPr/>
      </p:nvGrpSpPr>
      <p:grpSpPr>
        <a:xfrm>
          <a:off x="0" y="0"/>
          <a:ext cx="0" cy="0"/>
          <a:chOff x="0" y="0"/>
          <a:chExt cx="0" cy="0"/>
        </a:xfrm>
      </p:grpSpPr>
      <p:pic>
        <p:nvPicPr>
          <p:cNvPr id="2" name="Рисунок 1" descr="sergey-esenin-1s.jpg"/>
          <p:cNvPicPr>
            <a:picLocks noChangeAspect="1"/>
          </p:cNvPicPr>
          <p:nvPr/>
        </p:nvPicPr>
        <p:blipFill>
          <a:blip r:embed="rId3" cstate="print"/>
          <a:stretch>
            <a:fillRect/>
          </a:stretch>
        </p:blipFill>
        <p:spPr>
          <a:xfrm>
            <a:off x="251520" y="116632"/>
            <a:ext cx="5089872" cy="6607045"/>
          </a:xfrm>
          <a:prstGeom prst="rect">
            <a:avLst/>
          </a:prstGeom>
          <a:ln>
            <a:noFill/>
          </a:ln>
          <a:effectLst>
            <a:softEdge rad="112500"/>
          </a:effectLst>
        </p:spPr>
      </p:pic>
      <p:sp>
        <p:nvSpPr>
          <p:cNvPr id="3" name="Прямоугольник 2"/>
          <p:cNvSpPr/>
          <p:nvPr/>
        </p:nvSpPr>
        <p:spPr>
          <a:xfrm>
            <a:off x="5436096" y="1772816"/>
            <a:ext cx="3491880" cy="2585323"/>
          </a:xfrm>
          <a:prstGeom prst="rect">
            <a:avLst/>
          </a:prstGeom>
        </p:spPr>
        <p:txBody>
          <a:bodyPr wrap="square">
            <a:spAutoFit/>
          </a:bodyPr>
          <a:lstStyle/>
          <a:p>
            <a:r>
              <a:rPr lang="ru-RU" i="1" dirty="0" smtClean="0"/>
              <a:t>Сергей Есенин </a:t>
            </a:r>
            <a:r>
              <a:rPr lang="ru-RU" dirty="0" smtClean="0"/>
              <a:t>с сестрами </a:t>
            </a:r>
            <a:r>
              <a:rPr lang="ru-RU" i="1" dirty="0" smtClean="0"/>
              <a:t>Екатериной и Александрой </a:t>
            </a:r>
            <a:r>
              <a:rPr lang="ru-RU" dirty="0" smtClean="0"/>
              <a:t>(Шурой);</a:t>
            </a:r>
            <a:br>
              <a:rPr lang="ru-RU" dirty="0" smtClean="0"/>
            </a:br>
            <a:r>
              <a:rPr lang="ru-RU" dirty="0" smtClean="0"/>
              <a:t/>
            </a:r>
            <a:br>
              <a:rPr lang="ru-RU" dirty="0" smtClean="0"/>
            </a:br>
            <a:r>
              <a:rPr lang="ru-RU" i="1" dirty="0" smtClean="0"/>
              <a:t>Есенина Екатерина Александровна </a:t>
            </a:r>
            <a:r>
              <a:rPr lang="ru-RU" dirty="0" smtClean="0"/>
              <a:t>(1905 - 1977)</a:t>
            </a:r>
            <a:r>
              <a:rPr lang="ru-RU" dirty="0"/>
              <a:t>;</a:t>
            </a:r>
            <a:r>
              <a:rPr lang="ru-RU" dirty="0" smtClean="0"/>
              <a:t/>
            </a:r>
            <a:br>
              <a:rPr lang="ru-RU" dirty="0" smtClean="0"/>
            </a:br>
            <a:r>
              <a:rPr lang="ru-RU" i="1" dirty="0" smtClean="0"/>
              <a:t>Есенина Александра Александровна </a:t>
            </a:r>
            <a:endParaRPr lang="ru-RU" i="1" dirty="0" smtClean="0"/>
          </a:p>
          <a:p>
            <a:r>
              <a:rPr lang="ru-RU" dirty="0" smtClean="0"/>
              <a:t>(</a:t>
            </a:r>
            <a:r>
              <a:rPr lang="ru-RU" dirty="0" smtClean="0"/>
              <a:t>1911 - 1 июня 1981);</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pas-klepiki.muzey_s.a.esenina.ukazatel.1.jpg"/>
          <p:cNvPicPr>
            <a:picLocks noChangeAspect="1"/>
          </p:cNvPicPr>
          <p:nvPr/>
        </p:nvPicPr>
        <p:blipFill>
          <a:blip r:embed="rId2" cstate="print"/>
          <a:srcRect r="7494"/>
          <a:stretch>
            <a:fillRect/>
          </a:stretch>
        </p:blipFill>
        <p:spPr>
          <a:xfrm>
            <a:off x="214282" y="285728"/>
            <a:ext cx="5904656" cy="3989380"/>
          </a:xfrm>
          <a:prstGeom prst="rect">
            <a:avLst/>
          </a:prstGeom>
          <a:ln>
            <a:noFill/>
          </a:ln>
          <a:effectLst>
            <a:softEdge rad="112500"/>
          </a:effectLst>
        </p:spPr>
      </p:pic>
      <p:sp>
        <p:nvSpPr>
          <p:cNvPr id="3" name="Прямоугольник 2"/>
          <p:cNvSpPr/>
          <p:nvPr/>
        </p:nvSpPr>
        <p:spPr>
          <a:xfrm>
            <a:off x="6215074" y="142852"/>
            <a:ext cx="3422426" cy="369332"/>
          </a:xfrm>
          <a:prstGeom prst="rect">
            <a:avLst/>
          </a:prstGeom>
        </p:spPr>
        <p:txBody>
          <a:bodyPr wrap="square">
            <a:spAutoFit/>
          </a:bodyPr>
          <a:lstStyle/>
          <a:p>
            <a:r>
              <a:rPr lang="ru-RU" dirty="0" smtClean="0">
                <a:latin typeface="Monotype Corsiva" pitchFamily="66" charset="0"/>
              </a:rPr>
              <a:t>Музей Есенина </a:t>
            </a:r>
            <a:endParaRPr lang="ru-RU" dirty="0">
              <a:latin typeface="Monotype Corsiva" pitchFamily="66" charset="0"/>
            </a:endParaRPr>
          </a:p>
        </p:txBody>
      </p:sp>
      <p:sp>
        <p:nvSpPr>
          <p:cNvPr id="4" name="Прямоугольник 3"/>
          <p:cNvSpPr/>
          <p:nvPr/>
        </p:nvSpPr>
        <p:spPr>
          <a:xfrm>
            <a:off x="1142976" y="4357694"/>
            <a:ext cx="6858000" cy="2246769"/>
          </a:xfrm>
          <a:prstGeom prst="rect">
            <a:avLst/>
          </a:prstGeom>
        </p:spPr>
        <p:txBody>
          <a:bodyPr wrap="square">
            <a:spAutoFit/>
          </a:bodyPr>
          <a:lstStyle/>
          <a:p>
            <a:pPr algn="ctr"/>
            <a:r>
              <a:rPr lang="ru-RU" sz="2000" dirty="0" smtClean="0">
                <a:solidFill>
                  <a:schemeClr val="accent3">
                    <a:lumMod val="50000"/>
                  </a:schemeClr>
                </a:solidFill>
              </a:rPr>
              <a:t>В 1904г. Сергея Есенина повели в Константиновскую земскую школу, где он учился пять лет. В 1909г. окончил Константиновскую земскую школу и родители определили Сергея в церковно-приходскую школу в селе Спас-Клепики. В 1912г. Сергей Александрович Есенин, окончив </a:t>
            </a:r>
            <a:r>
              <a:rPr lang="ru-RU" sz="2000" dirty="0" err="1" smtClean="0">
                <a:solidFill>
                  <a:schemeClr val="accent3">
                    <a:lumMod val="50000"/>
                  </a:schemeClr>
                </a:solidFill>
              </a:rPr>
              <a:t>Спас-Клепиковскую</a:t>
            </a:r>
            <a:r>
              <a:rPr lang="ru-RU" sz="2000" dirty="0" smtClean="0">
                <a:solidFill>
                  <a:schemeClr val="accent3">
                    <a:lumMod val="50000"/>
                  </a:schemeClr>
                </a:solidFill>
              </a:rPr>
              <a:t> учительскую школу, переехал в Москву и поселился у отца в общежитии для приказчиков. </a:t>
            </a:r>
            <a:endParaRPr lang="ru-RU" sz="20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42853"/>
            <a:ext cx="8786874" cy="1323439"/>
          </a:xfrm>
          <a:prstGeom prst="rect">
            <a:avLst/>
          </a:prstGeom>
        </p:spPr>
        <p:txBody>
          <a:bodyPr wrap="square">
            <a:spAutoFit/>
          </a:bodyPr>
          <a:lstStyle/>
          <a:p>
            <a:pPr algn="ctr"/>
            <a:r>
              <a:rPr lang="ru-RU" sz="1600" dirty="0" smtClean="0"/>
              <a:t>В 1912 году 17-летний Сергей </a:t>
            </a:r>
            <a:r>
              <a:rPr lang="ru-RU" sz="1600" dirty="0" smtClean="0"/>
              <a:t>Есенин, получит </a:t>
            </a:r>
            <a:r>
              <a:rPr lang="ru-RU" sz="1600" dirty="0" smtClean="0"/>
              <a:t>диплом сельского учителя, </a:t>
            </a:r>
            <a:r>
              <a:rPr lang="ru-RU" sz="1600" dirty="0" smtClean="0"/>
              <a:t>он отказался </a:t>
            </a:r>
            <a:r>
              <a:rPr lang="ru-RU" sz="1600" dirty="0" smtClean="0"/>
              <a:t>от возможности преподавать в родной школе и отправился в </a:t>
            </a:r>
            <a:r>
              <a:rPr lang="ru-RU" sz="1600" dirty="0" smtClean="0"/>
              <a:t>Москву, чтобы </a:t>
            </a:r>
            <a:r>
              <a:rPr lang="ru-RU" sz="1600" dirty="0" smtClean="0"/>
              <a:t>попытаться устроиться на работу в </a:t>
            </a:r>
            <a:r>
              <a:rPr lang="ru-RU" sz="1600" dirty="0" smtClean="0"/>
              <a:t>газету .Будущий </a:t>
            </a:r>
            <a:r>
              <a:rPr lang="ru-RU" sz="1600" dirty="0" smtClean="0"/>
              <a:t>поэт тогда еще не подозревал, что покидает село Константиново </a:t>
            </a:r>
            <a:r>
              <a:rPr lang="ru-RU" sz="1600" dirty="0" smtClean="0"/>
              <a:t>навсегда. Отныне </a:t>
            </a:r>
            <a:r>
              <a:rPr lang="ru-RU" sz="1600" dirty="0" smtClean="0"/>
              <a:t>он всегда будет здесь чужаком в силу различных </a:t>
            </a:r>
            <a:r>
              <a:rPr lang="ru-RU" sz="1600" dirty="0" smtClean="0"/>
              <a:t>обстоятельств. Поэтому поэт напишет своё стихотворение «Я покинул родимый дом…»</a:t>
            </a:r>
            <a:endParaRPr lang="ru-RU" sz="1600" dirty="0"/>
          </a:p>
        </p:txBody>
      </p:sp>
      <p:pic>
        <p:nvPicPr>
          <p:cNvPr id="34818" name="Picture 2" descr="Картинки по запросу Я покинул родимый дом…"/>
          <p:cNvPicPr>
            <a:picLocks noChangeAspect="1" noChangeArrowheads="1"/>
          </p:cNvPicPr>
          <p:nvPr/>
        </p:nvPicPr>
        <p:blipFill>
          <a:blip r:embed="rId2"/>
          <a:srcRect/>
          <a:stretch>
            <a:fillRect/>
          </a:stretch>
        </p:blipFill>
        <p:spPr bwMode="auto">
          <a:xfrm>
            <a:off x="1357290" y="1571612"/>
            <a:ext cx="6500858" cy="51751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0_341a9_ea39e8bc_XL.jpg"/>
          <p:cNvPicPr>
            <a:picLocks noChangeAspect="1"/>
          </p:cNvPicPr>
          <p:nvPr/>
        </p:nvPicPr>
        <p:blipFill>
          <a:blip r:embed="rId2" cstate="print"/>
          <a:srcRect l="2001" t="1617" r="2001" b="1617"/>
          <a:stretch>
            <a:fillRect/>
          </a:stretch>
        </p:blipFill>
        <p:spPr>
          <a:xfrm>
            <a:off x="214282" y="285728"/>
            <a:ext cx="4643470" cy="6191293"/>
          </a:xfrm>
          <a:prstGeom prst="rect">
            <a:avLst/>
          </a:prstGeom>
          <a:ln>
            <a:noFill/>
          </a:ln>
          <a:effectLst>
            <a:softEdge rad="112500"/>
          </a:effectLst>
        </p:spPr>
      </p:pic>
      <p:sp>
        <p:nvSpPr>
          <p:cNvPr id="3" name="Прямоугольник 2"/>
          <p:cNvSpPr/>
          <p:nvPr/>
        </p:nvSpPr>
        <p:spPr>
          <a:xfrm>
            <a:off x="4786314" y="0"/>
            <a:ext cx="4572000" cy="1200329"/>
          </a:xfrm>
          <a:prstGeom prst="rect">
            <a:avLst/>
          </a:prstGeom>
        </p:spPr>
        <p:txBody>
          <a:bodyPr>
            <a:spAutoFit/>
          </a:bodyPr>
          <a:lstStyle/>
          <a:p>
            <a:r>
              <a:rPr lang="ru-RU" dirty="0" smtClean="0"/>
              <a:t>В Москве Есенин опубликовал своё первое стихотворение “Береза”(1913), которое было напечатано в Московском детском журнале “Мирок”. </a:t>
            </a:r>
            <a:endParaRPr lang="ru-RU" dirty="0" smtClean="0"/>
          </a:p>
        </p:txBody>
      </p:sp>
      <p:sp>
        <p:nvSpPr>
          <p:cNvPr id="4" name="Прямоугольник 3"/>
          <p:cNvSpPr/>
          <p:nvPr/>
        </p:nvSpPr>
        <p:spPr>
          <a:xfrm>
            <a:off x="4572000" y="1214422"/>
            <a:ext cx="4572000" cy="5355312"/>
          </a:xfrm>
          <a:prstGeom prst="rect">
            <a:avLst/>
          </a:prstGeom>
        </p:spPr>
        <p:txBody>
          <a:bodyPr>
            <a:spAutoFit/>
          </a:bodyPr>
          <a:lstStyle/>
          <a:p>
            <a:pPr algn="ctr"/>
            <a:r>
              <a:rPr lang="ru-RU" b="1" dirty="0" smtClean="0">
                <a:solidFill>
                  <a:schemeClr val="tx1">
                    <a:lumMod val="95000"/>
                    <a:lumOff val="5000"/>
                  </a:schemeClr>
                </a:solidFill>
                <a:latin typeface="Monotype Corsiva" pitchFamily="66" charset="0"/>
              </a:rPr>
              <a:t> Белая береза</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Под моим окном</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Принакрылась снегом,</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Точно серебром.</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На пушистых ветках</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Снежною каймой</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Распустились кисти</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Белой бахромой.</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И стоит береза</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В сонной тишине,</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И горят снежинки</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В золотом огне.</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А заря, лениво</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Обходя кругом,</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обсыпает ветки</a:t>
            </a:r>
            <a:br>
              <a:rPr lang="ru-RU" b="1" dirty="0" smtClean="0">
                <a:solidFill>
                  <a:schemeClr val="tx1">
                    <a:lumMod val="95000"/>
                    <a:lumOff val="5000"/>
                  </a:schemeClr>
                </a:solidFill>
                <a:latin typeface="Monotype Corsiva" pitchFamily="66" charset="0"/>
              </a:rPr>
            </a:br>
            <a:r>
              <a:rPr lang="ru-RU" b="1" dirty="0" smtClean="0">
                <a:solidFill>
                  <a:schemeClr val="tx1">
                    <a:lumMod val="95000"/>
                    <a:lumOff val="5000"/>
                  </a:schemeClr>
                </a:solidFill>
                <a:latin typeface="Monotype Corsiva" pitchFamily="66" charset="0"/>
              </a:rPr>
              <a:t>Новым серебром.</a:t>
            </a:r>
            <a:endParaRPr lang="ru-RU" b="1" dirty="0" smtClean="0">
              <a:solidFill>
                <a:schemeClr val="tx1">
                  <a:lumMod val="95000"/>
                  <a:lumOff val="5000"/>
                </a:schemeClr>
              </a:solidFill>
              <a:latin typeface="Monotype Corsiva"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4282" y="142852"/>
            <a:ext cx="8715436" cy="923330"/>
          </a:xfrm>
          <a:prstGeom prst="rect">
            <a:avLst/>
          </a:prstGeom>
        </p:spPr>
        <p:txBody>
          <a:bodyPr wrap="square">
            <a:spAutoFit/>
          </a:bodyPr>
          <a:lstStyle/>
          <a:p>
            <a:r>
              <a:rPr lang="ru-RU" dirty="0" smtClean="0"/>
              <a:t>К ранней поэзии Есенина </a:t>
            </a:r>
            <a:r>
              <a:rPr lang="ru-RU" dirty="0" smtClean="0"/>
              <a:t>также относится </a:t>
            </a:r>
            <a:r>
              <a:rPr lang="ru-RU" dirty="0" smtClean="0"/>
              <a:t>написанное в 1910 году стихотворение «Выткался на озере алый цвет зари…», соединяющее в себе черты интимной и пейзажной лирики.</a:t>
            </a:r>
            <a:endParaRPr lang="ru-RU" dirty="0"/>
          </a:p>
        </p:txBody>
      </p:sp>
      <p:sp>
        <p:nvSpPr>
          <p:cNvPr id="4" name="Прямоугольник 3"/>
          <p:cNvSpPr/>
          <p:nvPr/>
        </p:nvSpPr>
        <p:spPr>
          <a:xfrm>
            <a:off x="4572000" y="1142984"/>
            <a:ext cx="4572000" cy="5078313"/>
          </a:xfrm>
          <a:prstGeom prst="rect">
            <a:avLst/>
          </a:prstGeom>
        </p:spPr>
        <p:txBody>
          <a:bodyPr>
            <a:spAutoFit/>
          </a:bodyPr>
          <a:lstStyle/>
          <a:p>
            <a:r>
              <a:rPr lang="ru-RU" b="1" i="1" dirty="0" smtClean="0"/>
              <a:t>«Выткался на озере алый свет зари</a:t>
            </a:r>
            <a:r>
              <a:rPr lang="ru-RU" b="1" i="1" dirty="0" smtClean="0"/>
              <a:t>…»</a:t>
            </a:r>
            <a:endParaRPr lang="ru-RU" i="1" dirty="0" smtClean="0"/>
          </a:p>
          <a:p>
            <a:r>
              <a:rPr lang="ru-RU" i="1" dirty="0" smtClean="0">
                <a:latin typeface="Monotype Corsiva" pitchFamily="66" charset="0"/>
              </a:rPr>
              <a:t>Выткался на озере алый свет зари.</a:t>
            </a:r>
            <a:br>
              <a:rPr lang="ru-RU" i="1" dirty="0" smtClean="0">
                <a:latin typeface="Monotype Corsiva" pitchFamily="66" charset="0"/>
              </a:rPr>
            </a:br>
            <a:r>
              <a:rPr lang="ru-RU" i="1" dirty="0" smtClean="0">
                <a:latin typeface="Monotype Corsiva" pitchFamily="66" charset="0"/>
              </a:rPr>
              <a:t>На бору со звонами плачут глухари.</a:t>
            </a:r>
          </a:p>
          <a:p>
            <a:endParaRPr lang="ru-RU" i="1" dirty="0" smtClean="0">
              <a:latin typeface="Monotype Corsiva" pitchFamily="66" charset="0"/>
            </a:endParaRPr>
          </a:p>
          <a:p>
            <a:r>
              <a:rPr lang="ru-RU" i="1" dirty="0" smtClean="0">
                <a:latin typeface="Monotype Corsiva" pitchFamily="66" charset="0"/>
              </a:rPr>
              <a:t>Плачет </a:t>
            </a:r>
            <a:r>
              <a:rPr lang="ru-RU" i="1" dirty="0" smtClean="0">
                <a:latin typeface="Monotype Corsiva" pitchFamily="66" charset="0"/>
              </a:rPr>
              <a:t>где-то иволга, </a:t>
            </a:r>
            <a:r>
              <a:rPr lang="ru-RU" i="1" dirty="0" err="1" smtClean="0">
                <a:latin typeface="Monotype Corsiva" pitchFamily="66" charset="0"/>
              </a:rPr>
              <a:t>схоронясь</a:t>
            </a:r>
            <a:r>
              <a:rPr lang="ru-RU" i="1" dirty="0" smtClean="0">
                <a:latin typeface="Monotype Corsiva" pitchFamily="66" charset="0"/>
              </a:rPr>
              <a:t> в дупло.</a:t>
            </a:r>
            <a:br>
              <a:rPr lang="ru-RU" i="1" dirty="0" smtClean="0">
                <a:latin typeface="Monotype Corsiva" pitchFamily="66" charset="0"/>
              </a:rPr>
            </a:br>
            <a:r>
              <a:rPr lang="ru-RU" i="1" dirty="0" smtClean="0">
                <a:latin typeface="Monotype Corsiva" pitchFamily="66" charset="0"/>
              </a:rPr>
              <a:t>Только мне не плачется — на душе светло.</a:t>
            </a:r>
          </a:p>
          <a:p>
            <a:endParaRPr lang="ru-RU" i="1" dirty="0" smtClean="0">
              <a:latin typeface="Monotype Corsiva" pitchFamily="66" charset="0"/>
            </a:endParaRPr>
          </a:p>
          <a:p>
            <a:r>
              <a:rPr lang="ru-RU" i="1" dirty="0" smtClean="0">
                <a:latin typeface="Monotype Corsiva" pitchFamily="66" charset="0"/>
              </a:rPr>
              <a:t>Знаю</a:t>
            </a:r>
            <a:r>
              <a:rPr lang="ru-RU" i="1" dirty="0" smtClean="0">
                <a:latin typeface="Monotype Corsiva" pitchFamily="66" charset="0"/>
              </a:rPr>
              <a:t>, выйдешь к вечеру за кольцо дорог,</a:t>
            </a:r>
            <a:br>
              <a:rPr lang="ru-RU" i="1" dirty="0" smtClean="0">
                <a:latin typeface="Monotype Corsiva" pitchFamily="66" charset="0"/>
              </a:rPr>
            </a:br>
            <a:r>
              <a:rPr lang="ru-RU" i="1" dirty="0" smtClean="0">
                <a:latin typeface="Monotype Corsiva" pitchFamily="66" charset="0"/>
              </a:rPr>
              <a:t>Сядем в копны свежие под соседний стог.</a:t>
            </a:r>
          </a:p>
          <a:p>
            <a:endParaRPr lang="ru-RU" i="1" dirty="0" smtClean="0">
              <a:latin typeface="Monotype Corsiva" pitchFamily="66" charset="0"/>
            </a:endParaRPr>
          </a:p>
          <a:p>
            <a:r>
              <a:rPr lang="ru-RU" i="1" dirty="0" smtClean="0">
                <a:latin typeface="Monotype Corsiva" pitchFamily="66" charset="0"/>
              </a:rPr>
              <a:t>Зацелую </a:t>
            </a:r>
            <a:r>
              <a:rPr lang="ru-RU" i="1" dirty="0" smtClean="0">
                <a:latin typeface="Monotype Corsiva" pitchFamily="66" charset="0"/>
              </a:rPr>
              <a:t>допьяна, изомну, как цвет,</a:t>
            </a:r>
            <a:br>
              <a:rPr lang="ru-RU" i="1" dirty="0" smtClean="0">
                <a:latin typeface="Monotype Corsiva" pitchFamily="66" charset="0"/>
              </a:rPr>
            </a:br>
            <a:r>
              <a:rPr lang="ru-RU" i="1" dirty="0" smtClean="0">
                <a:latin typeface="Monotype Corsiva" pitchFamily="66" charset="0"/>
              </a:rPr>
              <a:t>Хмельному от радости пересуду нет.</a:t>
            </a:r>
          </a:p>
          <a:p>
            <a:endParaRPr lang="ru-RU" i="1" dirty="0" smtClean="0">
              <a:latin typeface="Monotype Corsiva" pitchFamily="66" charset="0"/>
            </a:endParaRPr>
          </a:p>
          <a:p>
            <a:r>
              <a:rPr lang="ru-RU" i="1" dirty="0" smtClean="0">
                <a:latin typeface="Monotype Corsiva" pitchFamily="66" charset="0"/>
              </a:rPr>
              <a:t>Ты </a:t>
            </a:r>
            <a:r>
              <a:rPr lang="ru-RU" i="1" dirty="0" smtClean="0">
                <a:latin typeface="Monotype Corsiva" pitchFamily="66" charset="0"/>
              </a:rPr>
              <a:t>сама под ласками сбросишь шелк фаты,</a:t>
            </a:r>
            <a:br>
              <a:rPr lang="ru-RU" i="1" dirty="0" smtClean="0">
                <a:latin typeface="Monotype Corsiva" pitchFamily="66" charset="0"/>
              </a:rPr>
            </a:br>
            <a:r>
              <a:rPr lang="ru-RU" i="1" dirty="0" smtClean="0">
                <a:latin typeface="Monotype Corsiva" pitchFamily="66" charset="0"/>
              </a:rPr>
              <a:t>Унесу я пьяную до утра в кусты.</a:t>
            </a:r>
          </a:p>
          <a:p>
            <a:endParaRPr lang="ru-RU" i="1" dirty="0" smtClean="0">
              <a:latin typeface="Monotype Corsiva" pitchFamily="66" charset="0"/>
            </a:endParaRPr>
          </a:p>
          <a:p>
            <a:r>
              <a:rPr lang="ru-RU" i="1" dirty="0" smtClean="0">
                <a:latin typeface="Monotype Corsiva" pitchFamily="66" charset="0"/>
              </a:rPr>
              <a:t>И </a:t>
            </a:r>
            <a:r>
              <a:rPr lang="ru-RU" i="1" dirty="0" smtClean="0">
                <a:latin typeface="Monotype Corsiva" pitchFamily="66" charset="0"/>
              </a:rPr>
              <a:t>пускай со звонами плачут глухари,</a:t>
            </a:r>
            <a:br>
              <a:rPr lang="ru-RU" i="1" dirty="0" smtClean="0">
                <a:latin typeface="Monotype Corsiva" pitchFamily="66" charset="0"/>
              </a:rPr>
            </a:br>
            <a:r>
              <a:rPr lang="ru-RU" i="1" dirty="0" smtClean="0">
                <a:latin typeface="Monotype Corsiva" pitchFamily="66" charset="0"/>
              </a:rPr>
              <a:t>Есть тоска веселая в </a:t>
            </a:r>
            <a:r>
              <a:rPr lang="ru-RU" i="1" dirty="0" err="1" smtClean="0">
                <a:latin typeface="Monotype Corsiva" pitchFamily="66" charset="0"/>
              </a:rPr>
              <a:t>алостях</a:t>
            </a:r>
            <a:r>
              <a:rPr lang="ru-RU" i="1" dirty="0" smtClean="0">
                <a:latin typeface="Monotype Corsiva" pitchFamily="66" charset="0"/>
              </a:rPr>
              <a:t> зари.</a:t>
            </a:r>
            <a:endParaRPr lang="ru-RU" i="1" dirty="0">
              <a:latin typeface="Monotype Corsiva" pitchFamily="66" charset="0"/>
            </a:endParaRPr>
          </a:p>
        </p:txBody>
      </p:sp>
      <p:pic>
        <p:nvPicPr>
          <p:cNvPr id="1026" name="Picture 2" descr="Картинки по запросу выткался на озере алый цвет зари"/>
          <p:cNvPicPr>
            <a:picLocks noChangeAspect="1" noChangeArrowheads="1"/>
          </p:cNvPicPr>
          <p:nvPr/>
        </p:nvPicPr>
        <p:blipFill>
          <a:blip r:embed="rId2"/>
          <a:srcRect/>
          <a:stretch>
            <a:fillRect/>
          </a:stretch>
        </p:blipFill>
        <p:spPr bwMode="auto">
          <a:xfrm>
            <a:off x="214282" y="1142984"/>
            <a:ext cx="4357718" cy="536257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858312" cy="830997"/>
          </a:xfrm>
          <a:prstGeom prst="rect">
            <a:avLst/>
          </a:prstGeom>
        </p:spPr>
        <p:txBody>
          <a:bodyPr wrap="square">
            <a:spAutoFit/>
          </a:bodyPr>
          <a:lstStyle/>
          <a:p>
            <a:pPr algn="ctr"/>
            <a:r>
              <a:rPr lang="ru-RU" sz="1600" dirty="0" smtClean="0"/>
              <a:t>Одним из произведений, в котором автор воспевает свою землю, является стихотворение «Гой ты, Русь, моя родная…», написанное в 1914 году. К этому моменту Сергей Есенин уже жил в Москве, успев стать достаточно известным поэтом. </a:t>
            </a:r>
            <a:endParaRPr lang="ru-RU" sz="1600" dirty="0"/>
          </a:p>
        </p:txBody>
      </p:sp>
      <p:sp>
        <p:nvSpPr>
          <p:cNvPr id="3" name="Прямоугольник 2"/>
          <p:cNvSpPr/>
          <p:nvPr/>
        </p:nvSpPr>
        <p:spPr>
          <a:xfrm>
            <a:off x="4500562" y="948690"/>
            <a:ext cx="4429140" cy="5909310"/>
          </a:xfrm>
          <a:prstGeom prst="rect">
            <a:avLst/>
          </a:prstGeom>
        </p:spPr>
        <p:txBody>
          <a:bodyPr wrap="square">
            <a:spAutoFit/>
          </a:bodyPr>
          <a:lstStyle/>
          <a:p>
            <a:pPr algn="ctr"/>
            <a:r>
              <a:rPr lang="ru-RU" b="1" i="1" dirty="0" smtClean="0">
                <a:solidFill>
                  <a:schemeClr val="accent1">
                    <a:lumMod val="50000"/>
                  </a:schemeClr>
                </a:solidFill>
              </a:rPr>
              <a:t>«Гой ты, Русь, моя родная…» </a:t>
            </a:r>
            <a:endParaRPr lang="ru-RU" i="1" dirty="0" smtClean="0">
              <a:solidFill>
                <a:schemeClr val="accent1">
                  <a:lumMod val="50000"/>
                </a:schemeClr>
              </a:solidFill>
            </a:endParaRPr>
          </a:p>
          <a:p>
            <a:pPr algn="ctr"/>
            <a:r>
              <a:rPr lang="ru-RU" i="1" dirty="0" smtClean="0">
                <a:solidFill>
                  <a:schemeClr val="accent3">
                    <a:lumMod val="50000"/>
                  </a:schemeClr>
                </a:solidFill>
                <a:latin typeface="Monotype Corsiva" pitchFamily="66" charset="0"/>
              </a:rPr>
              <a:t>Гой ты, Русь, моя родная,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Хаты — в ризах образа…</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Не видать конца и края —</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Только синь сосет глаза.</a:t>
            </a:r>
          </a:p>
          <a:p>
            <a:pPr algn="ctr"/>
            <a:r>
              <a:rPr lang="ru-RU" i="1" dirty="0" smtClean="0">
                <a:solidFill>
                  <a:schemeClr val="accent3">
                    <a:lumMod val="50000"/>
                  </a:schemeClr>
                </a:solidFill>
                <a:latin typeface="Monotype Corsiva" pitchFamily="66" charset="0"/>
              </a:rPr>
              <a:t>Как захожий богомолец,</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Я смотрю твои поля.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А у низеньких околиц</a:t>
            </a:r>
            <a:br>
              <a:rPr lang="ru-RU" i="1" dirty="0" smtClean="0">
                <a:solidFill>
                  <a:schemeClr val="accent3">
                    <a:lumMod val="50000"/>
                  </a:schemeClr>
                </a:solidFill>
                <a:latin typeface="Monotype Corsiva" pitchFamily="66" charset="0"/>
              </a:rPr>
            </a:br>
            <a:r>
              <a:rPr lang="ru-RU" i="1" dirty="0" err="1" smtClean="0">
                <a:solidFill>
                  <a:schemeClr val="accent3">
                    <a:lumMod val="50000"/>
                  </a:schemeClr>
                </a:solidFill>
                <a:latin typeface="Monotype Corsiva" pitchFamily="66" charset="0"/>
              </a:rPr>
              <a:t>Звонно</a:t>
            </a:r>
            <a:r>
              <a:rPr lang="ru-RU" i="1" dirty="0" smtClean="0">
                <a:solidFill>
                  <a:schemeClr val="accent3">
                    <a:lumMod val="50000"/>
                  </a:schemeClr>
                </a:solidFill>
                <a:latin typeface="Monotype Corsiva" pitchFamily="66" charset="0"/>
              </a:rPr>
              <a:t> чахнут тополя.</a:t>
            </a:r>
          </a:p>
          <a:p>
            <a:pPr algn="ctr"/>
            <a:r>
              <a:rPr lang="ru-RU" i="1" dirty="0" smtClean="0">
                <a:solidFill>
                  <a:schemeClr val="accent3">
                    <a:lumMod val="50000"/>
                  </a:schemeClr>
                </a:solidFill>
                <a:latin typeface="Monotype Corsiva" pitchFamily="66" charset="0"/>
              </a:rPr>
              <a:t>Пахнет яблоком и медом</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По церквам твой кроткий Спас.</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И гудит за </a:t>
            </a:r>
            <a:r>
              <a:rPr lang="ru-RU" i="1" dirty="0" err="1" smtClean="0">
                <a:solidFill>
                  <a:schemeClr val="accent3">
                    <a:lumMod val="50000"/>
                  </a:schemeClr>
                </a:solidFill>
                <a:latin typeface="Monotype Corsiva" pitchFamily="66" charset="0"/>
              </a:rPr>
              <a:t>корогодом</a:t>
            </a:r>
            <a:r>
              <a:rPr lang="ru-RU" i="1" dirty="0" smtClean="0">
                <a:solidFill>
                  <a:schemeClr val="accent3">
                    <a:lumMod val="50000"/>
                  </a:schemeClr>
                </a:solidFill>
                <a:latin typeface="Monotype Corsiva" pitchFamily="66" charset="0"/>
              </a:rPr>
              <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На лугах веселый пляс.</a:t>
            </a:r>
          </a:p>
          <a:p>
            <a:pPr algn="ctr"/>
            <a:r>
              <a:rPr lang="ru-RU" i="1" dirty="0" smtClean="0">
                <a:solidFill>
                  <a:schemeClr val="accent3">
                    <a:lumMod val="50000"/>
                  </a:schemeClr>
                </a:solidFill>
                <a:latin typeface="Monotype Corsiva" pitchFamily="66" charset="0"/>
              </a:rPr>
              <a:t>Побегу по мятой стежке</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На </a:t>
            </a:r>
            <a:r>
              <a:rPr lang="ru-RU" i="1" dirty="0" err="1" smtClean="0">
                <a:solidFill>
                  <a:schemeClr val="accent3">
                    <a:lumMod val="50000"/>
                  </a:schemeClr>
                </a:solidFill>
                <a:latin typeface="Monotype Corsiva" pitchFamily="66" charset="0"/>
              </a:rPr>
              <a:t>приволь</a:t>
            </a:r>
            <a:r>
              <a:rPr lang="ru-RU" i="1" dirty="0" smtClean="0">
                <a:solidFill>
                  <a:schemeClr val="accent3">
                    <a:lumMod val="50000"/>
                  </a:schemeClr>
                </a:solidFill>
                <a:latin typeface="Monotype Corsiva" pitchFamily="66" charset="0"/>
              </a:rPr>
              <a:t> зеленых </a:t>
            </a:r>
            <a:r>
              <a:rPr lang="ru-RU" i="1" dirty="0" err="1" smtClean="0">
                <a:solidFill>
                  <a:schemeClr val="accent3">
                    <a:lumMod val="50000"/>
                  </a:schemeClr>
                </a:solidFill>
                <a:latin typeface="Monotype Corsiva" pitchFamily="66" charset="0"/>
              </a:rPr>
              <a:t>лех</a:t>
            </a:r>
            <a:r>
              <a:rPr lang="ru-RU" i="1" dirty="0" smtClean="0">
                <a:solidFill>
                  <a:schemeClr val="accent3">
                    <a:lumMod val="50000"/>
                  </a:schemeClr>
                </a:solidFill>
                <a:latin typeface="Monotype Corsiva" pitchFamily="66" charset="0"/>
              </a:rPr>
              <a:t>,</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Мне навстречу, как сережки,</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Прозвенит девичий смех.</a:t>
            </a:r>
          </a:p>
          <a:p>
            <a:pPr algn="ctr"/>
            <a:r>
              <a:rPr lang="ru-RU" i="1" dirty="0" smtClean="0">
                <a:solidFill>
                  <a:schemeClr val="accent3">
                    <a:lumMod val="50000"/>
                  </a:schemeClr>
                </a:solidFill>
                <a:latin typeface="Monotype Corsiva" pitchFamily="66" charset="0"/>
              </a:rPr>
              <a:t>Если крикнет рать святая: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«Кинь ты Русь, живи в раю!»</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Я скажу: «Не надо рая,</a:t>
            </a:r>
            <a:br>
              <a:rPr lang="ru-RU" i="1" dirty="0" smtClean="0">
                <a:solidFill>
                  <a:schemeClr val="accent3">
                    <a:lumMod val="50000"/>
                  </a:schemeClr>
                </a:solidFill>
                <a:latin typeface="Monotype Corsiva" pitchFamily="66" charset="0"/>
              </a:rPr>
            </a:br>
            <a:r>
              <a:rPr lang="ru-RU" i="1" dirty="0" smtClean="0">
                <a:solidFill>
                  <a:schemeClr val="accent3">
                    <a:lumMod val="50000"/>
                  </a:schemeClr>
                </a:solidFill>
                <a:latin typeface="Monotype Corsiva" pitchFamily="66" charset="0"/>
              </a:rPr>
              <a:t>Дайте родину мою».</a:t>
            </a:r>
            <a:endParaRPr lang="ru-RU" i="1" dirty="0">
              <a:solidFill>
                <a:schemeClr val="accent3">
                  <a:lumMod val="50000"/>
                </a:schemeClr>
              </a:solidFill>
              <a:latin typeface="Monotype Corsiva" pitchFamily="66" charset="0"/>
            </a:endParaRPr>
          </a:p>
        </p:txBody>
      </p:sp>
      <p:pic>
        <p:nvPicPr>
          <p:cNvPr id="35844" name="Picture 4" descr="Картинки по запросу Гой ты, Русь, моя родная"/>
          <p:cNvPicPr>
            <a:picLocks noChangeAspect="1" noChangeArrowheads="1"/>
          </p:cNvPicPr>
          <p:nvPr/>
        </p:nvPicPr>
        <p:blipFill>
          <a:blip r:embed="rId2"/>
          <a:srcRect/>
          <a:stretch>
            <a:fillRect/>
          </a:stretch>
        </p:blipFill>
        <p:spPr bwMode="auto">
          <a:xfrm>
            <a:off x="214282" y="1571612"/>
            <a:ext cx="4929222" cy="3696918"/>
          </a:xfrm>
          <a:prstGeom prst="rect">
            <a:avLst/>
          </a:prstGeom>
          <a:noFill/>
        </p:spPr>
      </p:pic>
      <p:pic>
        <p:nvPicPr>
          <p:cNvPr id="35846" name="Picture 6" descr="Картинки по запросу разделители картинки"/>
          <p:cNvPicPr>
            <a:picLocks noChangeAspect="1" noChangeArrowheads="1"/>
          </p:cNvPicPr>
          <p:nvPr/>
        </p:nvPicPr>
        <p:blipFill>
          <a:blip r:embed="rId3"/>
          <a:srcRect/>
          <a:stretch>
            <a:fillRect/>
          </a:stretch>
        </p:blipFill>
        <p:spPr bwMode="auto">
          <a:xfrm>
            <a:off x="357158" y="5058457"/>
            <a:ext cx="4429156" cy="1799543"/>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TotalTime>
  <Words>1152</Words>
  <Application>Microsoft Office PowerPoint</Application>
  <PresentationFormat>Экран (4:3)</PresentationFormat>
  <Paragraphs>88</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Людмила</dc:creator>
  <cp:lastModifiedBy>Пользователь</cp:lastModifiedBy>
  <cp:revision>52</cp:revision>
  <dcterms:created xsi:type="dcterms:W3CDTF">2011-12-17T13:12:33Z</dcterms:created>
  <dcterms:modified xsi:type="dcterms:W3CDTF">2017-01-25T13:47:11Z</dcterms:modified>
</cp:coreProperties>
</file>