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5" r:id="rId4"/>
    <p:sldId id="264" r:id="rId5"/>
    <p:sldId id="258" r:id="rId6"/>
    <p:sldId id="259" r:id="rId7"/>
    <p:sldId id="260" r:id="rId8"/>
    <p:sldId id="261" r:id="rId9"/>
    <p:sldId id="263" r:id="rId10"/>
    <p:sldId id="266" r:id="rId11"/>
    <p:sldId id="267" r:id="rId12"/>
    <p:sldId id="268" r:id="rId13"/>
    <p:sldId id="269" r:id="rId14"/>
    <p:sldId id="273" r:id="rId15"/>
    <p:sldId id="274" r:id="rId16"/>
    <p:sldId id="275" r:id="rId17"/>
    <p:sldId id="270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333" r:id="rId26"/>
    <p:sldId id="335" r:id="rId27"/>
    <p:sldId id="336" r:id="rId28"/>
    <p:sldId id="334" r:id="rId29"/>
    <p:sldId id="283" r:id="rId30"/>
    <p:sldId id="271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3" r:id="rId48"/>
    <p:sldId id="301" r:id="rId49"/>
    <p:sldId id="302" r:id="rId50"/>
    <p:sldId id="329" r:id="rId51"/>
    <p:sldId id="330" r:id="rId52"/>
    <p:sldId id="331" r:id="rId53"/>
    <p:sldId id="332" r:id="rId54"/>
    <p:sldId id="284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15" r:id="rId67"/>
    <p:sldId id="317" r:id="rId68"/>
    <p:sldId id="316" r:id="rId69"/>
    <p:sldId id="318" r:id="rId70"/>
    <p:sldId id="319" r:id="rId71"/>
    <p:sldId id="320" r:id="rId72"/>
    <p:sldId id="321" r:id="rId73"/>
    <p:sldId id="322" r:id="rId74"/>
    <p:sldId id="323" r:id="rId75"/>
    <p:sldId id="325" r:id="rId76"/>
    <p:sldId id="326" r:id="rId77"/>
    <p:sldId id="327" r:id="rId78"/>
    <p:sldId id="328" r:id="rId7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60"/>
  </p:normalViewPr>
  <p:slideViewPr>
    <p:cSldViewPr>
      <p:cViewPr varScale="1">
        <p:scale>
          <a:sx n="105" d="100"/>
          <a:sy n="105" d="100"/>
        </p:scale>
        <p:origin x="-13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E9304-B948-406F-AA22-16D03BC135C6}" type="datetimeFigureOut">
              <a:rPr lang="ru-RU"/>
              <a:pPr>
                <a:defRPr/>
              </a:pPr>
              <a:t>30.01.2018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20D14-0AEA-4479-AA7C-93BC465654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1756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02206-DA81-422A-9C61-58A9428B9B1C}" type="datetimeFigureOut">
              <a:rPr lang="ru-RU"/>
              <a:pPr>
                <a:defRPr/>
              </a:pPr>
              <a:t>30.01.2018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17DB9-D33A-4DEC-A534-989449128E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405074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DF96B-D4D5-41ED-88F3-57313F52DC9E}" type="datetimeFigureOut">
              <a:rPr lang="ru-RU"/>
              <a:pPr>
                <a:defRPr/>
              </a:pPr>
              <a:t>30.01.2018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7F078-6A9E-4D83-9C29-65150B8F3A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188721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45794-C752-4F08-93F4-1AB2F559C048}" type="datetimeFigureOut">
              <a:rPr lang="ru-RU"/>
              <a:pPr>
                <a:defRPr/>
              </a:pPr>
              <a:t>30.01.2018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C7610-09A3-4DE3-AA0F-1B76F58ECB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903333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1FF9D-1CCF-45FF-9AC8-B5FDD31638EF}" type="datetimeFigureOut">
              <a:rPr lang="ru-RU"/>
              <a:pPr>
                <a:defRPr/>
              </a:pPr>
              <a:t>30.01.2018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0DE30-872C-4077-9256-185C7EC392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6450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7E967-7D37-4BD4-BABB-CEC48F4C322D}" type="datetimeFigureOut">
              <a:rPr lang="ru-RU"/>
              <a:pPr>
                <a:defRPr/>
              </a:pPr>
              <a:t>30.01.2018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2C586-050E-45FD-AE32-2FA56824D5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903389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D2C6B-1EC0-4CFF-B6C3-645E6A9088B9}" type="datetimeFigureOut">
              <a:rPr lang="ru-RU"/>
              <a:pPr>
                <a:defRPr/>
              </a:pPr>
              <a:t>30.01.2018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B3437-AE2F-4C7E-A18C-9B6EC6C4EF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36146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0F2DE-3116-4138-8F5A-459BB7AE26C9}" type="datetimeFigureOut">
              <a:rPr lang="ru-RU"/>
              <a:pPr>
                <a:defRPr/>
              </a:pPr>
              <a:t>30.01.2018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203D5-0FB6-4501-A715-077EBD24D2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925649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2CF1F-0408-4D07-991F-DB28E43EF30E}" type="datetimeFigureOut">
              <a:rPr lang="ru-RU"/>
              <a:pPr>
                <a:defRPr/>
              </a:pPr>
              <a:t>30.01.2018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B3694-5CCB-4498-9ADB-F210D4A6AD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22347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26985-E3BC-4E69-8052-5F9AB77665B6}" type="datetimeFigureOut">
              <a:rPr lang="ru-RU"/>
              <a:pPr>
                <a:defRPr/>
              </a:pPr>
              <a:t>30.01.2018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AE86-1DD7-4152-9739-AC35C77346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186885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F5FD-327D-4758-BE78-B58F9FE6DAC5}" type="datetimeFigureOut">
              <a:rPr lang="ru-RU"/>
              <a:pPr>
                <a:defRPr/>
              </a:pPr>
              <a:t>30.01.2018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71CE9-A6CA-4353-A6E3-E645C00E1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870807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520BF38C-5DE3-4505-B993-26093CE84F74}" type="datetimeFigureOut">
              <a:rPr lang="ru-RU"/>
              <a:pPr>
                <a:defRPr/>
              </a:pPr>
              <a:t>30.01.2018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6681FA03-D810-4DF1-B03F-A9ADD4A7E6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9" r:id="rId1"/>
    <p:sldLayoutId id="2147483851" r:id="rId2"/>
    <p:sldLayoutId id="2147483860" r:id="rId3"/>
    <p:sldLayoutId id="2147483852" r:id="rId4"/>
    <p:sldLayoutId id="2147483853" r:id="rId5"/>
    <p:sldLayoutId id="2147483854" r:id="rId6"/>
    <p:sldLayoutId id="2147483855" r:id="rId7"/>
    <p:sldLayoutId id="2147483861" r:id="rId8"/>
    <p:sldLayoutId id="2147483856" r:id="rId9"/>
    <p:sldLayoutId id="2147483857" r:id="rId10"/>
    <p:sldLayoutId id="2147483858" r:id="rId11"/>
  </p:sldLayoutIdLst>
  <p:transition spd="slow">
    <p:circl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1.xml"/><Relationship Id="rId13" Type="http://schemas.openxmlformats.org/officeDocument/2006/relationships/slide" Target="slide51.xml"/><Relationship Id="rId18" Type="http://schemas.openxmlformats.org/officeDocument/2006/relationships/slide" Target="slide48.xml"/><Relationship Id="rId26" Type="http://schemas.openxmlformats.org/officeDocument/2006/relationships/slide" Target="slide3.xml"/><Relationship Id="rId3" Type="http://schemas.openxmlformats.org/officeDocument/2006/relationships/slide" Target="slide34.xml"/><Relationship Id="rId21" Type="http://schemas.openxmlformats.org/officeDocument/2006/relationships/slide" Target="slide37.xml"/><Relationship Id="rId7" Type="http://schemas.openxmlformats.org/officeDocument/2006/relationships/slide" Target="slide50.xml"/><Relationship Id="rId12" Type="http://schemas.openxmlformats.org/officeDocument/2006/relationships/slide" Target="slide47.xml"/><Relationship Id="rId17" Type="http://schemas.openxmlformats.org/officeDocument/2006/relationships/slide" Target="slide44.xml"/><Relationship Id="rId25" Type="http://schemas.openxmlformats.org/officeDocument/2006/relationships/slide" Target="slide53.xml"/><Relationship Id="rId2" Type="http://schemas.openxmlformats.org/officeDocument/2006/relationships/slide" Target="slide30.xml"/><Relationship Id="rId16" Type="http://schemas.openxmlformats.org/officeDocument/2006/relationships/slide" Target="slide40.xml"/><Relationship Id="rId20" Type="http://schemas.openxmlformats.org/officeDocument/2006/relationships/slide" Target="slide3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6.xml"/><Relationship Id="rId11" Type="http://schemas.openxmlformats.org/officeDocument/2006/relationships/slide" Target="slide43.xml"/><Relationship Id="rId24" Type="http://schemas.openxmlformats.org/officeDocument/2006/relationships/slide" Target="slide49.xml"/><Relationship Id="rId5" Type="http://schemas.openxmlformats.org/officeDocument/2006/relationships/slide" Target="slide42.xml"/><Relationship Id="rId15" Type="http://schemas.openxmlformats.org/officeDocument/2006/relationships/slide" Target="slide36.xml"/><Relationship Id="rId23" Type="http://schemas.openxmlformats.org/officeDocument/2006/relationships/slide" Target="slide45.xml"/><Relationship Id="rId10" Type="http://schemas.openxmlformats.org/officeDocument/2006/relationships/slide" Target="slide39.xml"/><Relationship Id="rId19" Type="http://schemas.openxmlformats.org/officeDocument/2006/relationships/slide" Target="slide52.xml"/><Relationship Id="rId4" Type="http://schemas.openxmlformats.org/officeDocument/2006/relationships/slide" Target="slide38.xml"/><Relationship Id="rId9" Type="http://schemas.openxmlformats.org/officeDocument/2006/relationships/slide" Target="slide35.xml"/><Relationship Id="rId14" Type="http://schemas.openxmlformats.org/officeDocument/2006/relationships/slide" Target="slide32.xml"/><Relationship Id="rId22" Type="http://schemas.openxmlformats.org/officeDocument/2006/relationships/slide" Target="slide4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26.xml"/><Relationship Id="rId18" Type="http://schemas.openxmlformats.org/officeDocument/2006/relationships/slide" Target="slide23.xml"/><Relationship Id="rId3" Type="http://schemas.openxmlformats.org/officeDocument/2006/relationships/slide" Target="slide9.xml"/><Relationship Id="rId21" Type="http://schemas.openxmlformats.org/officeDocument/2006/relationships/slide" Target="slide12.xml"/><Relationship Id="rId7" Type="http://schemas.openxmlformats.org/officeDocument/2006/relationships/slide" Target="slide25.xml"/><Relationship Id="rId12" Type="http://schemas.openxmlformats.org/officeDocument/2006/relationships/slide" Target="slide22.xml"/><Relationship Id="rId17" Type="http://schemas.openxmlformats.org/officeDocument/2006/relationships/slide" Target="slide19.xml"/><Relationship Id="rId25" Type="http://schemas.openxmlformats.org/officeDocument/2006/relationships/slide" Target="slide28.xml"/><Relationship Id="rId2" Type="http://schemas.openxmlformats.org/officeDocument/2006/relationships/slide" Target="slide5.xml"/><Relationship Id="rId16" Type="http://schemas.openxmlformats.org/officeDocument/2006/relationships/slide" Target="slide15.xml"/><Relationship Id="rId20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1.xml"/><Relationship Id="rId11" Type="http://schemas.openxmlformats.org/officeDocument/2006/relationships/slide" Target="slide18.xml"/><Relationship Id="rId24" Type="http://schemas.openxmlformats.org/officeDocument/2006/relationships/slide" Target="slide24.xml"/><Relationship Id="rId5" Type="http://schemas.openxmlformats.org/officeDocument/2006/relationships/slide" Target="slide17.xml"/><Relationship Id="rId15" Type="http://schemas.openxmlformats.org/officeDocument/2006/relationships/slide" Target="slide11.xml"/><Relationship Id="rId23" Type="http://schemas.openxmlformats.org/officeDocument/2006/relationships/slide" Target="slide20.xml"/><Relationship Id="rId10" Type="http://schemas.openxmlformats.org/officeDocument/2006/relationships/slide" Target="slide14.xml"/><Relationship Id="rId19" Type="http://schemas.openxmlformats.org/officeDocument/2006/relationships/slide" Target="slide27.xml"/><Relationship Id="rId4" Type="http://schemas.openxmlformats.org/officeDocument/2006/relationships/slide" Target="slide13.xml"/><Relationship Id="rId9" Type="http://schemas.openxmlformats.org/officeDocument/2006/relationships/slide" Target="slide10.xml"/><Relationship Id="rId14" Type="http://schemas.openxmlformats.org/officeDocument/2006/relationships/slide" Target="slide7.xml"/><Relationship Id="rId22" Type="http://schemas.openxmlformats.org/officeDocument/2006/relationships/slide" Target="slide1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slide" Target="slide56.xml"/><Relationship Id="rId13" Type="http://schemas.openxmlformats.org/officeDocument/2006/relationships/slide" Target="slide76.xml"/><Relationship Id="rId18" Type="http://schemas.openxmlformats.org/officeDocument/2006/relationships/slide" Target="slide73.xml"/><Relationship Id="rId26" Type="http://schemas.openxmlformats.org/officeDocument/2006/relationships/slide" Target="slide3.xml"/><Relationship Id="rId3" Type="http://schemas.openxmlformats.org/officeDocument/2006/relationships/slide" Target="slide59.xml"/><Relationship Id="rId21" Type="http://schemas.openxmlformats.org/officeDocument/2006/relationships/slide" Target="slide62.xml"/><Relationship Id="rId7" Type="http://schemas.openxmlformats.org/officeDocument/2006/relationships/slide" Target="slide75.xml"/><Relationship Id="rId12" Type="http://schemas.openxmlformats.org/officeDocument/2006/relationships/slide" Target="slide72.xml"/><Relationship Id="rId17" Type="http://schemas.openxmlformats.org/officeDocument/2006/relationships/slide" Target="slide69.xml"/><Relationship Id="rId25" Type="http://schemas.openxmlformats.org/officeDocument/2006/relationships/slide" Target="slide78.xml"/><Relationship Id="rId2" Type="http://schemas.openxmlformats.org/officeDocument/2006/relationships/slide" Target="slide55.xml"/><Relationship Id="rId16" Type="http://schemas.openxmlformats.org/officeDocument/2006/relationships/slide" Target="slide65.xml"/><Relationship Id="rId20" Type="http://schemas.openxmlformats.org/officeDocument/2006/relationships/slide" Target="slide5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1.xml"/><Relationship Id="rId11" Type="http://schemas.openxmlformats.org/officeDocument/2006/relationships/slide" Target="slide68.xml"/><Relationship Id="rId24" Type="http://schemas.openxmlformats.org/officeDocument/2006/relationships/slide" Target="slide74.xml"/><Relationship Id="rId5" Type="http://schemas.openxmlformats.org/officeDocument/2006/relationships/slide" Target="slide67.xml"/><Relationship Id="rId15" Type="http://schemas.openxmlformats.org/officeDocument/2006/relationships/slide" Target="slide61.xml"/><Relationship Id="rId23" Type="http://schemas.openxmlformats.org/officeDocument/2006/relationships/slide" Target="slide70.xml"/><Relationship Id="rId10" Type="http://schemas.openxmlformats.org/officeDocument/2006/relationships/slide" Target="slide64.xml"/><Relationship Id="rId19" Type="http://schemas.openxmlformats.org/officeDocument/2006/relationships/slide" Target="slide77.xml"/><Relationship Id="rId4" Type="http://schemas.openxmlformats.org/officeDocument/2006/relationships/slide" Target="slide63.xml"/><Relationship Id="rId9" Type="http://schemas.openxmlformats.org/officeDocument/2006/relationships/slide" Target="slide60.xml"/><Relationship Id="rId14" Type="http://schemas.openxmlformats.org/officeDocument/2006/relationships/slide" Target="slide57.xml"/><Relationship Id="rId22" Type="http://schemas.openxmlformats.org/officeDocument/2006/relationships/slide" Target="slide6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404664"/>
            <a:ext cx="8713787" cy="3888407"/>
          </a:xfrm>
          <a:extLst/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Интеллектуальная</a:t>
            </a:r>
            <a:r>
              <a:rPr lang="ru-RU" sz="6600" i="1" dirty="0" smtClean="0">
                <a:solidFill>
                  <a:srgbClr val="002060"/>
                </a:solidFill>
              </a:rPr>
              <a:t> игра</a:t>
            </a:r>
            <a:br>
              <a:rPr lang="ru-RU" sz="6600" i="1" dirty="0" smtClean="0">
                <a:solidFill>
                  <a:srgbClr val="002060"/>
                </a:solidFill>
              </a:rPr>
            </a:br>
            <a:r>
              <a:rPr lang="ru-RU" sz="8000" i="1" dirty="0" smtClean="0">
                <a:solidFill>
                  <a:srgbClr val="002060"/>
                </a:solidFill>
              </a:rPr>
              <a:t>«</a:t>
            </a:r>
            <a:r>
              <a:rPr lang="ru-RU" sz="9600" dirty="0" smtClean="0">
                <a:solidFill>
                  <a:srgbClr val="002060"/>
                </a:solidFill>
              </a:rPr>
              <a:t>5» * «6»</a:t>
            </a:r>
            <a:endParaRPr lang="ru-RU" sz="9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92080" y="3933056"/>
            <a:ext cx="3347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Подготовил: </a:t>
            </a:r>
            <a:endParaRPr lang="ru-RU" dirty="0"/>
          </a:p>
          <a:p>
            <a:r>
              <a:rPr lang="ru-RU" b="1" i="1" dirty="0">
                <a:solidFill>
                  <a:srgbClr val="002060"/>
                </a:solidFill>
              </a:rPr>
              <a:t>учитель  информатики 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i="1" dirty="0">
                <a:solidFill>
                  <a:srgbClr val="002060"/>
                </a:solidFill>
              </a:rPr>
              <a:t>Григорьев Игорь Евгеньевич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i="1" dirty="0">
                <a:solidFill>
                  <a:srgbClr val="002060"/>
                </a:solidFill>
              </a:rPr>
              <a:t>МБОУ СОШ № 15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i="1" dirty="0">
                <a:solidFill>
                  <a:srgbClr val="002060"/>
                </a:solidFill>
              </a:rPr>
              <a:t>Станица Роговская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i="1" dirty="0" err="1">
                <a:solidFill>
                  <a:srgbClr val="002060"/>
                </a:solidFill>
              </a:rPr>
              <a:t>Тимашевский</a:t>
            </a:r>
            <a:r>
              <a:rPr lang="ru-RU" b="1" i="1" dirty="0">
                <a:solidFill>
                  <a:srgbClr val="002060"/>
                </a:solidFill>
              </a:rPr>
              <a:t> район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i="1" dirty="0">
                <a:solidFill>
                  <a:srgbClr val="002060"/>
                </a:solidFill>
              </a:rPr>
              <a:t>Краснодарский край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38132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ВНЕКЛАССНОЕ МЕРОПРИЯТИЕ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268413"/>
            <a:ext cx="8229600" cy="1944687"/>
          </a:xfrm>
        </p:spPr>
        <p:txBody>
          <a:bodyPr rtlCol="0">
            <a:normAutofit fontScale="85000"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>
                <a:solidFill>
                  <a:srgbClr val="002060"/>
                </a:solidFill>
              </a:rPr>
              <a:t>Переведите  число  из  десятичной  системы  счисления в двоичную: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</a:rPr>
              <a:t>10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539750" y="260350"/>
            <a:ext cx="863600" cy="7699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2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3851275" y="4941888"/>
            <a:ext cx="180022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1010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36963" y="4646613"/>
            <a:ext cx="2663825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1800225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900" b="1" dirty="0">
                <a:solidFill>
                  <a:srgbClr val="002060"/>
                </a:solidFill>
              </a:rPr>
              <a:t>Переведите  число  из  десятичной  системы  счисления в двоичную: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</a:rPr>
              <a:t>11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539750" y="260350"/>
            <a:ext cx="863600" cy="7699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3</a:t>
            </a:r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3059113" y="4724400"/>
            <a:ext cx="22336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1011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49538" y="4430713"/>
            <a:ext cx="2663825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2160587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>
                <a:solidFill>
                  <a:srgbClr val="002060"/>
                </a:solidFill>
              </a:rPr>
              <a:t>Переведите  число  из  десятичной  системы  счисления в двоичную: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</a:rPr>
              <a:t>8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539750" y="260350"/>
            <a:ext cx="863600" cy="7699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4</a:t>
            </a:r>
          </a:p>
        </p:txBody>
      </p:sp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3779838" y="5084763"/>
            <a:ext cx="19446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1000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92513" y="4779963"/>
            <a:ext cx="2665412" cy="1512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268413"/>
            <a:ext cx="8785225" cy="1800225"/>
          </a:xfrm>
        </p:spPr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>
                <a:solidFill>
                  <a:srgbClr val="002060"/>
                </a:solidFill>
              </a:rPr>
              <a:t>Основное  электронное  устройство  компьютера - … 		</a:t>
            </a:r>
          </a:p>
        </p:txBody>
      </p:sp>
      <p:sp>
        <p:nvSpPr>
          <p:cNvPr id="17411" name="TextBox 3"/>
          <p:cNvSpPr txBox="1">
            <a:spLocks noChangeArrowheads="1"/>
          </p:cNvSpPr>
          <p:nvPr/>
        </p:nvSpPr>
        <p:spPr bwMode="auto">
          <a:xfrm>
            <a:off x="539750" y="260350"/>
            <a:ext cx="863600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1</a:t>
            </a:r>
          </a:p>
        </p:txBody>
      </p:sp>
      <p:sp>
        <p:nvSpPr>
          <p:cNvPr id="17412" name="Прямоугольник 4"/>
          <p:cNvSpPr>
            <a:spLocks noChangeArrowheads="1"/>
          </p:cNvSpPr>
          <p:nvPr/>
        </p:nvSpPr>
        <p:spPr bwMode="auto">
          <a:xfrm>
            <a:off x="2484438" y="4292600"/>
            <a:ext cx="34163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Процессор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8175" y="4076700"/>
            <a:ext cx="4105275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323850" y="1196975"/>
            <a:ext cx="8229600" cy="3240088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Устройство    вывода  информации  на  бумагу  - …	</a:t>
            </a:r>
          </a:p>
        </p:txBody>
      </p:sp>
      <p:sp>
        <p:nvSpPr>
          <p:cNvPr id="18435" name="TextBox 3"/>
          <p:cNvSpPr txBox="1">
            <a:spLocks noChangeArrowheads="1"/>
          </p:cNvSpPr>
          <p:nvPr/>
        </p:nvSpPr>
        <p:spPr bwMode="auto">
          <a:xfrm>
            <a:off x="539750" y="260350"/>
            <a:ext cx="863600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2</a:t>
            </a:r>
          </a:p>
        </p:txBody>
      </p:sp>
      <p:sp>
        <p:nvSpPr>
          <p:cNvPr id="18436" name="Прямоугольник 4"/>
          <p:cNvSpPr>
            <a:spLocks noChangeArrowheads="1"/>
          </p:cNvSpPr>
          <p:nvPr/>
        </p:nvSpPr>
        <p:spPr bwMode="auto">
          <a:xfrm>
            <a:off x="2112963" y="5013325"/>
            <a:ext cx="27400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Принтер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03363" y="4718050"/>
            <a:ext cx="3959225" cy="1512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412875"/>
            <a:ext cx="8229600" cy="1655763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>
                <a:solidFill>
                  <a:srgbClr val="002060"/>
                </a:solidFill>
              </a:rPr>
              <a:t>Устройства  для  </a:t>
            </a:r>
            <a:r>
              <a:rPr lang="ru-RU" sz="5400" b="1" dirty="0" smtClean="0">
                <a:solidFill>
                  <a:srgbClr val="002060"/>
                </a:solidFill>
              </a:rPr>
              <a:t>ввода  в компьютер текста - </a:t>
            </a:r>
            <a:r>
              <a:rPr lang="ru-RU" sz="5400" b="1" dirty="0">
                <a:solidFill>
                  <a:srgbClr val="002060"/>
                </a:solidFill>
              </a:rPr>
              <a:t>…</a:t>
            </a:r>
            <a:r>
              <a:rPr lang="ru-RU" sz="5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	</a:t>
            </a:r>
            <a:r>
              <a:rPr lang="ru-RU" sz="5400" b="1" dirty="0">
                <a:solidFill>
                  <a:schemeClr val="accent3">
                    <a:lumMod val="75000"/>
                  </a:schemeClr>
                </a:solidFill>
              </a:rPr>
              <a:t>		</a:t>
            </a: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539750" y="260350"/>
            <a:ext cx="863600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3</a:t>
            </a:r>
          </a:p>
        </p:txBody>
      </p:sp>
      <p:sp>
        <p:nvSpPr>
          <p:cNvPr id="19460" name="Прямоугольник 4"/>
          <p:cNvSpPr>
            <a:spLocks noChangeArrowheads="1"/>
          </p:cNvSpPr>
          <p:nvPr/>
        </p:nvSpPr>
        <p:spPr bwMode="auto">
          <a:xfrm>
            <a:off x="2771775" y="4365625"/>
            <a:ext cx="36115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клавиатура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11413" y="4071938"/>
            <a:ext cx="4176712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323850" y="1268413"/>
            <a:ext cx="7848600" cy="266541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Визуальное средство отображения информации - …		</a:t>
            </a:r>
          </a:p>
        </p:txBody>
      </p:sp>
      <p:sp>
        <p:nvSpPr>
          <p:cNvPr id="20483" name="TextBox 3"/>
          <p:cNvSpPr txBox="1">
            <a:spLocks noChangeArrowheads="1"/>
          </p:cNvSpPr>
          <p:nvPr/>
        </p:nvSpPr>
        <p:spPr bwMode="auto">
          <a:xfrm>
            <a:off x="514350" y="260350"/>
            <a:ext cx="863600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4</a:t>
            </a:r>
          </a:p>
        </p:txBody>
      </p:sp>
      <p:sp>
        <p:nvSpPr>
          <p:cNvPr id="20484" name="Прямоугольник 4"/>
          <p:cNvSpPr>
            <a:spLocks noChangeArrowheads="1"/>
          </p:cNvSpPr>
          <p:nvPr/>
        </p:nvSpPr>
        <p:spPr bwMode="auto">
          <a:xfrm>
            <a:off x="2987675" y="4437063"/>
            <a:ext cx="29321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Монитор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65375" y="4141788"/>
            <a:ext cx="4176713" cy="1512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341438"/>
            <a:ext cx="8229600" cy="1582737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>
                <a:solidFill>
                  <a:srgbClr val="002060"/>
                </a:solidFill>
              </a:rPr>
              <a:t>Заполните  </a:t>
            </a:r>
            <a:r>
              <a:rPr lang="ru-RU" sz="5400" b="1" dirty="0" smtClean="0">
                <a:solidFill>
                  <a:srgbClr val="002060"/>
                </a:solidFill>
              </a:rPr>
              <a:t>пропуск: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800" b="1" dirty="0">
                <a:solidFill>
                  <a:srgbClr val="002060"/>
                </a:solidFill>
              </a:rPr>
              <a:t>1 байт = </a:t>
            </a:r>
            <a:r>
              <a:rPr lang="ru-RU" sz="5800" b="1" dirty="0" smtClean="0">
                <a:solidFill>
                  <a:srgbClr val="002060"/>
                </a:solidFill>
              </a:rPr>
              <a:t>…..бит</a:t>
            </a:r>
            <a:endParaRPr lang="ru-RU" sz="5800" b="1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9750" y="260350"/>
            <a:ext cx="863600" cy="769938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  <a:latin typeface="+mn-lt"/>
                <a:cs typeface="+mn-cs"/>
              </a:rPr>
              <a:t>1</a:t>
            </a:r>
          </a:p>
        </p:txBody>
      </p: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3635375" y="4797425"/>
            <a:ext cx="208915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 i="1">
                <a:solidFill>
                  <a:srgbClr val="002060"/>
                </a:solidFill>
                <a:latin typeface="Calibri" pitchFamily="34" charset="0"/>
              </a:rPr>
              <a:t>8 бит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11413" y="4502150"/>
            <a:ext cx="4176712" cy="1512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412875"/>
            <a:ext cx="8229600" cy="1728788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>
                <a:solidFill>
                  <a:srgbClr val="002060"/>
                </a:solidFill>
              </a:rPr>
              <a:t>Заполните  </a:t>
            </a:r>
            <a:r>
              <a:rPr lang="ru-RU" sz="5400" b="1" dirty="0" smtClean="0">
                <a:solidFill>
                  <a:srgbClr val="002060"/>
                </a:solidFill>
              </a:rPr>
              <a:t>пропуск:</a:t>
            </a:r>
            <a:endParaRPr lang="ru-RU" sz="5400" b="1" dirty="0">
              <a:solidFill>
                <a:srgbClr val="002060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>
                <a:solidFill>
                  <a:srgbClr val="002060"/>
                </a:solidFill>
              </a:rPr>
              <a:t>1 Кб =…</a:t>
            </a:r>
            <a:r>
              <a:rPr lang="ru-RU" sz="5400" b="1" dirty="0" smtClean="0">
                <a:solidFill>
                  <a:srgbClr val="002060"/>
                </a:solidFill>
              </a:rPr>
              <a:t>байта</a:t>
            </a:r>
            <a:endParaRPr lang="ru-RU" sz="5400" b="1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9750" y="260350"/>
            <a:ext cx="863600" cy="769938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2051050" y="4435475"/>
            <a:ext cx="37449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1024 байта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9763" y="4097338"/>
            <a:ext cx="4175125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ъект 2"/>
          <p:cNvSpPr>
            <a:spLocks noGrp="1"/>
          </p:cNvSpPr>
          <p:nvPr>
            <p:ph idx="1"/>
          </p:nvPr>
        </p:nvSpPr>
        <p:spPr>
          <a:xfrm>
            <a:off x="179388" y="1341438"/>
            <a:ext cx="8856662" cy="3024187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Сколько бит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информации в 2</a:t>
            </a:r>
            <a:r>
              <a:rPr lang="ru-RU" sz="5400" b="1" baseline="30000" smtClean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750" y="260350"/>
            <a:ext cx="863600" cy="769938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  <a:latin typeface="+mn-lt"/>
                <a:cs typeface="+mn-cs"/>
              </a:rPr>
              <a:t>3</a:t>
            </a:r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3059113" y="4724400"/>
            <a:ext cx="25923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32 бита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66950" y="4508500"/>
            <a:ext cx="4176713" cy="1512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1"/>
            <a:ext cx="8291513" cy="6409010"/>
          </a:xfrm>
        </p:spPr>
        <p:txBody>
          <a:bodyPr rtlCol="0">
            <a:normAutofit/>
          </a:bodyPr>
          <a:lstStyle/>
          <a:p>
            <a:pPr marL="420624" indent="-38404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Дано клеточное поле 5 * </a:t>
            </a:r>
            <a:r>
              <a:rPr lang="ru-RU" b="1" dirty="0" smtClean="0">
                <a:solidFill>
                  <a:srgbClr val="002060"/>
                </a:solidFill>
              </a:rPr>
              <a:t>6 </a:t>
            </a:r>
          </a:p>
          <a:p>
            <a:pPr marL="36576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(поле со словом в презентацию </a:t>
            </a:r>
          </a:p>
          <a:p>
            <a:pPr marL="36576" indent="0" algn="ctr" eaLnBrk="1" fontAlgn="auto" hangingPunct="1">
              <a:spcAft>
                <a:spcPts val="0"/>
              </a:spcAft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НЕ включено)</a:t>
            </a:r>
            <a:r>
              <a:rPr lang="ru-RU" b="1" dirty="0" smtClean="0">
                <a:solidFill>
                  <a:srgbClr val="002060"/>
                </a:solidFill>
              </a:rPr>
              <a:t>,</a:t>
            </a:r>
          </a:p>
          <a:p>
            <a:pPr marL="36576" indent="0" algn="just" eaLnBrk="1" fontAlgn="auto" hangingPunct="1">
              <a:spcAft>
                <a:spcPts val="0"/>
              </a:spcAft>
              <a:buNone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в </a:t>
            </a:r>
            <a:r>
              <a:rPr lang="ru-RU" b="1" dirty="0" smtClean="0">
                <a:solidFill>
                  <a:srgbClr val="002060"/>
                </a:solidFill>
              </a:rPr>
              <a:t>средней части которого расположено слово из шести букв.</a:t>
            </a:r>
          </a:p>
          <a:p>
            <a:pPr marL="420624" indent="-384048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К  </a:t>
            </a:r>
            <a:r>
              <a:rPr lang="ru-RU" b="1" dirty="0">
                <a:solidFill>
                  <a:srgbClr val="002060"/>
                </a:solidFill>
              </a:rPr>
              <a:t>уже  имеющемуся  слову  добавить  одну  букву (под  прямым  углом),  чтобы  получилось  новое  слово (существительное,  в  ед. числе),  чем  больше  букв  в  слове,  тем  сложнее  вопрос,  и  тем  больше  очков  можно  принести своей  команде  ответив  на  него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ъект 2"/>
          <p:cNvSpPr>
            <a:spLocks noGrp="1"/>
          </p:cNvSpPr>
          <p:nvPr>
            <p:ph idx="1"/>
          </p:nvPr>
        </p:nvSpPr>
        <p:spPr>
          <a:xfrm>
            <a:off x="34925" y="1557338"/>
            <a:ext cx="8929688" cy="201612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128 –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это два в какой степени?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750" y="260350"/>
            <a:ext cx="863600" cy="769938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  <a:latin typeface="+mn-lt"/>
                <a:cs typeface="+mn-cs"/>
              </a:rPr>
              <a:t>4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651250" y="4076700"/>
            <a:ext cx="11461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2</a:t>
            </a:r>
            <a:r>
              <a:rPr lang="ru-RU" sz="5400" b="1" baseline="30000">
                <a:solidFill>
                  <a:srgbClr val="00206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63713" y="3783013"/>
            <a:ext cx="4175125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ъект 2"/>
          <p:cNvSpPr>
            <a:spLocks noGrp="1"/>
          </p:cNvSpPr>
          <p:nvPr>
            <p:ph idx="1"/>
          </p:nvPr>
        </p:nvSpPr>
        <p:spPr>
          <a:xfrm>
            <a:off x="323850" y="1268413"/>
            <a:ext cx="8640763" cy="223202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Минимальный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элемент текста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750" y="260350"/>
            <a:ext cx="863600" cy="7699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1</a:t>
            </a:r>
          </a:p>
        </p:txBody>
      </p:sp>
      <p:sp>
        <p:nvSpPr>
          <p:cNvPr id="25604" name="Прямоугольник 4"/>
          <p:cNvSpPr>
            <a:spLocks noChangeArrowheads="1"/>
          </p:cNvSpPr>
          <p:nvPr/>
        </p:nvSpPr>
        <p:spPr bwMode="auto">
          <a:xfrm>
            <a:off x="2916238" y="4508500"/>
            <a:ext cx="24209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символ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8175" y="4214813"/>
            <a:ext cx="4176713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ъект 2"/>
          <p:cNvSpPr>
            <a:spLocks noGrp="1"/>
          </p:cNvSpPr>
          <p:nvPr>
            <p:ph idx="1"/>
          </p:nvPr>
        </p:nvSpPr>
        <p:spPr>
          <a:xfrm>
            <a:off x="395288" y="1341438"/>
            <a:ext cx="8229600" cy="223202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Между словами ставится 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750" y="260350"/>
            <a:ext cx="863600" cy="7699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2</a:t>
            </a:r>
          </a:p>
        </p:txBody>
      </p:sp>
      <p:sp>
        <p:nvSpPr>
          <p:cNvPr id="26628" name="Прямоугольник 4"/>
          <p:cNvSpPr>
            <a:spLocks noChangeArrowheads="1"/>
          </p:cNvSpPr>
          <p:nvPr/>
        </p:nvSpPr>
        <p:spPr bwMode="auto">
          <a:xfrm>
            <a:off x="2619375" y="4184650"/>
            <a:ext cx="23685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пробел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35150" y="3890963"/>
            <a:ext cx="4175125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ъект 2"/>
          <p:cNvSpPr>
            <a:spLocks noGrp="1"/>
          </p:cNvSpPr>
          <p:nvPr>
            <p:ph idx="1"/>
          </p:nvPr>
        </p:nvSpPr>
        <p:spPr>
          <a:xfrm>
            <a:off x="395288" y="1412875"/>
            <a:ext cx="8229600" cy="18716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</a:rPr>
              <a:t>Самый простой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</a:rPr>
              <a:t>текстовый редактор …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750" y="260350"/>
            <a:ext cx="863600" cy="7699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3</a:t>
            </a:r>
          </a:p>
        </p:txBody>
      </p:sp>
      <p:sp>
        <p:nvSpPr>
          <p:cNvPr id="27652" name="Прямоугольник 4"/>
          <p:cNvSpPr>
            <a:spLocks noChangeArrowheads="1"/>
          </p:cNvSpPr>
          <p:nvPr/>
        </p:nvSpPr>
        <p:spPr bwMode="auto">
          <a:xfrm>
            <a:off x="2411413" y="4076700"/>
            <a:ext cx="20018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002060"/>
                </a:solidFill>
                <a:latin typeface="Calibri" pitchFamily="34" charset="0"/>
              </a:rPr>
              <a:t>блокнот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16013" y="3424238"/>
            <a:ext cx="4824412" cy="2011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ъект 2"/>
          <p:cNvSpPr>
            <a:spLocks noGrp="1"/>
          </p:cNvSpPr>
          <p:nvPr>
            <p:ph idx="1"/>
          </p:nvPr>
        </p:nvSpPr>
        <p:spPr>
          <a:xfrm>
            <a:off x="492125" y="1557338"/>
            <a:ext cx="8229600" cy="115093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Расшифруйте ИКТ 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750" y="260350"/>
            <a:ext cx="863600" cy="7699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4</a:t>
            </a:r>
          </a:p>
        </p:txBody>
      </p:sp>
      <p:sp>
        <p:nvSpPr>
          <p:cNvPr id="28676" name="TextBox 4"/>
          <p:cNvSpPr txBox="1">
            <a:spLocks noChangeArrowheads="1"/>
          </p:cNvSpPr>
          <p:nvPr/>
        </p:nvSpPr>
        <p:spPr bwMode="auto">
          <a:xfrm>
            <a:off x="1908175" y="3716338"/>
            <a:ext cx="4824413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Информационно-коммуникационные </a:t>
            </a:r>
          </a:p>
          <a:p>
            <a:pPr algn="ctr" eaLnBrk="1" hangingPunct="1"/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технологии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38300" y="3549650"/>
            <a:ext cx="5111750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ъект 2"/>
          <p:cNvSpPr>
            <a:spLocks noGrp="1"/>
          </p:cNvSpPr>
          <p:nvPr>
            <p:ph idx="1"/>
          </p:nvPr>
        </p:nvSpPr>
        <p:spPr>
          <a:xfrm>
            <a:off x="492125" y="1557338"/>
            <a:ext cx="8229600" cy="17272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Что является основой растровой графики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750" y="260350"/>
            <a:ext cx="863600" cy="769938"/>
          </a:xfrm>
          <a:prstGeom prst="rect">
            <a:avLst/>
          </a:prstGeom>
          <a:solidFill>
            <a:schemeClr val="accent2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1</a:t>
            </a:r>
          </a:p>
        </p:txBody>
      </p:sp>
      <p:sp>
        <p:nvSpPr>
          <p:cNvPr id="29700" name="TextBox 4"/>
          <p:cNvSpPr txBox="1">
            <a:spLocks noChangeArrowheads="1"/>
          </p:cNvSpPr>
          <p:nvPr/>
        </p:nvSpPr>
        <p:spPr bwMode="auto">
          <a:xfrm>
            <a:off x="2627313" y="4797425"/>
            <a:ext cx="23050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Пиксель</a:t>
            </a:r>
          </a:p>
          <a:p>
            <a:pPr eaLnBrk="1" hangingPunct="1"/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(Точка)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4725" y="4229100"/>
            <a:ext cx="5111750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ъект 2"/>
          <p:cNvSpPr>
            <a:spLocks noGrp="1"/>
          </p:cNvSpPr>
          <p:nvPr>
            <p:ph idx="1"/>
          </p:nvPr>
        </p:nvSpPr>
        <p:spPr>
          <a:xfrm>
            <a:off x="558800" y="1916113"/>
            <a:ext cx="8229600" cy="165735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Что является основой векторной графики</a:t>
            </a:r>
          </a:p>
          <a:p>
            <a:pPr marL="0" indent="0" eaLnBrk="1" hangingPunct="1">
              <a:buFont typeface="Arial" charset="0"/>
              <a:buNone/>
            </a:pPr>
            <a:endParaRPr lang="ru-RU" sz="5400" b="1" smtClean="0"/>
          </a:p>
        </p:txBody>
      </p:sp>
      <p:sp>
        <p:nvSpPr>
          <p:cNvPr id="4" name="TextBox 3"/>
          <p:cNvSpPr txBox="1"/>
          <p:nvPr/>
        </p:nvSpPr>
        <p:spPr>
          <a:xfrm>
            <a:off x="539750" y="260350"/>
            <a:ext cx="863600" cy="769938"/>
          </a:xfrm>
          <a:prstGeom prst="rect">
            <a:avLst/>
          </a:prstGeom>
          <a:solidFill>
            <a:schemeClr val="accent2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2</a:t>
            </a:r>
          </a:p>
        </p:txBody>
      </p:sp>
      <p:sp>
        <p:nvSpPr>
          <p:cNvPr id="30724" name="TextBox 4"/>
          <p:cNvSpPr txBox="1">
            <a:spLocks noChangeArrowheads="1"/>
          </p:cNvSpPr>
          <p:nvPr/>
        </p:nvSpPr>
        <p:spPr bwMode="auto">
          <a:xfrm>
            <a:off x="3059113" y="5229225"/>
            <a:ext cx="1800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линия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93825" y="4364038"/>
            <a:ext cx="5111750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2"/>
          <p:cNvSpPr>
            <a:spLocks noGrp="1"/>
          </p:cNvSpPr>
          <p:nvPr>
            <p:ph idx="1"/>
          </p:nvPr>
        </p:nvSpPr>
        <p:spPr>
          <a:xfrm>
            <a:off x="323850" y="1196975"/>
            <a:ext cx="8229600" cy="20875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Какая программа помогает создавать рисунки в компьютере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750" y="260350"/>
            <a:ext cx="863600" cy="769938"/>
          </a:xfrm>
          <a:prstGeom prst="rect">
            <a:avLst/>
          </a:prstGeom>
          <a:solidFill>
            <a:schemeClr val="accent2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3</a:t>
            </a:r>
          </a:p>
        </p:txBody>
      </p:sp>
      <p:sp>
        <p:nvSpPr>
          <p:cNvPr id="31748" name="TextBox 4"/>
          <p:cNvSpPr txBox="1">
            <a:spLocks noChangeArrowheads="1"/>
          </p:cNvSpPr>
          <p:nvPr/>
        </p:nvSpPr>
        <p:spPr bwMode="auto">
          <a:xfrm>
            <a:off x="3132138" y="5084763"/>
            <a:ext cx="1295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002060"/>
                </a:solidFill>
                <a:latin typeface="Calibri" pitchFamily="34" charset="0"/>
              </a:rPr>
              <a:t>Paint</a:t>
            </a:r>
            <a:endParaRPr lang="ru-RU" sz="3600" b="1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23963" y="4292600"/>
            <a:ext cx="5111750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ъект 2"/>
          <p:cNvSpPr>
            <a:spLocks noGrp="1"/>
          </p:cNvSpPr>
          <p:nvPr>
            <p:ph idx="1"/>
          </p:nvPr>
        </p:nvSpPr>
        <p:spPr>
          <a:xfrm>
            <a:off x="492125" y="1557338"/>
            <a:ext cx="8229600" cy="158432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Как называется набор красок в программе </a:t>
            </a:r>
            <a:r>
              <a:rPr lang="en-US" sz="4400" b="1" smtClean="0">
                <a:solidFill>
                  <a:srgbClr val="002060"/>
                </a:solidFill>
              </a:rPr>
              <a:t>Paint</a:t>
            </a:r>
            <a:endParaRPr lang="ru-RU" sz="4400" b="1" smtClean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750" y="260350"/>
            <a:ext cx="863600" cy="769938"/>
          </a:xfrm>
          <a:prstGeom prst="rect">
            <a:avLst/>
          </a:prstGeom>
          <a:solidFill>
            <a:schemeClr val="accent2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4</a:t>
            </a:r>
          </a:p>
        </p:txBody>
      </p:sp>
      <p:sp>
        <p:nvSpPr>
          <p:cNvPr id="32772" name="TextBox 4"/>
          <p:cNvSpPr txBox="1">
            <a:spLocks noChangeArrowheads="1"/>
          </p:cNvSpPr>
          <p:nvPr/>
        </p:nvSpPr>
        <p:spPr bwMode="auto">
          <a:xfrm>
            <a:off x="3059113" y="5229225"/>
            <a:ext cx="20161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палитра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403350" y="4184650"/>
            <a:ext cx="5111750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413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Слово из ЧЕТЫРЕХ  букв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ответь на вопрос и получи еще +2 балла</a:t>
            </a:r>
            <a:endParaRPr lang="ru-RU" sz="40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27088" y="1773238"/>
          <a:ext cx="6096000" cy="475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1188641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4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5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6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7030A0"/>
                          </a:solidFill>
                          <a:hlinkClick r:id="rId7" action="ppaction://hlinksldjump"/>
                        </a:rPr>
                        <a:t>1</a:t>
                      </a:r>
                      <a:endParaRPr lang="ru-RU" sz="7200" dirty="0">
                        <a:solidFill>
                          <a:srgbClr val="7030A0"/>
                        </a:solidFill>
                      </a:endParaRPr>
                    </a:p>
                  </a:txBody>
                  <a:tcPr marT="45695" marB="45695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188641"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8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9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0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1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2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rgbClr val="7030A0"/>
                          </a:solidFill>
                          <a:hlinkClick r:id="rId13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rgbClr val="7030A0"/>
                        </a:solidFill>
                      </a:endParaRPr>
                    </a:p>
                  </a:txBody>
                  <a:tcPr marT="45695" marB="45695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188641"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4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5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6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7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8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rgbClr val="7030A0"/>
                          </a:solidFill>
                          <a:hlinkClick r:id="rId19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rgbClr val="7030A0"/>
                        </a:solidFill>
                      </a:endParaRPr>
                    </a:p>
                  </a:txBody>
                  <a:tcPr marT="45695" marB="45695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188641"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0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1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2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3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4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rgbClr val="7030A0"/>
                          </a:solidFill>
                          <a:hlinkClick r:id="rId25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rgbClr val="7030A0"/>
                        </a:solidFill>
                      </a:endParaRPr>
                    </a:p>
                  </a:txBody>
                  <a:tcPr marT="45695" marB="45695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Управляющая кнопка: домой 4">
            <a:hlinkClick r:id="rId26" action="ppaction://hlinksldjump" highlightClick="1"/>
          </p:cNvPr>
          <p:cNvSpPr/>
          <p:nvPr/>
        </p:nvSpPr>
        <p:spPr>
          <a:xfrm>
            <a:off x="7956550" y="5516563"/>
            <a:ext cx="1079500" cy="122555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sz="7200" b="1" smtClean="0">
                <a:solidFill>
                  <a:srgbClr val="FF0000"/>
                </a:solidFill>
              </a:rPr>
              <a:t>Варианты вопросов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3849688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800" b="1" i="1" dirty="0" smtClean="0">
                <a:solidFill>
                  <a:srgbClr val="002060"/>
                </a:solidFill>
                <a:hlinkClick r:id="rId2" action="ppaction://hlinksldjump"/>
              </a:rPr>
              <a:t>Слово из трех букв</a:t>
            </a:r>
            <a:endParaRPr lang="ru-RU" sz="4800" b="1" i="1" dirty="0" smtClean="0">
              <a:solidFill>
                <a:srgbClr val="002060"/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800" b="1" i="1" dirty="0">
                <a:solidFill>
                  <a:srgbClr val="002060"/>
                </a:solidFill>
                <a:hlinkClick r:id="rId3" action="ppaction://hlinksldjump"/>
              </a:rPr>
              <a:t>Слово из </a:t>
            </a:r>
            <a:r>
              <a:rPr lang="ru-RU" sz="4800" b="1" i="1" dirty="0" smtClean="0">
                <a:solidFill>
                  <a:srgbClr val="002060"/>
                </a:solidFill>
                <a:hlinkClick r:id="rId3" action="ppaction://hlinksldjump"/>
              </a:rPr>
              <a:t>четырех букв</a:t>
            </a:r>
            <a:endParaRPr lang="ru-RU" sz="4800" b="1" i="1" dirty="0">
              <a:solidFill>
                <a:srgbClr val="002060"/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800" b="1" i="1" dirty="0">
                <a:solidFill>
                  <a:srgbClr val="002060"/>
                </a:solidFill>
                <a:hlinkClick r:id="rId4" action="ppaction://hlinksldjump"/>
              </a:rPr>
              <a:t>Слово из </a:t>
            </a:r>
            <a:r>
              <a:rPr lang="ru-RU" sz="4800" b="1" i="1" dirty="0" smtClean="0">
                <a:solidFill>
                  <a:srgbClr val="002060"/>
                </a:solidFill>
                <a:hlinkClick r:id="rId4" action="ppaction://hlinksldjump"/>
              </a:rPr>
              <a:t>пяти и более букв</a:t>
            </a:r>
            <a:endParaRPr lang="ru-RU" sz="4800" b="1" i="1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34163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5400" smtClean="0"/>
              <a:t>  </a:t>
            </a:r>
            <a:r>
              <a:rPr lang="ru-RU" sz="5400" b="1" smtClean="0">
                <a:solidFill>
                  <a:srgbClr val="002060"/>
                </a:solidFill>
              </a:rPr>
              <a:t>Расшифруйте слово: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	ранифомтаки.</a:t>
            </a:r>
            <a:r>
              <a:rPr lang="ru-RU" sz="5400" smtClean="0">
                <a:solidFill>
                  <a:srgbClr val="002060"/>
                </a:solidFill>
              </a:rPr>
              <a:t>	</a:t>
            </a:r>
            <a:r>
              <a:rPr lang="ru-RU" smtClean="0">
                <a:solidFill>
                  <a:srgbClr val="002060"/>
                </a:solidFill>
              </a:rPr>
              <a:t>		</a:t>
            </a:r>
          </a:p>
        </p:txBody>
      </p:sp>
      <p:sp>
        <p:nvSpPr>
          <p:cNvPr id="34819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1</a:t>
            </a:r>
          </a:p>
        </p:txBody>
      </p:sp>
      <p:sp>
        <p:nvSpPr>
          <p:cNvPr id="34820" name="Прямоугольник 4"/>
          <p:cNvSpPr>
            <a:spLocks noChangeArrowheads="1"/>
          </p:cNvSpPr>
          <p:nvPr/>
        </p:nvSpPr>
        <p:spPr bwMode="auto">
          <a:xfrm>
            <a:off x="1908175" y="4652963"/>
            <a:ext cx="4389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Информатика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47813" y="3933825"/>
            <a:ext cx="5111750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23764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Расшифруйте слово: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	Акилварута.			</a:t>
            </a:r>
            <a:r>
              <a:rPr lang="ru-RU" sz="5400" b="1" smtClean="0"/>
              <a:t>		</a:t>
            </a:r>
          </a:p>
        </p:txBody>
      </p:sp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2</a:t>
            </a:r>
          </a:p>
        </p:txBody>
      </p:sp>
      <p:sp>
        <p:nvSpPr>
          <p:cNvPr id="35844" name="Прямоугольник 4"/>
          <p:cNvSpPr>
            <a:spLocks noChangeArrowheads="1"/>
          </p:cNvSpPr>
          <p:nvPr/>
        </p:nvSpPr>
        <p:spPr bwMode="auto">
          <a:xfrm>
            <a:off x="2157413" y="4076700"/>
            <a:ext cx="38782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Клавиатура	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39875" y="3494088"/>
            <a:ext cx="5111750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ъект 2"/>
          <p:cNvSpPr>
            <a:spLocks noGrp="1"/>
          </p:cNvSpPr>
          <p:nvPr>
            <p:ph idx="1"/>
          </p:nvPr>
        </p:nvSpPr>
        <p:spPr>
          <a:xfrm>
            <a:off x="179388" y="1196975"/>
            <a:ext cx="8502650" cy="2376488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Расшифруйте слово: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	Рцосепоср.			</a:t>
            </a:r>
          </a:p>
        </p:txBody>
      </p:sp>
      <p:sp>
        <p:nvSpPr>
          <p:cNvPr id="36867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3</a:t>
            </a:r>
          </a:p>
        </p:txBody>
      </p:sp>
      <p:sp>
        <p:nvSpPr>
          <p:cNvPr id="36868" name="Прямоугольник 1"/>
          <p:cNvSpPr>
            <a:spLocks noChangeArrowheads="1"/>
          </p:cNvSpPr>
          <p:nvPr/>
        </p:nvSpPr>
        <p:spPr bwMode="auto">
          <a:xfrm>
            <a:off x="2051050" y="4518025"/>
            <a:ext cx="34163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Процессор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03325" y="4041775"/>
            <a:ext cx="5111750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18716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Расшифруйте слово: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 Мотьпюрек.			</a:t>
            </a:r>
          </a:p>
        </p:txBody>
      </p:sp>
      <p:sp>
        <p:nvSpPr>
          <p:cNvPr id="37891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4</a:t>
            </a:r>
          </a:p>
        </p:txBody>
      </p:sp>
      <p:sp>
        <p:nvSpPr>
          <p:cNvPr id="37892" name="Прямоугольник 1"/>
          <p:cNvSpPr>
            <a:spLocks noChangeArrowheads="1"/>
          </p:cNvSpPr>
          <p:nvPr/>
        </p:nvSpPr>
        <p:spPr bwMode="auto">
          <a:xfrm>
            <a:off x="2124075" y="4365625"/>
            <a:ext cx="36464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Компьютер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87450" y="3783013"/>
            <a:ext cx="5111750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2663825"/>
          </a:xfrm>
        </p:spPr>
        <p:txBody>
          <a:bodyPr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Переведите  число  из  двоичной  системы  счисления в десятичную: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</a:rPr>
              <a:t>1101</a:t>
            </a:r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1</a:t>
            </a:r>
          </a:p>
        </p:txBody>
      </p:sp>
      <p:sp>
        <p:nvSpPr>
          <p:cNvPr id="38916" name="TextBox 1"/>
          <p:cNvSpPr txBox="1">
            <a:spLocks noChangeArrowheads="1"/>
          </p:cNvSpPr>
          <p:nvPr/>
        </p:nvSpPr>
        <p:spPr bwMode="auto">
          <a:xfrm>
            <a:off x="3995738" y="4805363"/>
            <a:ext cx="12239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08175" y="4040188"/>
            <a:ext cx="5113338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2160588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>
                <a:solidFill>
                  <a:srgbClr val="002060"/>
                </a:solidFill>
              </a:rPr>
              <a:t>Переведите  число  из  двоичной  системы  счисления в десятичную</a:t>
            </a:r>
            <a:r>
              <a:rPr lang="ru-RU" sz="4000" b="1" dirty="0" smtClean="0">
                <a:solidFill>
                  <a:srgbClr val="002060"/>
                </a:solidFill>
              </a:rPr>
              <a:t>: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</a:rPr>
              <a:t>1001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39939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2</a:t>
            </a:r>
          </a:p>
        </p:txBody>
      </p:sp>
      <p:sp>
        <p:nvSpPr>
          <p:cNvPr id="39940" name="TextBox 1"/>
          <p:cNvSpPr txBox="1">
            <a:spLocks noChangeArrowheads="1"/>
          </p:cNvSpPr>
          <p:nvPr/>
        </p:nvSpPr>
        <p:spPr bwMode="auto">
          <a:xfrm>
            <a:off x="3873500" y="4581525"/>
            <a:ext cx="115252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03350" y="3860800"/>
            <a:ext cx="5111750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2663825"/>
          </a:xfrm>
        </p:spPr>
        <p:txBody>
          <a:bodyPr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Переведите  число  из  двоичной  системы  счисления в десятичную: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</a:rPr>
              <a:t>1010</a:t>
            </a:r>
          </a:p>
        </p:txBody>
      </p:sp>
      <p:sp>
        <p:nvSpPr>
          <p:cNvPr id="40963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3</a:t>
            </a:r>
          </a:p>
        </p:txBody>
      </p:sp>
      <p:sp>
        <p:nvSpPr>
          <p:cNvPr id="40964" name="TextBox 1"/>
          <p:cNvSpPr txBox="1">
            <a:spLocks noChangeArrowheads="1"/>
          </p:cNvSpPr>
          <p:nvPr/>
        </p:nvSpPr>
        <p:spPr bwMode="auto">
          <a:xfrm>
            <a:off x="4067175" y="4508500"/>
            <a:ext cx="10096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19250" y="3925888"/>
            <a:ext cx="5113338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Объект 2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2519363"/>
          </a:xfrm>
        </p:spPr>
        <p:txBody>
          <a:bodyPr>
            <a:normAutofit fontScale="92500"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4000" b="1" dirty="0" smtClean="0">
                <a:solidFill>
                  <a:srgbClr val="002060"/>
                </a:solidFill>
              </a:rPr>
              <a:t>Переведите  число  из  двоичной  системы  счисления в десятичную: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</a:rPr>
              <a:t>1111</a:t>
            </a:r>
          </a:p>
        </p:txBody>
      </p:sp>
      <p:sp>
        <p:nvSpPr>
          <p:cNvPr id="41987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4</a:t>
            </a:r>
          </a:p>
        </p:txBody>
      </p:sp>
      <p:sp>
        <p:nvSpPr>
          <p:cNvPr id="41988" name="TextBox 1"/>
          <p:cNvSpPr txBox="1">
            <a:spLocks noChangeArrowheads="1"/>
          </p:cNvSpPr>
          <p:nvPr/>
        </p:nvSpPr>
        <p:spPr bwMode="auto">
          <a:xfrm>
            <a:off x="4067175" y="4652963"/>
            <a:ext cx="11525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15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19250" y="4040188"/>
            <a:ext cx="5113338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3416300"/>
          </a:xfrm>
        </p:spPr>
        <p:txBody>
          <a:bodyPr rtlCol="0">
            <a:normAutofit fontScale="925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>
                <a:solidFill>
                  <a:srgbClr val="002060"/>
                </a:solidFill>
              </a:rPr>
              <a:t>Придумайте  слово,  в  котором  бы  был элемент  устройства  компьютера.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5400" b="1" dirty="0">
                <a:solidFill>
                  <a:srgbClr val="002060"/>
                </a:solidFill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</a:rPr>
              <a:t> *  ДИСК  *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b="1" dirty="0" smtClean="0"/>
              <a:t>			</a:t>
            </a:r>
            <a:r>
              <a:rPr lang="ru-RU" sz="3600" b="1" dirty="0" smtClean="0">
                <a:solidFill>
                  <a:srgbClr val="002060"/>
                </a:solidFill>
              </a:rPr>
              <a:t>Например : </a:t>
            </a:r>
            <a:r>
              <a:rPr lang="ru-RU" sz="3600" b="1" dirty="0" err="1" smtClean="0">
                <a:solidFill>
                  <a:srgbClr val="002060"/>
                </a:solidFill>
              </a:rPr>
              <a:t>ДИСКета</a:t>
            </a:r>
            <a:r>
              <a:rPr lang="ru-RU" sz="3600" b="1" dirty="0">
                <a:solidFill>
                  <a:srgbClr val="002060"/>
                </a:solidFill>
              </a:rPr>
              <a:t>	</a:t>
            </a:r>
          </a:p>
        </p:txBody>
      </p:sp>
      <p:sp>
        <p:nvSpPr>
          <p:cNvPr id="43011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1</a:t>
            </a: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ъект 2"/>
          <p:cNvSpPr>
            <a:spLocks noGrp="1"/>
          </p:cNvSpPr>
          <p:nvPr>
            <p:ph idx="1"/>
          </p:nvPr>
        </p:nvSpPr>
        <p:spPr>
          <a:xfrm>
            <a:off x="468313" y="1052513"/>
            <a:ext cx="8229600" cy="3887787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Придумайте  слово,  в  котором  бы  был элемент  устройства  компьютера.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  *АЛУ *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(</a:t>
            </a:r>
            <a:r>
              <a:rPr lang="ru-RU" sz="3200" b="1" smtClean="0">
                <a:solidFill>
                  <a:srgbClr val="002060"/>
                </a:solidFill>
              </a:rPr>
              <a:t>арифметико-логическое устройство)</a:t>
            </a:r>
            <a:r>
              <a:rPr lang="ru-RU" sz="3200" smtClean="0">
                <a:solidFill>
                  <a:srgbClr val="002060"/>
                </a:solidFill>
              </a:rPr>
              <a:t>			</a:t>
            </a:r>
            <a:r>
              <a:rPr lang="ru-RU" sz="3200" smtClean="0"/>
              <a:t>	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smtClean="0"/>
              <a:t>		</a:t>
            </a:r>
            <a:r>
              <a:rPr lang="ru-RU" sz="3600" b="1" smtClean="0">
                <a:solidFill>
                  <a:srgbClr val="002060"/>
                </a:solidFill>
              </a:rPr>
              <a:t>Например: пАЛУба</a:t>
            </a:r>
          </a:p>
        </p:txBody>
      </p:sp>
      <p:sp>
        <p:nvSpPr>
          <p:cNvPr id="44035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2</a:t>
            </a: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975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Слово из </a:t>
            </a:r>
            <a:r>
              <a:rPr lang="ru-RU" b="1" dirty="0" smtClean="0">
                <a:solidFill>
                  <a:srgbClr val="C00000"/>
                </a:solidFill>
              </a:rPr>
              <a:t>ТРЕХ </a:t>
            </a:r>
            <a:r>
              <a:rPr lang="ru-RU" b="1" dirty="0" smtClean="0">
                <a:solidFill>
                  <a:srgbClr val="002060"/>
                </a:solidFill>
              </a:rPr>
              <a:t>букв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ответь на вопрос и получи еще +2 балла</a:t>
            </a:r>
            <a:endParaRPr lang="ru-RU" sz="40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328401"/>
              </p:ext>
            </p:extLst>
          </p:nvPr>
        </p:nvGraphicFramePr>
        <p:xfrm>
          <a:off x="684213" y="1773238"/>
          <a:ext cx="6096000" cy="475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1188641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4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5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6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7030A0"/>
                          </a:solidFill>
                          <a:hlinkClick r:id="rId7" action="ppaction://hlinksldjump"/>
                        </a:rPr>
                        <a:t>1</a:t>
                      </a:r>
                      <a:endParaRPr lang="ru-RU" sz="7200" dirty="0">
                        <a:solidFill>
                          <a:srgbClr val="7030A0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188641"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8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9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0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1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2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rgbClr val="7030A0"/>
                          </a:solidFill>
                          <a:hlinkClick r:id="rId13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rgbClr val="7030A0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188641"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4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5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6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7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8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rgbClr val="7030A0"/>
                          </a:solidFill>
                          <a:hlinkClick r:id="rId19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rgbClr val="7030A0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188641"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0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1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2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3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4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rgbClr val="7030A0"/>
                          </a:solidFill>
                          <a:hlinkClick r:id="rId25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rgbClr val="7030A0"/>
                        </a:solidFill>
                      </a:endParaRPr>
                    </a:p>
                  </a:txBody>
                  <a:tcPr marT="45695" marB="4569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ъект 2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34163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Придумайте  слово,  в  котором  бы  был элемент  устройства  компьютера.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  * ЧИП  *	</a:t>
            </a:r>
            <a:r>
              <a:rPr lang="ru-RU" smtClean="0">
                <a:solidFill>
                  <a:srgbClr val="002060"/>
                </a:solidFill>
              </a:rPr>
              <a:t>		</a:t>
            </a:r>
            <a:r>
              <a:rPr lang="ru-RU" smtClean="0">
                <a:solidFill>
                  <a:schemeClr val="tx2"/>
                </a:solidFill>
              </a:rPr>
              <a:t>	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smtClean="0"/>
              <a:t>		</a:t>
            </a:r>
            <a:r>
              <a:rPr lang="ru-RU" sz="3600" b="1" smtClean="0">
                <a:solidFill>
                  <a:srgbClr val="002060"/>
                </a:solidFill>
              </a:rPr>
              <a:t>Например : ЧИПолино</a:t>
            </a:r>
          </a:p>
        </p:txBody>
      </p:sp>
      <p:sp>
        <p:nvSpPr>
          <p:cNvPr id="45059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3</a:t>
            </a: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ъект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34163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Придумайте  слово,  в  котором  бы  был элемент  устройства  компьютера.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 *  ПЛАТА *</a:t>
            </a:r>
            <a:r>
              <a:rPr lang="ru-RU" smtClean="0">
                <a:solidFill>
                  <a:srgbClr val="002060"/>
                </a:solidFill>
              </a:rPr>
              <a:t>			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smtClean="0">
                <a:solidFill>
                  <a:srgbClr val="002060"/>
                </a:solidFill>
              </a:rPr>
              <a:t>		</a:t>
            </a:r>
            <a:r>
              <a:rPr lang="ru-RU" sz="3600" b="1" smtClean="0">
                <a:solidFill>
                  <a:srgbClr val="002060"/>
                </a:solidFill>
              </a:rPr>
              <a:t>Например : зарПЛАТА</a:t>
            </a:r>
          </a:p>
        </p:txBody>
      </p:sp>
      <p:sp>
        <p:nvSpPr>
          <p:cNvPr id="46083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4</a:t>
            </a: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ъект 2"/>
          <p:cNvSpPr>
            <a:spLocks noGrp="1"/>
          </p:cNvSpPr>
          <p:nvPr>
            <p:ph idx="1"/>
          </p:nvPr>
        </p:nvSpPr>
        <p:spPr>
          <a:xfrm>
            <a:off x="468313" y="973138"/>
            <a:ext cx="8229600" cy="3176587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mtClean="0"/>
              <a:t> </a:t>
            </a:r>
            <a:r>
              <a:rPr lang="ru-RU" sz="4000" b="1" smtClean="0">
                <a:solidFill>
                  <a:srgbClr val="002060"/>
                </a:solidFill>
              </a:rPr>
              <a:t>Один символ весит 8 бит. Сколько  байт  информации  содержит  один  лист  печатного  текста,  на  котором   45  строк  по  60  символов?   </a:t>
            </a:r>
            <a:endParaRPr lang="ru-RU" smtClean="0">
              <a:solidFill>
                <a:srgbClr val="002060"/>
              </a:solidFill>
            </a:endParaRPr>
          </a:p>
        </p:txBody>
      </p:sp>
      <p:sp>
        <p:nvSpPr>
          <p:cNvPr id="47107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1</a:t>
            </a:r>
          </a:p>
        </p:txBody>
      </p:sp>
      <p:sp>
        <p:nvSpPr>
          <p:cNvPr id="47108" name="Прямоугольник 1"/>
          <p:cNvSpPr>
            <a:spLocks noChangeArrowheads="1"/>
          </p:cNvSpPr>
          <p:nvPr/>
        </p:nvSpPr>
        <p:spPr bwMode="auto">
          <a:xfrm>
            <a:off x="1979613" y="4581525"/>
            <a:ext cx="32829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2700  Байт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58888" y="4040188"/>
            <a:ext cx="5111750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Объект 2"/>
          <p:cNvSpPr>
            <a:spLocks noGrp="1"/>
          </p:cNvSpPr>
          <p:nvPr>
            <p:ph idx="1"/>
          </p:nvPr>
        </p:nvSpPr>
        <p:spPr>
          <a:xfrm>
            <a:off x="107950" y="1196975"/>
            <a:ext cx="8856663" cy="2447925"/>
          </a:xfrm>
        </p:spPr>
        <p:txBody>
          <a:bodyPr>
            <a:normAutofit fontScale="850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Сколько  битов  информации  содержит выражение –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4800" b="1" dirty="0" smtClean="0">
                <a:solidFill>
                  <a:srgbClr val="002060"/>
                </a:solidFill>
              </a:rPr>
              <a:t>ИНФОРМАТИКА ДЛЯ ЧАЙНИКОВ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– если использовался компьютерный алфавит.</a:t>
            </a:r>
          </a:p>
        </p:txBody>
      </p:sp>
      <p:sp>
        <p:nvSpPr>
          <p:cNvPr id="48131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2</a:t>
            </a:r>
          </a:p>
        </p:txBody>
      </p:sp>
      <p:sp>
        <p:nvSpPr>
          <p:cNvPr id="48132" name="Прямоугольник 1"/>
          <p:cNvSpPr>
            <a:spLocks noChangeArrowheads="1"/>
          </p:cNvSpPr>
          <p:nvPr/>
        </p:nvSpPr>
        <p:spPr bwMode="auto">
          <a:xfrm>
            <a:off x="2651125" y="4324350"/>
            <a:ext cx="27384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192 бита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47813" y="3741738"/>
            <a:ext cx="5111750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2376488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Сколько  байт  информации  содержит  сообщение, состоящее из 10 Кбайт информации </a:t>
            </a:r>
          </a:p>
        </p:txBody>
      </p:sp>
      <p:sp>
        <p:nvSpPr>
          <p:cNvPr id="49155" name="TextBox 3"/>
          <p:cNvSpPr txBox="1">
            <a:spLocks noChangeArrowheads="1"/>
          </p:cNvSpPr>
          <p:nvPr/>
        </p:nvSpPr>
        <p:spPr bwMode="auto">
          <a:xfrm>
            <a:off x="439738" y="203200"/>
            <a:ext cx="720725" cy="769938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3</a:t>
            </a:r>
          </a:p>
        </p:txBody>
      </p:sp>
      <p:sp>
        <p:nvSpPr>
          <p:cNvPr id="49156" name="TextBox 1"/>
          <p:cNvSpPr txBox="1">
            <a:spLocks noChangeArrowheads="1"/>
          </p:cNvSpPr>
          <p:nvPr/>
        </p:nvSpPr>
        <p:spPr bwMode="auto">
          <a:xfrm>
            <a:off x="2368550" y="3860800"/>
            <a:ext cx="35988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10240 байт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76375" y="3278188"/>
            <a:ext cx="5113338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1800225"/>
          </a:xfrm>
        </p:spPr>
        <p:txBody>
          <a:bodyPr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dirty="0" smtClean="0">
                <a:solidFill>
                  <a:srgbClr val="002060"/>
                </a:solidFill>
              </a:rPr>
              <a:t>Сколько байт информации несет Фамилия Имя и Отчество вашего классного руководителя, если используется для кодирования кодовая таблица </a:t>
            </a:r>
            <a:r>
              <a:rPr lang="en-US" dirty="0" smtClean="0">
                <a:solidFill>
                  <a:srgbClr val="002060"/>
                </a:solidFill>
              </a:rPr>
              <a:t>UNICODE</a:t>
            </a:r>
            <a:endParaRPr lang="ru-RU" dirty="0" smtClean="0">
              <a:solidFill>
                <a:srgbClr val="002060"/>
              </a:solidFill>
            </a:endParaRPr>
          </a:p>
        </p:txBody>
      </p:sp>
      <p:sp>
        <p:nvSpPr>
          <p:cNvPr id="50179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4</a:t>
            </a:r>
          </a:p>
        </p:txBody>
      </p:sp>
      <p:sp>
        <p:nvSpPr>
          <p:cNvPr id="50180" name="TextBox 1"/>
          <p:cNvSpPr txBox="1">
            <a:spLocks noChangeArrowheads="1"/>
          </p:cNvSpPr>
          <p:nvPr/>
        </p:nvSpPr>
        <p:spPr bwMode="auto">
          <a:xfrm>
            <a:off x="2339975" y="3644900"/>
            <a:ext cx="367188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Посчитать символы+2 пробела*2 байта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03350" y="3657600"/>
            <a:ext cx="5113338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18716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Программа для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графических файлов.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313" y="203200"/>
            <a:ext cx="719137" cy="7699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1</a:t>
            </a:r>
          </a:p>
        </p:txBody>
      </p:sp>
      <p:sp>
        <p:nvSpPr>
          <p:cNvPr id="51204" name="Прямоугольник 1"/>
          <p:cNvSpPr>
            <a:spLocks noChangeArrowheads="1"/>
          </p:cNvSpPr>
          <p:nvPr/>
        </p:nvSpPr>
        <p:spPr bwMode="auto">
          <a:xfrm>
            <a:off x="3097213" y="4076700"/>
            <a:ext cx="16573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5400" b="1">
                <a:solidFill>
                  <a:srgbClr val="002060"/>
                </a:solidFill>
                <a:latin typeface="Calibri" pitchFamily="34" charset="0"/>
              </a:rPr>
              <a:t>Paint</a:t>
            </a:r>
            <a:endParaRPr lang="ru-RU" sz="5400" b="1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47813" y="3633788"/>
            <a:ext cx="5111750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201612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Какой камень используют в процессоре - ….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313" y="203200"/>
            <a:ext cx="719137" cy="7699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2</a:t>
            </a:r>
          </a:p>
        </p:txBody>
      </p:sp>
      <p:sp>
        <p:nvSpPr>
          <p:cNvPr id="52228" name="Прямоугольник 1"/>
          <p:cNvSpPr>
            <a:spLocks noChangeArrowheads="1"/>
          </p:cNvSpPr>
          <p:nvPr/>
        </p:nvSpPr>
        <p:spPr bwMode="auto">
          <a:xfrm>
            <a:off x="2555875" y="4724400"/>
            <a:ext cx="28844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кремний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41450" y="4041775"/>
            <a:ext cx="5113338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ъект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23034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</a:rPr>
              <a:t>Самый распространенный носитель информации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313" y="203200"/>
            <a:ext cx="719137" cy="7699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3</a:t>
            </a:r>
          </a:p>
        </p:txBody>
      </p:sp>
      <p:sp>
        <p:nvSpPr>
          <p:cNvPr id="53252" name="Прямоугольник 1"/>
          <p:cNvSpPr>
            <a:spLocks noChangeArrowheads="1"/>
          </p:cNvSpPr>
          <p:nvPr/>
        </p:nvSpPr>
        <p:spPr bwMode="auto">
          <a:xfrm>
            <a:off x="2700338" y="4365625"/>
            <a:ext cx="22891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бумага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76375" y="3783013"/>
            <a:ext cx="5113338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ъект 2"/>
          <p:cNvSpPr>
            <a:spLocks noGrp="1"/>
          </p:cNvSpPr>
          <p:nvPr>
            <p:ph idx="1"/>
          </p:nvPr>
        </p:nvSpPr>
        <p:spPr>
          <a:xfrm>
            <a:off x="460375" y="1484313"/>
            <a:ext cx="8229600" cy="21637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Расшифруй ЭВМ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8788" y="203200"/>
            <a:ext cx="720725" cy="7699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4</a:t>
            </a:r>
          </a:p>
        </p:txBody>
      </p:sp>
      <p:sp>
        <p:nvSpPr>
          <p:cNvPr id="54276" name="Прямоугольник 1"/>
          <p:cNvSpPr>
            <a:spLocks noChangeArrowheads="1"/>
          </p:cNvSpPr>
          <p:nvPr/>
        </p:nvSpPr>
        <p:spPr bwMode="auto">
          <a:xfrm>
            <a:off x="2268538" y="4076700"/>
            <a:ext cx="3598862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Электронно-</a:t>
            </a:r>
          </a:p>
          <a:p>
            <a:pPr algn="ctr"/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вычислительная </a:t>
            </a:r>
          </a:p>
          <a:p>
            <a:pPr algn="ctr"/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машина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11300" y="3910013"/>
            <a:ext cx="5113338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68313" y="1412875"/>
            <a:ext cx="7920037" cy="2447925"/>
          </a:xfrm>
        </p:spPr>
        <p:txBody>
          <a:bodyPr/>
          <a:lstStyle/>
          <a:p>
            <a:pPr algn="ctr" eaLnBrk="1" hangingPunct="1"/>
            <a:r>
              <a:rPr lang="ru-RU" sz="5400" b="1" i="1" smtClean="0">
                <a:solidFill>
                  <a:srgbClr val="002060"/>
                </a:solidFill>
              </a:rPr>
              <a:t>Расшифруйте слово:</a:t>
            </a:r>
            <a:br>
              <a:rPr lang="ru-RU" sz="5400" b="1" i="1" smtClean="0">
                <a:solidFill>
                  <a:srgbClr val="002060"/>
                </a:solidFill>
              </a:rPr>
            </a:br>
            <a:r>
              <a:rPr lang="ru-RU" sz="5400" b="1" i="1" smtClean="0">
                <a:solidFill>
                  <a:srgbClr val="002060"/>
                </a:solidFill>
              </a:rPr>
              <a:t>ЦБАЗА</a:t>
            </a:r>
            <a:endParaRPr lang="ru-RU" sz="9600" b="1" i="1" smtClean="0">
              <a:solidFill>
                <a:srgbClr val="002060"/>
              </a:solidFill>
            </a:endParaRPr>
          </a:p>
        </p:txBody>
      </p:sp>
      <p:sp>
        <p:nvSpPr>
          <p:cNvPr id="9219" name="Объект 2"/>
          <p:cNvSpPr>
            <a:spLocks noGrp="1"/>
          </p:cNvSpPr>
          <p:nvPr>
            <p:ph idx="1"/>
          </p:nvPr>
        </p:nvSpPr>
        <p:spPr>
          <a:xfrm>
            <a:off x="3276600" y="4797425"/>
            <a:ext cx="2663825" cy="10080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mtClean="0"/>
              <a:t> 		</a:t>
            </a:r>
            <a:r>
              <a:rPr lang="ru-RU" smtClean="0">
                <a:solidFill>
                  <a:srgbClr val="002060"/>
                </a:solidFill>
              </a:rPr>
              <a:t>	АБЗАЦ</a:t>
            </a:r>
          </a:p>
        </p:txBody>
      </p:sp>
      <p:sp>
        <p:nvSpPr>
          <p:cNvPr id="9220" name="TextBox 3"/>
          <p:cNvSpPr txBox="1">
            <a:spLocks noChangeArrowheads="1"/>
          </p:cNvSpPr>
          <p:nvPr/>
        </p:nvSpPr>
        <p:spPr bwMode="auto">
          <a:xfrm>
            <a:off x="468313" y="476250"/>
            <a:ext cx="863600" cy="70802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000" b="1">
                <a:latin typeface="Calibri" pitchFamily="34" charset="0"/>
              </a:rPr>
              <a:t>1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05188" y="4573588"/>
            <a:ext cx="2881312" cy="17287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ъект 2"/>
          <p:cNvSpPr>
            <a:spLocks noGrp="1"/>
          </p:cNvSpPr>
          <p:nvPr>
            <p:ph idx="1"/>
          </p:nvPr>
        </p:nvSpPr>
        <p:spPr>
          <a:xfrm>
            <a:off x="488950" y="1484313"/>
            <a:ext cx="8229600" cy="21637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5400" b="1" smtClean="0">
                <a:solidFill>
                  <a:srgbClr val="002060"/>
                </a:solidFill>
              </a:rPr>
              <a:t>Что такое драйвер?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8788" y="203200"/>
            <a:ext cx="720725" cy="76993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1</a:t>
            </a:r>
          </a:p>
        </p:txBody>
      </p:sp>
      <p:sp>
        <p:nvSpPr>
          <p:cNvPr id="55300" name="Прямоугольник 1"/>
          <p:cNvSpPr>
            <a:spLocks noChangeArrowheads="1"/>
          </p:cNvSpPr>
          <p:nvPr/>
        </p:nvSpPr>
        <p:spPr bwMode="auto">
          <a:xfrm>
            <a:off x="2282825" y="5373688"/>
            <a:ext cx="24526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программа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58888" y="4330700"/>
            <a:ext cx="5113337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ъект 2"/>
          <p:cNvSpPr>
            <a:spLocks noGrp="1"/>
          </p:cNvSpPr>
          <p:nvPr>
            <p:ph idx="1"/>
          </p:nvPr>
        </p:nvSpPr>
        <p:spPr>
          <a:xfrm>
            <a:off x="395288" y="1125538"/>
            <a:ext cx="8229600" cy="216217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Для соединения двух компьютеров через телефонную сеть нужны</a:t>
            </a:r>
            <a:r>
              <a:rPr lang="ru-RU" sz="4400" b="1" smtClean="0"/>
              <a:t>…?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8788" y="203200"/>
            <a:ext cx="720725" cy="76993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2</a:t>
            </a:r>
          </a:p>
        </p:txBody>
      </p:sp>
      <p:sp>
        <p:nvSpPr>
          <p:cNvPr id="56324" name="Прямоугольник 1"/>
          <p:cNvSpPr>
            <a:spLocks noChangeArrowheads="1"/>
          </p:cNvSpPr>
          <p:nvPr/>
        </p:nvSpPr>
        <p:spPr bwMode="auto">
          <a:xfrm>
            <a:off x="2606675" y="5099050"/>
            <a:ext cx="2670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Два модема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1913" y="4230688"/>
            <a:ext cx="5113337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ъект 2"/>
          <p:cNvSpPr>
            <a:spLocks noGrp="1"/>
          </p:cNvSpPr>
          <p:nvPr>
            <p:ph idx="1"/>
          </p:nvPr>
        </p:nvSpPr>
        <p:spPr>
          <a:xfrm>
            <a:off x="430213" y="1052513"/>
            <a:ext cx="8229600" cy="2808287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Набор проводников объединяющих основные узлы системной платы называют …?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8788" y="203200"/>
            <a:ext cx="720725" cy="76993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3</a:t>
            </a:r>
          </a:p>
        </p:txBody>
      </p:sp>
      <p:sp>
        <p:nvSpPr>
          <p:cNvPr id="57348" name="Прямоугольник 1"/>
          <p:cNvSpPr>
            <a:spLocks noChangeArrowheads="1"/>
          </p:cNvSpPr>
          <p:nvPr/>
        </p:nvSpPr>
        <p:spPr bwMode="auto">
          <a:xfrm>
            <a:off x="2484438" y="4941888"/>
            <a:ext cx="2768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Шина </a:t>
            </a:r>
          </a:p>
          <a:p>
            <a:pPr algn="ctr"/>
            <a:r>
              <a:rPr lang="ru-RU" sz="3600" b="1">
                <a:latin typeface="Calibri" pitchFamily="34" charset="0"/>
              </a:rPr>
              <a:t>(магистраль)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03350" y="4035425"/>
            <a:ext cx="5113338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ъект 2"/>
          <p:cNvSpPr>
            <a:spLocks noGrp="1"/>
          </p:cNvSpPr>
          <p:nvPr>
            <p:ph idx="1"/>
          </p:nvPr>
        </p:nvSpPr>
        <p:spPr>
          <a:xfrm>
            <a:off x="425450" y="1125538"/>
            <a:ext cx="8229600" cy="216217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Для подключения периферийного устройства к магистрали нужен … (что)?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8788" y="203200"/>
            <a:ext cx="720725" cy="76993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4</a:t>
            </a:r>
          </a:p>
        </p:txBody>
      </p:sp>
      <p:sp>
        <p:nvSpPr>
          <p:cNvPr id="58372" name="Прямоугольник 1"/>
          <p:cNvSpPr>
            <a:spLocks noChangeArrowheads="1"/>
          </p:cNvSpPr>
          <p:nvPr/>
        </p:nvSpPr>
        <p:spPr bwMode="auto">
          <a:xfrm>
            <a:off x="2124075" y="5130800"/>
            <a:ext cx="282575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Адаптер</a:t>
            </a:r>
          </a:p>
          <a:p>
            <a:r>
              <a:rPr lang="ru-RU" sz="3600" b="1">
                <a:latin typeface="Calibri" pitchFamily="34" charset="0"/>
              </a:rPr>
              <a:t>(контроллер)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79513" y="4086225"/>
            <a:ext cx="5113337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295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Слово из ПЯТИ И БОЛЕЕ  букв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sz="4000" b="1" dirty="0" smtClean="0">
                <a:solidFill>
                  <a:srgbClr val="002060"/>
                </a:solidFill>
              </a:rPr>
              <a:t>ответь на вопрос и получи еще +2 балла</a:t>
            </a:r>
            <a:endParaRPr lang="ru-RU" sz="40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71550" y="1890713"/>
          <a:ext cx="6096000" cy="4756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1189038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3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4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5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chemeClr val="tx1"/>
                          </a:solidFill>
                          <a:hlinkClick r:id="rId6" action="ppaction://hlinksldjump"/>
                        </a:rPr>
                        <a:t>1</a:t>
                      </a:r>
                      <a:endParaRPr lang="ru-RU" sz="7200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7030A0"/>
                          </a:solidFill>
                          <a:hlinkClick r:id="rId7" action="ppaction://hlinksldjump"/>
                        </a:rPr>
                        <a:t>1</a:t>
                      </a:r>
                      <a:endParaRPr lang="ru-RU" sz="7200" dirty="0">
                        <a:solidFill>
                          <a:srgbClr val="7030A0"/>
                        </a:solidFill>
                      </a:endParaRPr>
                    </a:p>
                  </a:txBody>
                  <a:tcPr marT="45729" marB="45729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189038"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8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9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0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1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2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rgbClr val="7030A0"/>
                          </a:solidFill>
                          <a:hlinkClick r:id="rId13" action="ppaction://hlinksldjump"/>
                        </a:rPr>
                        <a:t>2</a:t>
                      </a:r>
                      <a:endParaRPr lang="ru-RU" sz="7200" b="1" dirty="0">
                        <a:solidFill>
                          <a:srgbClr val="7030A0"/>
                        </a:solidFill>
                      </a:endParaRPr>
                    </a:p>
                  </a:txBody>
                  <a:tcPr marT="45729" marB="45729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189038"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4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5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6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7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18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rgbClr val="7030A0"/>
                          </a:solidFill>
                          <a:hlinkClick r:id="rId19" action="ppaction://hlinksldjump"/>
                        </a:rPr>
                        <a:t>3</a:t>
                      </a:r>
                      <a:endParaRPr lang="ru-RU" sz="7200" b="1" dirty="0">
                        <a:solidFill>
                          <a:srgbClr val="7030A0"/>
                        </a:solidFill>
                      </a:endParaRPr>
                    </a:p>
                  </a:txBody>
                  <a:tcPr marT="45729" marB="45729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189038"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0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1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2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3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chemeClr val="tx1"/>
                          </a:solidFill>
                          <a:hlinkClick r:id="rId24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9" marB="45729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b="1" dirty="0" smtClean="0">
                          <a:solidFill>
                            <a:srgbClr val="7030A0"/>
                          </a:solidFill>
                          <a:hlinkClick r:id="rId25" action="ppaction://hlinksldjump"/>
                        </a:rPr>
                        <a:t>4</a:t>
                      </a:r>
                      <a:endParaRPr lang="ru-RU" sz="7200" b="1" dirty="0">
                        <a:solidFill>
                          <a:srgbClr val="7030A0"/>
                        </a:solidFill>
                      </a:endParaRPr>
                    </a:p>
                  </a:txBody>
                  <a:tcPr marT="45729" marB="45729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Управляющая кнопка: домой 4">
            <a:hlinkClick r:id="rId26" action="ppaction://hlinksldjump" highlightClick="1"/>
          </p:cNvPr>
          <p:cNvSpPr/>
          <p:nvPr/>
        </p:nvSpPr>
        <p:spPr>
          <a:xfrm>
            <a:off x="7956550" y="5445125"/>
            <a:ext cx="1079500" cy="122396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ъект 2"/>
          <p:cNvSpPr>
            <a:spLocks noGrp="1"/>
          </p:cNvSpPr>
          <p:nvPr>
            <p:ph idx="1"/>
          </p:nvPr>
        </p:nvSpPr>
        <p:spPr>
          <a:xfrm>
            <a:off x="157163" y="3284538"/>
            <a:ext cx="8229600" cy="1081087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3200" smtClean="0">
                <a:solidFill>
                  <a:srgbClr val="002060"/>
                </a:solidFill>
              </a:rPr>
              <a:t>Используя кодовую таблицу расшифруйте слово: 64 41 44 61 63 11 </a:t>
            </a:r>
          </a:p>
        </p:txBody>
      </p:sp>
      <p:sp>
        <p:nvSpPr>
          <p:cNvPr id="60419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1</a:t>
            </a:r>
          </a:p>
        </p:txBody>
      </p:sp>
      <p:sp>
        <p:nvSpPr>
          <p:cNvPr id="60420" name="Прямоугольник 1"/>
          <p:cNvSpPr>
            <a:spLocks noChangeArrowheads="1"/>
          </p:cNvSpPr>
          <p:nvPr/>
        </p:nvSpPr>
        <p:spPr bwMode="auto">
          <a:xfrm>
            <a:off x="2700338" y="5235575"/>
            <a:ext cx="245427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Логика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70013" y="4508500"/>
            <a:ext cx="5113337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257425" y="404813"/>
          <a:ext cx="6094413" cy="2773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630"/>
                <a:gridCol w="870630"/>
                <a:gridCol w="870630"/>
                <a:gridCol w="870630"/>
                <a:gridCol w="870630"/>
                <a:gridCol w="870630"/>
                <a:gridCol w="870630"/>
              </a:tblGrid>
              <a:tr h="396195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А 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С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П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З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И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Т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Б 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Ж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Й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У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Ю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В 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Ё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Ф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Э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Я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Г 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Е 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Л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Х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Ь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Ы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Ъ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Д 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,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Ц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Ч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Ш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Щ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.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!</a:t>
                      </a:r>
                      <a:endParaRPr lang="ru-RU" sz="1800" b="1" dirty="0"/>
                    </a:p>
                  </a:txBody>
                  <a:tcPr marL="91416" marR="91416" marT="45700" marB="45700"/>
                </a:tc>
              </a:tr>
            </a:tbl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484438" y="333375"/>
          <a:ext cx="6096000" cy="277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96195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А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С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П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З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И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Т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Б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Ж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Й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У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Ю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В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Ё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Ф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Э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Я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Г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Е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Л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Х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Ь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Ы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Ъ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Д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,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Ц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Ч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Ш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Щ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.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!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61508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2</a:t>
            </a:r>
          </a:p>
        </p:txBody>
      </p:sp>
      <p:sp>
        <p:nvSpPr>
          <p:cNvPr id="61509" name="Прямоугольник 1"/>
          <p:cNvSpPr>
            <a:spLocks noChangeArrowheads="1"/>
          </p:cNvSpPr>
          <p:nvPr/>
        </p:nvSpPr>
        <p:spPr bwMode="auto">
          <a:xfrm>
            <a:off x="3059113" y="5399088"/>
            <a:ext cx="2233612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истина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00225" y="4581525"/>
            <a:ext cx="5113338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512" name="Прямоугольник 6"/>
          <p:cNvSpPr>
            <a:spLocks noChangeArrowheads="1"/>
          </p:cNvSpPr>
          <p:nvPr/>
        </p:nvSpPr>
        <p:spPr bwMode="auto">
          <a:xfrm>
            <a:off x="179388" y="3284538"/>
            <a:ext cx="8355012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002060"/>
                </a:solidFill>
              </a:rPr>
              <a:t>Используя кодовую таблицу расшифруйте слово: 61 21 12 61 42 11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</p:nvPr>
        </p:nvGraphicFramePr>
        <p:xfrm>
          <a:off x="2570163" y="260350"/>
          <a:ext cx="6096000" cy="277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96195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А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С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П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З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И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Т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Б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Ж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Й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У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Ю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В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Ё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Ф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Э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Я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Г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Е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Л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Х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Ь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Ы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Ъ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Д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,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Ц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Ч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Ш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Щ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.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!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62532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3</a:t>
            </a:r>
          </a:p>
        </p:txBody>
      </p:sp>
      <p:sp>
        <p:nvSpPr>
          <p:cNvPr id="62533" name="Прямоугольник 1"/>
          <p:cNvSpPr>
            <a:spLocks noChangeArrowheads="1"/>
          </p:cNvSpPr>
          <p:nvPr/>
        </p:nvSpPr>
        <p:spPr bwMode="auto">
          <a:xfrm>
            <a:off x="2916238" y="5397500"/>
            <a:ext cx="233838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график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03350" y="4770438"/>
            <a:ext cx="5113338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536" name="Прямоугольник 3"/>
          <p:cNvSpPr>
            <a:spLocks noChangeArrowheads="1"/>
          </p:cNvSpPr>
          <p:nvPr/>
        </p:nvSpPr>
        <p:spPr bwMode="auto">
          <a:xfrm>
            <a:off x="250825" y="3213100"/>
            <a:ext cx="86423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002060"/>
                </a:solidFill>
              </a:rPr>
              <a:t>Используя кодовую таблицу расшифруйте слово: 44 32 11 14 61 63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ъект 2"/>
          <p:cNvSpPr>
            <a:spLocks noGrp="1"/>
          </p:cNvSpPr>
          <p:nvPr>
            <p:ph idx="1"/>
          </p:nvPr>
        </p:nvSpPr>
        <p:spPr>
          <a:xfrm>
            <a:off x="395288" y="3030538"/>
            <a:ext cx="8229600" cy="136842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3200" smtClean="0">
                <a:solidFill>
                  <a:srgbClr val="002060"/>
                </a:solidFill>
              </a:rPr>
              <a:t>Используя кодовую таблицу расшифруйте слово: 43 11 32 63 54 32</a:t>
            </a:r>
          </a:p>
        </p:txBody>
      </p:sp>
      <p:sp>
        <p:nvSpPr>
          <p:cNvPr id="63491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4</a:t>
            </a:r>
          </a:p>
        </p:txBody>
      </p:sp>
      <p:sp>
        <p:nvSpPr>
          <p:cNvPr id="63492" name="Прямоугольник 1"/>
          <p:cNvSpPr>
            <a:spLocks noChangeArrowheads="1"/>
          </p:cNvSpPr>
          <p:nvPr/>
        </p:nvSpPr>
        <p:spPr bwMode="auto">
          <a:xfrm>
            <a:off x="2555875" y="4959350"/>
            <a:ext cx="24431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маркер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20788" y="4437063"/>
            <a:ext cx="5111750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700338" y="203200"/>
          <a:ext cx="6096000" cy="2773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96195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А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С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П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З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И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Т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Б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Ж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Й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У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Ю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В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Ё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Ф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Э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Я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Г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Е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Л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Х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Ь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Ы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Ъ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Д 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,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  <a:tr h="39619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Ц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Ч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Ш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Щ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.</a:t>
                      </a:r>
                      <a:endParaRPr lang="ru-RU" sz="1800" b="1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!</a:t>
                      </a:r>
                      <a:endParaRPr lang="ru-RU" sz="1800" b="1" dirty="0"/>
                    </a:p>
                  </a:txBody>
                  <a:tcPr marT="45700" marB="45700"/>
                </a:tc>
              </a:tr>
            </a:tbl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244792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3600" smtClean="0">
                <a:solidFill>
                  <a:srgbClr val="002060"/>
                </a:solidFill>
              </a:rPr>
              <a:t>Сколько единиц в десятичном числе 44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3600" smtClean="0">
                <a:solidFill>
                  <a:srgbClr val="002060"/>
                </a:solidFill>
              </a:rPr>
              <a:t>после перевода в двоичную систему счисления.</a:t>
            </a:r>
          </a:p>
        </p:txBody>
      </p:sp>
      <p:sp>
        <p:nvSpPr>
          <p:cNvPr id="64515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1</a:t>
            </a:r>
          </a:p>
        </p:txBody>
      </p:sp>
      <p:sp>
        <p:nvSpPr>
          <p:cNvPr id="64516" name="TextBox 1"/>
          <p:cNvSpPr txBox="1">
            <a:spLocks noChangeArrowheads="1"/>
          </p:cNvSpPr>
          <p:nvPr/>
        </p:nvSpPr>
        <p:spPr bwMode="auto">
          <a:xfrm>
            <a:off x="2843213" y="4716463"/>
            <a:ext cx="23050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3600" b="1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0</a:t>
            </a:r>
            <a:r>
              <a:rPr lang="ru-RU" sz="3600" b="1">
                <a:solidFill>
                  <a:srgbClr val="C00000"/>
                </a:solidFill>
                <a:latin typeface="Calibri" pitchFamily="34" charset="0"/>
              </a:rPr>
              <a:t>11</a:t>
            </a:r>
            <a:r>
              <a:rPr lang="ru-RU" sz="3600" b="1">
                <a:solidFill>
                  <a:srgbClr val="002060"/>
                </a:solidFill>
                <a:latin typeface="Calibri" pitchFamily="34" charset="0"/>
              </a:rPr>
              <a:t>00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92275" y="4041775"/>
            <a:ext cx="5113338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971550" y="1916113"/>
            <a:ext cx="7704138" cy="1944687"/>
          </a:xfrm>
        </p:spPr>
        <p:txBody>
          <a:bodyPr/>
          <a:lstStyle/>
          <a:p>
            <a:pPr eaLnBrk="1" hangingPunct="1"/>
            <a:r>
              <a:rPr lang="ru-RU" sz="6000" b="1" i="1" smtClean="0">
                <a:solidFill>
                  <a:srgbClr val="002060"/>
                </a:solidFill>
              </a:rPr>
              <a:t>Расшифруйте слово: 			КТАСОР</a:t>
            </a:r>
            <a:r>
              <a:rPr lang="ru-RU" b="1" smtClean="0">
                <a:solidFill>
                  <a:srgbClr val="002060"/>
                </a:solidFill>
              </a:rPr>
              <a:t>		</a:t>
            </a:r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>
          <a:xfrm>
            <a:off x="2916238" y="4724400"/>
            <a:ext cx="2447925" cy="973138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ru-RU" smtClean="0">
                <a:solidFill>
                  <a:srgbClr val="002060"/>
                </a:solidFill>
              </a:rPr>
              <a:t>СТРОКА</a:t>
            </a:r>
          </a:p>
        </p:txBody>
      </p:sp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468313" y="476250"/>
            <a:ext cx="863600" cy="70802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000" b="1">
                <a:latin typeface="Calibri" pitchFamily="34" charset="0"/>
              </a:rPr>
              <a:t>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71775" y="4186238"/>
            <a:ext cx="2663825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2808288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000" smtClean="0">
                <a:solidFill>
                  <a:srgbClr val="002060"/>
                </a:solidFill>
              </a:rPr>
              <a:t>Сколько нулей в десятичном числе 33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4000" smtClean="0">
                <a:solidFill>
                  <a:srgbClr val="002060"/>
                </a:solidFill>
              </a:rPr>
              <a:t>после перевода в двоичную систему счисления.</a:t>
            </a:r>
          </a:p>
          <a:p>
            <a:pPr marL="0" indent="0" eaLnBrk="1" hangingPunct="1">
              <a:buFont typeface="Arial" charset="0"/>
              <a:buNone/>
            </a:pPr>
            <a:endParaRPr lang="ru-RU" smtClean="0"/>
          </a:p>
        </p:txBody>
      </p:sp>
      <p:sp>
        <p:nvSpPr>
          <p:cNvPr id="65539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2</a:t>
            </a:r>
          </a:p>
        </p:txBody>
      </p:sp>
      <p:sp>
        <p:nvSpPr>
          <p:cNvPr id="65540" name="TextBox 1"/>
          <p:cNvSpPr txBox="1">
            <a:spLocks noChangeArrowheads="1"/>
          </p:cNvSpPr>
          <p:nvPr/>
        </p:nvSpPr>
        <p:spPr bwMode="auto">
          <a:xfrm>
            <a:off x="2987675" y="5013325"/>
            <a:ext cx="23764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1</a:t>
            </a:r>
            <a:r>
              <a:rPr lang="ru-RU" sz="5400" b="1">
                <a:solidFill>
                  <a:srgbClr val="C00000"/>
                </a:solidFill>
                <a:latin typeface="Calibri" pitchFamily="34" charset="0"/>
              </a:rPr>
              <a:t>0000</a:t>
            </a:r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47813" y="4292600"/>
            <a:ext cx="5113337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Объект 2"/>
          <p:cNvSpPr>
            <a:spLocks noGrp="1"/>
          </p:cNvSpPr>
          <p:nvPr>
            <p:ph idx="1"/>
          </p:nvPr>
        </p:nvSpPr>
        <p:spPr>
          <a:xfrm>
            <a:off x="468313" y="973138"/>
            <a:ext cx="8229600" cy="2519362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Сколько всего цифр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в десятичном числе 66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после перевода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в двоичную систему счисления.</a:t>
            </a:r>
          </a:p>
          <a:p>
            <a:pPr marL="0" indent="0" eaLnBrk="1" hangingPunct="1">
              <a:buFont typeface="Arial" charset="0"/>
              <a:buNone/>
            </a:pPr>
            <a:endParaRPr lang="ru-RU" smtClean="0"/>
          </a:p>
        </p:txBody>
      </p:sp>
      <p:sp>
        <p:nvSpPr>
          <p:cNvPr id="66563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3</a:t>
            </a:r>
          </a:p>
        </p:txBody>
      </p:sp>
      <p:sp>
        <p:nvSpPr>
          <p:cNvPr id="66564" name="TextBox 1"/>
          <p:cNvSpPr txBox="1">
            <a:spLocks noChangeArrowheads="1"/>
          </p:cNvSpPr>
          <p:nvPr/>
        </p:nvSpPr>
        <p:spPr bwMode="auto">
          <a:xfrm>
            <a:off x="2700338" y="4652963"/>
            <a:ext cx="316706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1 00 00 10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27200" y="3994150"/>
            <a:ext cx="5113338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973138"/>
            <a:ext cx="8713787" cy="2305050"/>
          </a:xfrm>
        </p:spPr>
        <p:txBody>
          <a:bodyPr rtlCol="0"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>
                <a:solidFill>
                  <a:srgbClr val="002060"/>
                </a:solidFill>
              </a:rPr>
              <a:t>Продолжите ряд: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>
                <a:solidFill>
                  <a:srgbClr val="002060"/>
                </a:solidFill>
              </a:rPr>
              <a:t>2 -10, 4 – 100, 8 – 1000, …., 128 - </a:t>
            </a:r>
            <a:r>
              <a:rPr lang="ru-RU" sz="4800" dirty="0">
                <a:solidFill>
                  <a:srgbClr val="002060"/>
                </a:solidFill>
              </a:rPr>
              <a:t> </a:t>
            </a:r>
            <a:r>
              <a:rPr lang="ru-RU" sz="4800" dirty="0" smtClean="0">
                <a:solidFill>
                  <a:srgbClr val="002060"/>
                </a:solidFill>
              </a:rPr>
              <a:t>???(число)</a:t>
            </a:r>
            <a:endParaRPr lang="ru-RU" sz="48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b="1" dirty="0">
              <a:solidFill>
                <a:srgbClr val="C0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67587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4</a:t>
            </a:r>
          </a:p>
        </p:txBody>
      </p:sp>
      <p:sp>
        <p:nvSpPr>
          <p:cNvPr id="67588" name="TextBox 4"/>
          <p:cNvSpPr txBox="1">
            <a:spLocks noChangeArrowheads="1"/>
          </p:cNvSpPr>
          <p:nvPr/>
        </p:nvSpPr>
        <p:spPr bwMode="auto">
          <a:xfrm>
            <a:off x="2268538" y="5229225"/>
            <a:ext cx="295116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10 000 000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47813" y="4292600"/>
            <a:ext cx="5113337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лыбающееся лицо 1"/>
          <p:cNvSpPr/>
          <p:nvPr/>
        </p:nvSpPr>
        <p:spPr>
          <a:xfrm>
            <a:off x="3635375" y="4724400"/>
            <a:ext cx="1800225" cy="1584325"/>
          </a:xfrm>
          <a:prstGeom prst="smileyFac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8611" name="Объект 2"/>
          <p:cNvSpPr>
            <a:spLocks noGrp="1"/>
          </p:cNvSpPr>
          <p:nvPr>
            <p:ph idx="1"/>
          </p:nvPr>
        </p:nvSpPr>
        <p:spPr>
          <a:xfrm>
            <a:off x="26988" y="3644900"/>
            <a:ext cx="9036050" cy="8636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3200" b="1" smtClean="0">
                <a:solidFill>
                  <a:srgbClr val="002060"/>
                </a:solidFill>
              </a:rPr>
              <a:t>Найдите слово связанное с информатикой</a:t>
            </a:r>
            <a:r>
              <a:rPr lang="ru-RU" sz="3600" b="1" smtClean="0">
                <a:solidFill>
                  <a:srgbClr val="92D050"/>
                </a:solidFill>
              </a:rPr>
              <a:t>.</a:t>
            </a:r>
          </a:p>
        </p:txBody>
      </p:sp>
      <p:sp>
        <p:nvSpPr>
          <p:cNvPr id="68612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1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60850" y="171450"/>
          <a:ext cx="4632325" cy="32004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926465"/>
                <a:gridCol w="926465"/>
                <a:gridCol w="926465"/>
                <a:gridCol w="926465"/>
                <a:gridCol w="926465"/>
              </a:tblGrid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О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М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П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П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Р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И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Н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Ь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П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Т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Ю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С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Р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С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Н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А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Р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О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</a:tbl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Улыбающееся лицо 8"/>
          <p:cNvSpPr/>
          <p:nvPr/>
        </p:nvSpPr>
        <p:spPr>
          <a:xfrm>
            <a:off x="3635375" y="4652963"/>
            <a:ext cx="1728788" cy="1655762"/>
          </a:xfrm>
          <a:prstGeom prst="smileyFac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</p:nvPr>
        </p:nvGraphicFramePr>
        <p:xfrm>
          <a:off x="4210050" y="233363"/>
          <a:ext cx="4632325" cy="32004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926465"/>
                <a:gridCol w="926465"/>
                <a:gridCol w="926465"/>
                <a:gridCol w="926465"/>
                <a:gridCol w="926465"/>
              </a:tblGrid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О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М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П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П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Р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И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Н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Ь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П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Т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Ю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С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Р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С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Н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А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Р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О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</a:tbl>
          </a:graphicData>
        </a:graphic>
      </p:graphicFrame>
      <p:sp>
        <p:nvSpPr>
          <p:cNvPr id="69673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2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9675" name="Прямоугольник 2"/>
          <p:cNvSpPr>
            <a:spLocks noChangeArrowheads="1"/>
          </p:cNvSpPr>
          <p:nvPr/>
        </p:nvSpPr>
        <p:spPr bwMode="auto">
          <a:xfrm>
            <a:off x="0" y="36449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3200" b="1">
                <a:solidFill>
                  <a:srgbClr val="002060"/>
                </a:solidFill>
              </a:rPr>
              <a:t>Найдите слово связанное с информатикой.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Улыбающееся лицо 8"/>
          <p:cNvSpPr/>
          <p:nvPr/>
        </p:nvSpPr>
        <p:spPr>
          <a:xfrm>
            <a:off x="3635375" y="4941888"/>
            <a:ext cx="1368425" cy="1366837"/>
          </a:xfrm>
          <a:prstGeom prst="smileyFac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</p:nvPr>
        </p:nvGraphicFramePr>
        <p:xfrm>
          <a:off x="4260850" y="203200"/>
          <a:ext cx="4632325" cy="32004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926465"/>
                <a:gridCol w="926465"/>
                <a:gridCol w="926465"/>
                <a:gridCol w="926465"/>
                <a:gridCol w="926465"/>
              </a:tblGrid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О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М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П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П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Р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И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Н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Ь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П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Т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Ю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С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Р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С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Н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А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Р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О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</a:tbl>
          </a:graphicData>
        </a:graphic>
      </p:graphicFrame>
      <p:sp>
        <p:nvSpPr>
          <p:cNvPr id="70697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3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0699" name="Прямоугольник 3"/>
          <p:cNvSpPr>
            <a:spLocks noChangeArrowheads="1"/>
          </p:cNvSpPr>
          <p:nvPr/>
        </p:nvSpPr>
        <p:spPr bwMode="auto">
          <a:xfrm>
            <a:off x="93663" y="3789363"/>
            <a:ext cx="9036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3200" b="1">
                <a:solidFill>
                  <a:srgbClr val="002060"/>
                </a:solidFill>
              </a:rPr>
              <a:t>Найдите слово связанное с информатикой.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Улыбающееся лицо 8"/>
          <p:cNvSpPr/>
          <p:nvPr/>
        </p:nvSpPr>
        <p:spPr>
          <a:xfrm>
            <a:off x="3635375" y="4724400"/>
            <a:ext cx="1800225" cy="1584325"/>
          </a:xfrm>
          <a:prstGeom prst="smileyFac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</p:nvPr>
        </p:nvGraphicFramePr>
        <p:xfrm>
          <a:off x="4241800" y="203200"/>
          <a:ext cx="4632325" cy="32004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926465"/>
                <a:gridCol w="926465"/>
                <a:gridCol w="926465"/>
                <a:gridCol w="926465"/>
                <a:gridCol w="926465"/>
              </a:tblGrid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О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М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П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П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Р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И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Н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Ь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П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Т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Ю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С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Р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С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Е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  <a:tr h="55490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Н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А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К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Р</a:t>
                      </a:r>
                      <a:endParaRPr lang="ru-RU" sz="3600" b="1" dirty="0"/>
                    </a:p>
                  </a:txBody>
                  <a:tcPr marL="91443" marR="914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/>
                        <a:t>О</a:t>
                      </a:r>
                      <a:endParaRPr lang="ru-RU" sz="3600" b="1" dirty="0"/>
                    </a:p>
                  </a:txBody>
                  <a:tcPr marL="91443" marR="91443"/>
                </a:tc>
              </a:tr>
            </a:tbl>
          </a:graphicData>
        </a:graphic>
      </p:graphicFrame>
      <p:sp>
        <p:nvSpPr>
          <p:cNvPr id="71721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4</a:t>
            </a: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723" name="Прямоугольник 3"/>
          <p:cNvSpPr>
            <a:spLocks noChangeArrowheads="1"/>
          </p:cNvSpPr>
          <p:nvPr/>
        </p:nvSpPr>
        <p:spPr bwMode="auto">
          <a:xfrm>
            <a:off x="0" y="3716338"/>
            <a:ext cx="90074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3200" b="1">
                <a:solidFill>
                  <a:srgbClr val="002060"/>
                </a:solidFill>
              </a:rPr>
              <a:t>Найдите слово связанное с информатикой.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Объект 2"/>
          <p:cNvSpPr>
            <a:spLocks noGrp="1"/>
          </p:cNvSpPr>
          <p:nvPr>
            <p:ph idx="1"/>
          </p:nvPr>
        </p:nvSpPr>
        <p:spPr>
          <a:xfrm>
            <a:off x="323850" y="1196975"/>
            <a:ext cx="8358188" cy="2160588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Основной объект прикладной программы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4400" b="1" smtClean="0">
                <a:solidFill>
                  <a:srgbClr val="002060"/>
                </a:solidFill>
              </a:rPr>
              <a:t>MC. PowerPoint</a:t>
            </a:r>
            <a:endParaRPr lang="ru-RU" sz="4400" b="1" smtClean="0">
              <a:solidFill>
                <a:srgbClr val="002060"/>
              </a:solidFill>
            </a:endParaRPr>
          </a:p>
        </p:txBody>
      </p:sp>
      <p:sp>
        <p:nvSpPr>
          <p:cNvPr id="72707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1</a:t>
            </a:r>
          </a:p>
        </p:txBody>
      </p:sp>
      <p:sp>
        <p:nvSpPr>
          <p:cNvPr id="72708" name="Прямоугольник 1"/>
          <p:cNvSpPr>
            <a:spLocks noChangeArrowheads="1"/>
          </p:cNvSpPr>
          <p:nvPr/>
        </p:nvSpPr>
        <p:spPr bwMode="auto">
          <a:xfrm>
            <a:off x="2700338" y="5084763"/>
            <a:ext cx="22987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Слайд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93813" y="4652963"/>
            <a:ext cx="5111750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23764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</a:rPr>
              <a:t>Что находится в левом верхнем углу прикладной программы </a:t>
            </a:r>
            <a:r>
              <a:rPr lang="en-US" sz="4800" b="1" smtClean="0">
                <a:solidFill>
                  <a:srgbClr val="002060"/>
                </a:solidFill>
              </a:rPr>
              <a:t>MC. Word</a:t>
            </a:r>
            <a:endParaRPr lang="ru-RU" sz="4800" b="1" smtClean="0">
              <a:solidFill>
                <a:srgbClr val="002060"/>
              </a:solidFill>
            </a:endParaRPr>
          </a:p>
        </p:txBody>
      </p:sp>
      <p:sp>
        <p:nvSpPr>
          <p:cNvPr id="73731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2</a:t>
            </a:r>
          </a:p>
        </p:txBody>
      </p:sp>
      <p:sp>
        <p:nvSpPr>
          <p:cNvPr id="73732" name="Прямоугольник 1"/>
          <p:cNvSpPr>
            <a:spLocks noChangeArrowheads="1"/>
          </p:cNvSpPr>
          <p:nvPr/>
        </p:nvSpPr>
        <p:spPr bwMode="auto">
          <a:xfrm>
            <a:off x="2051050" y="4151313"/>
            <a:ext cx="345757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Системный значок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58888" y="3716338"/>
            <a:ext cx="5113337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292100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Какие 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ориентации листа А4 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есть в </a:t>
            </a:r>
            <a:r>
              <a:rPr lang="en-US" sz="4400" b="1" smtClean="0">
                <a:solidFill>
                  <a:srgbClr val="002060"/>
                </a:solidFill>
              </a:rPr>
              <a:t>MC. Word</a:t>
            </a:r>
            <a:endParaRPr lang="ru-RU" sz="4400" b="1" smtClean="0">
              <a:solidFill>
                <a:srgbClr val="00206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z="3600" b="1" smtClean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74755" name="TextBox 3"/>
          <p:cNvSpPr txBox="1">
            <a:spLocks noChangeArrowheads="1"/>
          </p:cNvSpPr>
          <p:nvPr/>
        </p:nvSpPr>
        <p:spPr bwMode="auto">
          <a:xfrm>
            <a:off x="439738" y="203200"/>
            <a:ext cx="720725" cy="769938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3</a:t>
            </a:r>
          </a:p>
        </p:txBody>
      </p:sp>
      <p:sp>
        <p:nvSpPr>
          <p:cNvPr id="74756" name="Прямоугольник 1"/>
          <p:cNvSpPr>
            <a:spLocks noChangeArrowheads="1"/>
          </p:cNvSpPr>
          <p:nvPr/>
        </p:nvSpPr>
        <p:spPr bwMode="auto">
          <a:xfrm>
            <a:off x="2339975" y="4943475"/>
            <a:ext cx="2411413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320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ru-RU" sz="3200" b="1">
                <a:solidFill>
                  <a:srgbClr val="002060"/>
                </a:solidFill>
                <a:latin typeface="Calibri" pitchFamily="34" charset="0"/>
              </a:rPr>
              <a:t>Книжная и</a:t>
            </a:r>
          </a:p>
          <a:p>
            <a:pPr>
              <a:spcBef>
                <a:spcPct val="20000"/>
              </a:spcBef>
            </a:pPr>
            <a:r>
              <a:rPr lang="ru-RU" sz="3200" b="1">
                <a:solidFill>
                  <a:srgbClr val="002060"/>
                </a:solidFill>
                <a:latin typeface="Calibri" pitchFamily="34" charset="0"/>
              </a:rPr>
              <a:t>Альбомная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89013" y="4487863"/>
            <a:ext cx="5111750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0713" y="1916113"/>
            <a:ext cx="7921625" cy="1647825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b="1" i="1" dirty="0">
                <a:solidFill>
                  <a:srgbClr val="002060"/>
                </a:solidFill>
              </a:rPr>
              <a:t>Расшифруйте слово: </a:t>
            </a:r>
            <a:r>
              <a:rPr lang="ru-RU" sz="6000" b="1" i="1" dirty="0" smtClean="0">
                <a:solidFill>
                  <a:srgbClr val="002060"/>
                </a:solidFill>
              </a:rPr>
              <a:t/>
            </a:r>
            <a:br>
              <a:rPr lang="ru-RU" sz="6000" b="1" i="1" dirty="0" smtClean="0">
                <a:solidFill>
                  <a:srgbClr val="002060"/>
                </a:solidFill>
              </a:rPr>
            </a:br>
            <a:r>
              <a:rPr lang="ru-RU" sz="6000" b="1" i="1" dirty="0" smtClean="0">
                <a:solidFill>
                  <a:srgbClr val="002060"/>
                </a:solidFill>
              </a:rPr>
              <a:t>РРКОСУ</a:t>
            </a:r>
            <a:r>
              <a:rPr lang="ru-RU" b="1" dirty="0" smtClean="0">
                <a:solidFill>
                  <a:srgbClr val="002060"/>
                </a:solidFill>
              </a:rPr>
              <a:t>	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8038" y="4724400"/>
            <a:ext cx="1882775" cy="820738"/>
          </a:xfrm>
        </p:spPr>
        <p:txBody>
          <a:bodyPr rtlCol="0">
            <a:normAutofit fontScale="40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7200" dirty="0" smtClean="0">
                <a:solidFill>
                  <a:srgbClr val="002060"/>
                </a:solidFill>
              </a:rPr>
              <a:t>КУРСОР</a:t>
            </a:r>
          </a:p>
          <a:p>
            <a:pPr marL="420624" indent="-38404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611188" y="434975"/>
            <a:ext cx="865187" cy="70802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000" b="1">
                <a:latin typeface="Calibri" pitchFamily="34" charset="0"/>
              </a:rPr>
              <a:t>3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43213" y="4329113"/>
            <a:ext cx="2665412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Объект 2"/>
          <p:cNvSpPr>
            <a:spLocks noGrp="1"/>
          </p:cNvSpPr>
          <p:nvPr>
            <p:ph idx="1"/>
          </p:nvPr>
        </p:nvSpPr>
        <p:spPr>
          <a:xfrm>
            <a:off x="452438" y="1196975"/>
            <a:ext cx="8229600" cy="25193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</a:rPr>
              <a:t>Как называют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</a:rPr>
              <a:t>самый маленький объект рабочего стола?</a:t>
            </a:r>
          </a:p>
        </p:txBody>
      </p:sp>
      <p:sp>
        <p:nvSpPr>
          <p:cNvPr id="75779" name="TextBox 3"/>
          <p:cNvSpPr txBox="1">
            <a:spLocks noChangeArrowheads="1"/>
          </p:cNvSpPr>
          <p:nvPr/>
        </p:nvSpPr>
        <p:spPr bwMode="auto">
          <a:xfrm>
            <a:off x="468313" y="203200"/>
            <a:ext cx="719137" cy="769938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4</a:t>
            </a:r>
          </a:p>
        </p:txBody>
      </p:sp>
      <p:sp>
        <p:nvSpPr>
          <p:cNvPr id="75780" name="Прямоугольник 1"/>
          <p:cNvSpPr>
            <a:spLocks noChangeArrowheads="1"/>
          </p:cNvSpPr>
          <p:nvPr/>
        </p:nvSpPr>
        <p:spPr bwMode="auto">
          <a:xfrm>
            <a:off x="2339975" y="4541838"/>
            <a:ext cx="22860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5400" b="1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файл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42988" y="3957638"/>
            <a:ext cx="5113337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Объект 2"/>
          <p:cNvSpPr>
            <a:spLocks noGrp="1"/>
          </p:cNvSpPr>
          <p:nvPr>
            <p:ph idx="1"/>
          </p:nvPr>
        </p:nvSpPr>
        <p:spPr>
          <a:xfrm>
            <a:off x="250825" y="1484313"/>
            <a:ext cx="8374063" cy="2160587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Египте для вычисления использовали абак,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в России ..?..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313" y="203200"/>
            <a:ext cx="719137" cy="769938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1</a:t>
            </a:r>
          </a:p>
        </p:txBody>
      </p:sp>
      <p:sp>
        <p:nvSpPr>
          <p:cNvPr id="76804" name="Прямоугольник 1"/>
          <p:cNvSpPr>
            <a:spLocks noChangeArrowheads="1"/>
          </p:cNvSpPr>
          <p:nvPr/>
        </p:nvSpPr>
        <p:spPr bwMode="auto">
          <a:xfrm>
            <a:off x="2700338" y="4941888"/>
            <a:ext cx="215582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Счеты</a:t>
            </a:r>
            <a:r>
              <a:rPr lang="ru-RU" sz="5400" b="1">
                <a:solidFill>
                  <a:schemeClr val="tx2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1913" y="4357688"/>
            <a:ext cx="5113337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Объект 2"/>
          <p:cNvSpPr>
            <a:spLocks noGrp="1"/>
          </p:cNvSpPr>
          <p:nvPr>
            <p:ph idx="1"/>
          </p:nvPr>
        </p:nvSpPr>
        <p:spPr>
          <a:xfrm>
            <a:off x="417513" y="1412875"/>
            <a:ext cx="8229600" cy="20875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Какое устройство было предшественником </a:t>
            </a:r>
            <a:r>
              <a:rPr lang="en-US" sz="4400" b="1" smtClean="0">
                <a:solidFill>
                  <a:srgbClr val="002060"/>
                </a:solidFill>
              </a:rPr>
              <a:t>DVD</a:t>
            </a:r>
            <a:endParaRPr lang="ru-RU" sz="4400" b="1" smtClean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8313" y="203200"/>
            <a:ext cx="719137" cy="769938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2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7829" name="TextBox 1"/>
          <p:cNvSpPr txBox="1">
            <a:spLocks noChangeArrowheads="1"/>
          </p:cNvSpPr>
          <p:nvPr/>
        </p:nvSpPr>
        <p:spPr bwMode="auto">
          <a:xfrm>
            <a:off x="2124075" y="5173663"/>
            <a:ext cx="3600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2060"/>
                </a:solidFill>
              </a:rPr>
              <a:t>Видеомагнитофон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76375" y="4211638"/>
            <a:ext cx="5113338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Объект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23034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400" b="1" smtClean="0">
                <a:solidFill>
                  <a:srgbClr val="002060"/>
                </a:solidFill>
              </a:rPr>
              <a:t>Продолжи список: арифмометр, табулятор, ..?..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313" y="203200"/>
            <a:ext cx="719137" cy="769938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3</a:t>
            </a:r>
          </a:p>
        </p:txBody>
      </p:sp>
      <p:sp>
        <p:nvSpPr>
          <p:cNvPr id="78852" name="Прямоугольник 1"/>
          <p:cNvSpPr>
            <a:spLocks noChangeArrowheads="1"/>
          </p:cNvSpPr>
          <p:nvPr/>
        </p:nvSpPr>
        <p:spPr bwMode="auto">
          <a:xfrm>
            <a:off x="2411413" y="5157788"/>
            <a:ext cx="321786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калькулятор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63675" y="4292600"/>
            <a:ext cx="5113338" cy="2087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Объект 2"/>
          <p:cNvSpPr>
            <a:spLocks noGrp="1"/>
          </p:cNvSpPr>
          <p:nvPr>
            <p:ph idx="1"/>
          </p:nvPr>
        </p:nvSpPr>
        <p:spPr>
          <a:xfrm>
            <a:off x="473075" y="881063"/>
            <a:ext cx="8229600" cy="341630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ru-RU" sz="4800" b="1" smtClean="0">
                <a:solidFill>
                  <a:srgbClr val="002060"/>
                </a:solidFill>
              </a:rPr>
              <a:t>В  каком  веке  была  создана  первая  механическая  суммирующая  машина?  </a:t>
            </a:r>
          </a:p>
          <a:p>
            <a:pPr marL="0" indent="0" eaLnBrk="1" hangingPunct="1">
              <a:buFont typeface="Arial" charset="0"/>
              <a:buNone/>
            </a:pPr>
            <a:endParaRPr lang="ru-RU" sz="4800" b="1" smtClean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425" y="115888"/>
            <a:ext cx="720725" cy="769937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4</a:t>
            </a:r>
          </a:p>
        </p:txBody>
      </p:sp>
      <p:sp>
        <p:nvSpPr>
          <p:cNvPr id="79876" name="Прямоугольник 1"/>
          <p:cNvSpPr>
            <a:spLocks noChangeArrowheads="1"/>
          </p:cNvSpPr>
          <p:nvPr/>
        </p:nvSpPr>
        <p:spPr bwMode="auto">
          <a:xfrm>
            <a:off x="2627313" y="5538788"/>
            <a:ext cx="259238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В 17 веке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19250" y="4494213"/>
            <a:ext cx="5113338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Объект 2"/>
          <p:cNvSpPr>
            <a:spLocks noGrp="1"/>
          </p:cNvSpPr>
          <p:nvPr>
            <p:ph idx="1"/>
          </p:nvPr>
        </p:nvSpPr>
        <p:spPr>
          <a:xfrm>
            <a:off x="784225" y="765175"/>
            <a:ext cx="8229600" cy="34163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</a:rPr>
              <a:t>Файл, какой прикладной программы вы видите на экране: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4800" b="1" smtClean="0">
                <a:solidFill>
                  <a:srgbClr val="002060"/>
                </a:solidFill>
              </a:rPr>
              <a:t>Petrov.docx</a:t>
            </a:r>
            <a:endParaRPr lang="ru-RU" sz="4800" b="1" smtClean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425" y="115888"/>
            <a:ext cx="720725" cy="769937"/>
          </a:xfrm>
          <a:prstGeom prst="rect">
            <a:avLst/>
          </a:prstGeom>
          <a:solidFill>
            <a:schemeClr val="accent2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1</a:t>
            </a:r>
          </a:p>
        </p:txBody>
      </p:sp>
      <p:sp>
        <p:nvSpPr>
          <p:cNvPr id="80900" name="Прямоугольник 1"/>
          <p:cNvSpPr>
            <a:spLocks noChangeArrowheads="1"/>
          </p:cNvSpPr>
          <p:nvPr/>
        </p:nvSpPr>
        <p:spPr bwMode="auto">
          <a:xfrm>
            <a:off x="2195513" y="4919663"/>
            <a:ext cx="32480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4400" b="1">
                <a:solidFill>
                  <a:srgbClr val="002060"/>
                </a:solidFill>
              </a:rPr>
              <a:t>MC. Word</a:t>
            </a:r>
            <a:endParaRPr lang="ru-RU" sz="4400" b="1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1913" y="4365625"/>
            <a:ext cx="5113337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Объект 2"/>
          <p:cNvSpPr>
            <a:spLocks noGrp="1"/>
          </p:cNvSpPr>
          <p:nvPr>
            <p:ph idx="1"/>
          </p:nvPr>
        </p:nvSpPr>
        <p:spPr>
          <a:xfrm>
            <a:off x="534988" y="1628775"/>
            <a:ext cx="8620125" cy="22875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ru-RU" sz="4800" b="1" dirty="0" smtClean="0">
                <a:solidFill>
                  <a:srgbClr val="002060"/>
                </a:solidFill>
              </a:rPr>
              <a:t>..?..., копировать, вставить. Какой команды не хватает</a:t>
            </a:r>
            <a:r>
              <a:rPr lang="ru-RU" sz="4800" b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25" y="115888"/>
            <a:ext cx="720725" cy="769937"/>
          </a:xfrm>
          <a:prstGeom prst="rect">
            <a:avLst/>
          </a:prstGeom>
          <a:solidFill>
            <a:schemeClr val="accent2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2</a:t>
            </a:r>
          </a:p>
        </p:txBody>
      </p:sp>
      <p:sp>
        <p:nvSpPr>
          <p:cNvPr id="81924" name="Прямоугольник 1"/>
          <p:cNvSpPr>
            <a:spLocks noChangeArrowheads="1"/>
          </p:cNvSpPr>
          <p:nvPr/>
        </p:nvSpPr>
        <p:spPr bwMode="auto">
          <a:xfrm>
            <a:off x="2484438" y="4149725"/>
            <a:ext cx="26638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вырезать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76375" y="3548063"/>
            <a:ext cx="5113338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Объект 2"/>
          <p:cNvSpPr>
            <a:spLocks noGrp="1"/>
          </p:cNvSpPr>
          <p:nvPr>
            <p:ph idx="1"/>
          </p:nvPr>
        </p:nvSpPr>
        <p:spPr>
          <a:xfrm>
            <a:off x="87313" y="981075"/>
            <a:ext cx="8991600" cy="2697163"/>
          </a:xfrm>
        </p:spPr>
        <p:txBody>
          <a:bodyPr>
            <a:normAutofit fontScale="92500"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4400" b="1" dirty="0" smtClean="0">
                <a:solidFill>
                  <a:srgbClr val="002060"/>
                </a:solidFill>
              </a:rPr>
              <a:t>Копировать               вставить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ru-RU" sz="4400" b="1" dirty="0">
              <a:solidFill>
                <a:srgbClr val="002060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4400" b="1" dirty="0" smtClean="0">
                <a:solidFill>
                  <a:srgbClr val="002060"/>
                </a:solidFill>
              </a:rPr>
              <a:t>Что находится между этими двумя командами?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313" y="115888"/>
            <a:ext cx="720725" cy="769937"/>
          </a:xfrm>
          <a:prstGeom prst="rect">
            <a:avLst/>
          </a:prstGeom>
          <a:solidFill>
            <a:schemeClr val="accent2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3</a:t>
            </a:r>
          </a:p>
        </p:txBody>
      </p:sp>
      <p:sp>
        <p:nvSpPr>
          <p:cNvPr id="82948" name="Прямоугольник 1"/>
          <p:cNvSpPr>
            <a:spLocks noChangeArrowheads="1"/>
          </p:cNvSpPr>
          <p:nvPr/>
        </p:nvSpPr>
        <p:spPr bwMode="auto">
          <a:xfrm>
            <a:off x="2916238" y="4856163"/>
            <a:ext cx="223043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Буфер обмена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74788" y="4535488"/>
            <a:ext cx="5113337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Улыбающееся лицо 1"/>
          <p:cNvSpPr/>
          <p:nvPr/>
        </p:nvSpPr>
        <p:spPr>
          <a:xfrm>
            <a:off x="4065588" y="692150"/>
            <a:ext cx="1403350" cy="1296988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Объект 2"/>
          <p:cNvSpPr>
            <a:spLocks noGrp="1"/>
          </p:cNvSpPr>
          <p:nvPr>
            <p:ph idx="1"/>
          </p:nvPr>
        </p:nvSpPr>
        <p:spPr>
          <a:xfrm>
            <a:off x="663575" y="1628775"/>
            <a:ext cx="8229600" cy="240823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</a:rPr>
              <a:t>Любой файл имеет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4800" b="1" smtClean="0">
                <a:solidFill>
                  <a:srgbClr val="002060"/>
                </a:solidFill>
              </a:rPr>
              <a:t> имя и …..?.... (что еще?)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388" y="115888"/>
            <a:ext cx="720725" cy="769937"/>
          </a:xfrm>
          <a:prstGeom prst="rect">
            <a:avLst/>
          </a:prstGeom>
          <a:solidFill>
            <a:schemeClr val="accent2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+mn-lt"/>
                <a:cs typeface="+mn-cs"/>
              </a:rPr>
              <a:t>4</a:t>
            </a:r>
          </a:p>
        </p:txBody>
      </p:sp>
      <p:sp>
        <p:nvSpPr>
          <p:cNvPr id="83972" name="Прямоугольник 1"/>
          <p:cNvSpPr>
            <a:spLocks noChangeArrowheads="1"/>
          </p:cNvSpPr>
          <p:nvPr/>
        </p:nvSpPr>
        <p:spPr bwMode="auto">
          <a:xfrm>
            <a:off x="2484438" y="5084763"/>
            <a:ext cx="32480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4400" b="1">
                <a:solidFill>
                  <a:srgbClr val="002060"/>
                </a:solidFill>
                <a:latin typeface="Calibri" pitchFamily="34" charset="0"/>
              </a:rPr>
              <a:t>Расширение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19250" y="4424363"/>
            <a:ext cx="5113338" cy="208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611188" y="1700213"/>
            <a:ext cx="7967662" cy="1800225"/>
          </a:xfrm>
        </p:spPr>
        <p:txBody>
          <a:bodyPr/>
          <a:lstStyle/>
          <a:p>
            <a:pPr algn="ctr" eaLnBrk="1" hangingPunct="1"/>
            <a:r>
              <a:rPr lang="ru-RU" b="1" i="1" smtClean="0">
                <a:solidFill>
                  <a:srgbClr val="002060"/>
                </a:solidFill>
              </a:rPr>
              <a:t>Расшифруйте слово: </a:t>
            </a:r>
            <a:br>
              <a:rPr lang="ru-RU" b="1" i="1" smtClean="0">
                <a:solidFill>
                  <a:srgbClr val="002060"/>
                </a:solidFill>
              </a:rPr>
            </a:br>
            <a:r>
              <a:rPr lang="ru-RU" b="1" smtClean="0">
                <a:solidFill>
                  <a:srgbClr val="002060"/>
                </a:solidFill>
              </a:rPr>
              <a:t> 	ВИМЛСО</a:t>
            </a:r>
            <a:r>
              <a:rPr lang="ru-RU" smtClean="0">
                <a:solidFill>
                  <a:srgbClr val="002060"/>
                </a:solidFill>
              </a:rPr>
              <a:t>	</a:t>
            </a:r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>
            <a:off x="2952750" y="4567238"/>
            <a:ext cx="2601913" cy="80645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ru-RU" smtClean="0">
                <a:solidFill>
                  <a:srgbClr val="002060"/>
                </a:solidFill>
              </a:rPr>
              <a:t>СИМВОЛ</a:t>
            </a:r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468313" y="476250"/>
            <a:ext cx="863600" cy="70802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000" b="1">
                <a:latin typeface="Calibri" pitchFamily="34" charset="0"/>
              </a:rPr>
              <a:t>4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59113" y="4076700"/>
            <a:ext cx="2663825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2592387"/>
          </a:xfrm>
        </p:spPr>
        <p:txBody>
          <a:bodyPr rtlCol="0">
            <a:normAutofit fontScale="925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>
                <a:solidFill>
                  <a:srgbClr val="002060"/>
                </a:solidFill>
              </a:rPr>
              <a:t>Переведите  число  из  десятичной  системы  счисления в двоичную: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7200" b="1" dirty="0" smtClean="0">
                <a:solidFill>
                  <a:srgbClr val="002060"/>
                </a:solidFill>
              </a:rPr>
              <a:t>7</a:t>
            </a:r>
            <a:endParaRPr lang="ru-RU" sz="7200" b="1" dirty="0">
              <a:solidFill>
                <a:srgbClr val="002060"/>
              </a:solidFill>
            </a:endParaRP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539750" y="260350"/>
            <a:ext cx="863600" cy="7699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400" b="1">
                <a:latin typeface="Calibri" pitchFamily="34" charset="0"/>
              </a:rPr>
              <a:t>1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3924300" y="4868863"/>
            <a:ext cx="19431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5400" b="1">
                <a:solidFill>
                  <a:srgbClr val="002060"/>
                </a:solidFill>
                <a:latin typeface="Calibri" pitchFamily="34" charset="0"/>
              </a:rPr>
              <a:t>111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92500" y="4437063"/>
            <a:ext cx="2665413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Ответ 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2088" y="5084763"/>
            <a:ext cx="1081087" cy="12239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774</TotalTime>
  <Words>1350</Words>
  <Application>Microsoft Office PowerPoint</Application>
  <PresentationFormat>Экран (4:3)</PresentationFormat>
  <Paragraphs>710</Paragraphs>
  <Slides>78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78</vt:i4>
      </vt:variant>
    </vt:vector>
  </HeadingPairs>
  <TitlesOfParts>
    <vt:vector size="79" baseType="lpstr">
      <vt:lpstr>Техническая</vt:lpstr>
      <vt:lpstr>Интеллектуальная игра «5» * «6»</vt:lpstr>
      <vt:lpstr>Презентация PowerPoint</vt:lpstr>
      <vt:lpstr>Варианты вопросов</vt:lpstr>
      <vt:lpstr>Слово из ТРЕХ букв ответь на вопрос и получи еще +2 балла</vt:lpstr>
      <vt:lpstr>Расшифруйте слово: ЦБАЗА</vt:lpstr>
      <vt:lpstr>Расшифруйте слово:    КТАСОР  </vt:lpstr>
      <vt:lpstr>Расшифруйте слово:  РРКОСУ </vt:lpstr>
      <vt:lpstr>Расшифруйте слово:    ВИМЛСО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Слово из ЧЕТЫРЕХ  букв ответь на вопрос и получи еще +2 балла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Слово из ПЯТИ И БОЛЕЕ  букв ответь на вопрос и получи еще +2 балла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Интеллектуальная игра 5*5</dc:title>
  <dc:creator>admin</dc:creator>
  <cp:lastModifiedBy>admni</cp:lastModifiedBy>
  <cp:revision>72</cp:revision>
  <dcterms:created xsi:type="dcterms:W3CDTF">2012-01-22T09:29:55Z</dcterms:created>
  <dcterms:modified xsi:type="dcterms:W3CDTF">2018-01-30T11:04:11Z</dcterms:modified>
</cp:coreProperties>
</file>