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2" r:id="rId3"/>
    <p:sldId id="263" r:id="rId4"/>
    <p:sldId id="264" r:id="rId5"/>
    <p:sldId id="265" r:id="rId6"/>
    <p:sldId id="256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0258D1D-E758-4685-BC99-0F57FC2AA3BA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396161-4251-4C13-B91E-993F94B4B0F5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3793" y="0"/>
            <a:ext cx="892899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Итоговый урок в вопросах и ответах по   базе данных</a:t>
            </a:r>
            <a:endParaRPr lang="en-US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6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(MS. Access)</a:t>
            </a: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2080" y="4437112"/>
            <a:ext cx="3744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Подготовил: </a:t>
            </a:r>
            <a:endParaRPr lang="ru-RU" b="1" dirty="0"/>
          </a:p>
          <a:p>
            <a:r>
              <a:rPr lang="ru-RU" b="1" i="1" dirty="0"/>
              <a:t>учитель  информатики </a:t>
            </a:r>
            <a:endParaRPr lang="ru-RU" b="1" dirty="0"/>
          </a:p>
          <a:p>
            <a:r>
              <a:rPr lang="ru-RU" b="1" i="1" dirty="0"/>
              <a:t>Григорьев Игорь </a:t>
            </a:r>
          </a:p>
          <a:p>
            <a:r>
              <a:rPr lang="ru-RU" b="1" i="1" dirty="0"/>
              <a:t>МБОУ СОШ № 15</a:t>
            </a:r>
            <a:endParaRPr lang="ru-RU" b="1" dirty="0"/>
          </a:p>
          <a:p>
            <a:r>
              <a:rPr lang="ru-RU" b="1" i="1" dirty="0"/>
              <a:t>Евгеньевич</a:t>
            </a:r>
            <a:endParaRPr lang="ru-RU" b="1" dirty="0"/>
          </a:p>
          <a:p>
            <a:r>
              <a:rPr lang="ru-RU" b="1" i="1" dirty="0"/>
              <a:t>Станица Роговская</a:t>
            </a:r>
            <a:endParaRPr lang="ru-RU" b="1" dirty="0"/>
          </a:p>
          <a:p>
            <a:r>
              <a:rPr lang="ru-RU" b="1" i="1" dirty="0" err="1"/>
              <a:t>Тимашевский</a:t>
            </a:r>
            <a:r>
              <a:rPr lang="ru-RU" b="1" i="1" dirty="0"/>
              <a:t> район</a:t>
            </a:r>
            <a:endParaRPr lang="ru-RU" b="1" dirty="0"/>
          </a:p>
          <a:p>
            <a:r>
              <a:rPr lang="ru-RU" b="1" i="1" dirty="0"/>
              <a:t>Краснодарский край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2704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519865"/>
              </p:ext>
            </p:extLst>
          </p:nvPr>
        </p:nvGraphicFramePr>
        <p:xfrm>
          <a:off x="135233" y="0"/>
          <a:ext cx="8856985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720080"/>
                <a:gridCol w="1656184"/>
                <a:gridCol w="1800200"/>
                <a:gridCol w="252028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Фамилия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Алгебра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География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Информатика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Михеев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Ильин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Синицына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Иванов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Кулаков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Савушкина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Ж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5235" y="3223556"/>
            <a:ext cx="6597005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       Алгебра = 3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или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информатика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&gt;3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235" y="3789040"/>
            <a:ext cx="8856983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Пол  женский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география =5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или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алгебра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508" y="4293096"/>
            <a:ext cx="777686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 мужской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информатика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3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235" y="4869160"/>
            <a:ext cx="8613229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Фамилия    * в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пол мужской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география  = 4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информатика =5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507" y="5877272"/>
            <a:ext cx="7956885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Информатика = 4 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алгебра    = 4   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			география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8" y="2852936"/>
            <a:ext cx="8604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СКОЛЬКО ЗАПИСЕЙ УДОВЛЕТВОРЯЮТ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УСЛОВИЕ: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49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4624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Способы организации данных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836712"/>
            <a:ext cx="871296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Какие вы знаете способы организации данных в базе данных?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2376264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Иерархическая 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1412776"/>
            <a:ext cx="1872208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Сетевая 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6096" y="1412776"/>
            <a:ext cx="2160240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Реляционная 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2132856"/>
            <a:ext cx="7704856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Какой это способ организации данных в БД?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5936760" y="2775681"/>
            <a:ext cx="2736304" cy="2023668"/>
            <a:chOff x="179512" y="2780928"/>
            <a:chExt cx="2736304" cy="20236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9" name="Овал 8"/>
            <p:cNvSpPr/>
            <p:nvPr/>
          </p:nvSpPr>
          <p:spPr>
            <a:xfrm>
              <a:off x="1043608" y="2780928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051720" y="3356992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395536" y="3465004"/>
              <a:ext cx="288032" cy="252028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79512" y="4365104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806661" y="4355246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547664" y="4588572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2231740" y="4005064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699792" y="3501008"/>
              <a:ext cx="216024" cy="216024"/>
            </a:xfrm>
            <a:prstGeom prst="ellips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единительная линия 18"/>
            <p:cNvCxnSpPr>
              <a:stCxn id="9" idx="5"/>
              <a:endCxn id="10" idx="1"/>
            </p:cNvCxnSpPr>
            <p:nvPr/>
          </p:nvCxnSpPr>
          <p:spPr>
            <a:xfrm>
              <a:off x="1227996" y="2965316"/>
              <a:ext cx="855360" cy="423312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10" idx="6"/>
              <a:endCxn id="17" idx="1"/>
            </p:cNvCxnSpPr>
            <p:nvPr/>
          </p:nvCxnSpPr>
          <p:spPr>
            <a:xfrm>
              <a:off x="2267744" y="3465004"/>
              <a:ext cx="463684" cy="67640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10" idx="6"/>
              <a:endCxn id="16" idx="0"/>
            </p:cNvCxnSpPr>
            <p:nvPr/>
          </p:nvCxnSpPr>
          <p:spPr>
            <a:xfrm>
              <a:off x="2267744" y="3465004"/>
              <a:ext cx="72008" cy="540060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9" idx="2"/>
              <a:endCxn id="11" idx="7"/>
            </p:cNvCxnSpPr>
            <p:nvPr/>
          </p:nvCxnSpPr>
          <p:spPr>
            <a:xfrm flipH="1">
              <a:off x="641387" y="2888940"/>
              <a:ext cx="402221" cy="612973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11" idx="4"/>
              <a:endCxn id="13" idx="0"/>
            </p:cNvCxnSpPr>
            <p:nvPr/>
          </p:nvCxnSpPr>
          <p:spPr>
            <a:xfrm flipH="1">
              <a:off x="287524" y="3717032"/>
              <a:ext cx="252028" cy="648072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11" idx="4"/>
              <a:endCxn id="14" idx="0"/>
            </p:cNvCxnSpPr>
            <p:nvPr/>
          </p:nvCxnSpPr>
          <p:spPr>
            <a:xfrm>
              <a:off x="539552" y="3717032"/>
              <a:ext cx="375121" cy="638214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11" idx="4"/>
              <a:endCxn id="15" idx="0"/>
            </p:cNvCxnSpPr>
            <p:nvPr/>
          </p:nvCxnSpPr>
          <p:spPr>
            <a:xfrm>
              <a:off x="539552" y="3717032"/>
              <a:ext cx="1116124" cy="871540"/>
            </a:xfrm>
            <a:prstGeom prst="line">
              <a:avLst/>
            </a:prstGeom>
            <a:grpFill/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Группа 60"/>
          <p:cNvGrpSpPr/>
          <p:nvPr/>
        </p:nvGrpSpPr>
        <p:grpSpPr>
          <a:xfrm>
            <a:off x="195263" y="2673811"/>
            <a:ext cx="2263750" cy="1974730"/>
            <a:chOff x="3928430" y="2723200"/>
            <a:chExt cx="2263750" cy="197473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33" name="Овал 32"/>
            <p:cNvSpPr/>
            <p:nvPr/>
          </p:nvSpPr>
          <p:spPr>
            <a:xfrm>
              <a:off x="4608004" y="2723200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5940152" y="3212092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3939162" y="3459098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849300" y="3396480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3928430" y="4113130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5940152" y="4163360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4886418" y="4513542"/>
              <a:ext cx="252028" cy="184388"/>
            </a:xfrm>
            <a:prstGeom prst="ellips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1" name="Прямая соединительная линия 40"/>
            <p:cNvCxnSpPr>
              <a:stCxn id="33" idx="3"/>
              <a:endCxn id="35" idx="7"/>
            </p:cNvCxnSpPr>
            <p:nvPr/>
          </p:nvCxnSpPr>
          <p:spPr>
            <a:xfrm flipH="1">
              <a:off x="4154281" y="2880585"/>
              <a:ext cx="490632" cy="605516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33" idx="6"/>
              <a:endCxn id="34" idx="1"/>
            </p:cNvCxnSpPr>
            <p:nvPr/>
          </p:nvCxnSpPr>
          <p:spPr>
            <a:xfrm>
              <a:off x="4860032" y="2815394"/>
              <a:ext cx="1117029" cy="423701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>
              <a:stCxn id="35" idx="4"/>
              <a:endCxn id="37" idx="0"/>
            </p:cNvCxnSpPr>
            <p:nvPr/>
          </p:nvCxnSpPr>
          <p:spPr>
            <a:xfrm flipH="1">
              <a:off x="4054444" y="3643486"/>
              <a:ext cx="10732" cy="469644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>
              <a:stCxn id="33" idx="5"/>
              <a:endCxn id="36" idx="0"/>
            </p:cNvCxnSpPr>
            <p:nvPr/>
          </p:nvCxnSpPr>
          <p:spPr>
            <a:xfrm>
              <a:off x="4823123" y="2880585"/>
              <a:ext cx="152191" cy="515895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>
              <a:stCxn id="36" idx="3"/>
              <a:endCxn id="37" idx="7"/>
            </p:cNvCxnSpPr>
            <p:nvPr/>
          </p:nvCxnSpPr>
          <p:spPr>
            <a:xfrm flipH="1">
              <a:off x="4143549" y="3553865"/>
              <a:ext cx="742660" cy="586268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37" idx="4"/>
              <a:endCxn id="39" idx="1"/>
            </p:cNvCxnSpPr>
            <p:nvPr/>
          </p:nvCxnSpPr>
          <p:spPr>
            <a:xfrm>
              <a:off x="4054444" y="4297518"/>
              <a:ext cx="868883" cy="243027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stCxn id="36" idx="5"/>
              <a:endCxn id="38" idx="1"/>
            </p:cNvCxnSpPr>
            <p:nvPr/>
          </p:nvCxnSpPr>
          <p:spPr>
            <a:xfrm>
              <a:off x="5064419" y="3553865"/>
              <a:ext cx="912642" cy="636498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>
              <a:stCxn id="34" idx="4"/>
              <a:endCxn id="38" idx="4"/>
            </p:cNvCxnSpPr>
            <p:nvPr/>
          </p:nvCxnSpPr>
          <p:spPr>
            <a:xfrm>
              <a:off x="6066166" y="3396480"/>
              <a:ext cx="0" cy="951268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>
              <a:stCxn id="38" idx="3"/>
              <a:endCxn id="39" idx="7"/>
            </p:cNvCxnSpPr>
            <p:nvPr/>
          </p:nvCxnSpPr>
          <p:spPr>
            <a:xfrm flipH="1">
              <a:off x="5101537" y="4320745"/>
              <a:ext cx="875524" cy="219800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>
              <a:stCxn id="36" idx="3"/>
              <a:endCxn id="39" idx="4"/>
            </p:cNvCxnSpPr>
            <p:nvPr/>
          </p:nvCxnSpPr>
          <p:spPr>
            <a:xfrm>
              <a:off x="4886209" y="3553865"/>
              <a:ext cx="126223" cy="1144065"/>
            </a:xfrm>
            <a:prstGeom prst="line">
              <a:avLst/>
            </a:prstGeom>
            <a:grpFill/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2" name="Таблица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336396"/>
              </p:ext>
            </p:extLst>
          </p:nvPr>
        </p:nvGraphicFramePr>
        <p:xfrm>
          <a:off x="3030192" y="2878946"/>
          <a:ext cx="2405904" cy="17522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1476"/>
                <a:gridCol w="601476"/>
                <a:gridCol w="601476"/>
                <a:gridCol w="601476"/>
              </a:tblGrid>
              <a:tr h="5840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0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840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755718" y="5373216"/>
            <a:ext cx="7732958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Сколько в данной таблице полей?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55718" y="5949280"/>
            <a:ext cx="7341282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Сколько в данной таблице можно создать записей?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04912" y="5373216"/>
            <a:ext cx="951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поля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60496" y="6349390"/>
            <a:ext cx="5472608" cy="3919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 записи, т.к. верхняя это название полей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02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113" y="330682"/>
            <a:ext cx="8568952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Какого типа поля нет  в базе данных с учетом типов данных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512" y="953995"/>
            <a:ext cx="2808312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Числовой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Текстовый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Графический 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Логический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Дата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7993" y="1916832"/>
            <a:ext cx="3960440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нет графического</a:t>
            </a:r>
            <a:endParaRPr lang="ru-RU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103" y="2859033"/>
            <a:ext cx="8397014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Дана структура таблицы БД, какие типы данных здесь можно использовать в каждом поле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80971"/>
              </p:ext>
            </p:extLst>
          </p:nvPr>
        </p:nvGraphicFramePr>
        <p:xfrm>
          <a:off x="179512" y="3858158"/>
          <a:ext cx="864096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28592"/>
                <a:gridCol w="331236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Фамилия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Когда родился 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 поступления в школу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Класс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Литер класса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Наличие ПК (да-нет)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15623" y="3855613"/>
            <a:ext cx="1548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Текстовый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2120" y="4655833"/>
            <a:ext cx="18041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Числовой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1021" y="4255723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Дата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4564" y="5055943"/>
            <a:ext cx="1430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Числовой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39492" y="5405657"/>
            <a:ext cx="1662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Текстовый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76935" y="5805264"/>
            <a:ext cx="17681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Логический 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5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48" y="14088"/>
            <a:ext cx="9036496" cy="13849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символы, связки  и операции отношений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составления запросов могут быть использованы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3269617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397973"/>
              </p:ext>
            </p:extLst>
          </p:nvPr>
        </p:nvGraphicFramePr>
        <p:xfrm>
          <a:off x="313589" y="1565513"/>
          <a:ext cx="8280920" cy="4464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28392"/>
                <a:gridCol w="4752528"/>
              </a:tblGrid>
              <a:tr h="446449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*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или</a:t>
                      </a:r>
                      <a:endParaRPr lang="en-US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истина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?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нет</a:t>
                      </a:r>
                      <a:endParaRPr lang="en-US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&lt;&gt;</a:t>
                      </a:r>
                      <a:endParaRPr lang="ru-RU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!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    Скобки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[ * ]</a:t>
                      </a:r>
                      <a:endParaRPr lang="ru-RU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10.      и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11.      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ru-RU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12.     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“- - - -”(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кавычки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13.     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=&gt;</a:t>
                      </a:r>
                      <a:endParaRPr lang="ru-RU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14.      ложь</a:t>
                      </a:r>
                      <a:endParaRPr lang="en-US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15.       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sz="28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16.       да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17.       =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18.       Скобки (  * )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6237312"/>
            <a:ext cx="8424936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1, 2, 3, 5, 7, 10, 11, 12, 13, 15,  17, 18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01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797" y="1412776"/>
            <a:ext cx="8208912" cy="31700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ВОПРОСЫ  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ВОПРОСЫ КАК  ЗАПРОСЫ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РЕЛЯЦИОННЫМ ТАБЛИЦАМ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16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76062"/>
              </p:ext>
            </p:extLst>
          </p:nvPr>
        </p:nvGraphicFramePr>
        <p:xfrm>
          <a:off x="8394" y="799518"/>
          <a:ext cx="8964613" cy="3565586"/>
        </p:xfrm>
        <a:graphic>
          <a:graphicData uri="http://schemas.openxmlformats.org/drawingml/2006/table">
            <a:tbl>
              <a:tblPr/>
              <a:tblGrid>
                <a:gridCol w="2241550"/>
                <a:gridCol w="2241550"/>
                <a:gridCol w="2241550"/>
                <a:gridCol w="2239963"/>
              </a:tblGrid>
              <a:tr h="822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№ п/п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Фамилия 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Имя 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Дата рождения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Борисова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Нина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24.02.1986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Артемьев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Михаил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12.04.1986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Лахтина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Наташа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15.08.1986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Головко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Петр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19.12.1985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Ширяева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Катерина 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12.12.1986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9676" y="4365104"/>
            <a:ext cx="892899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1.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Сколько здесь полей?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3152" y="5392056"/>
            <a:ext cx="892899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r>
              <a:rPr lang="ru-RU" b="1" dirty="0" smtClean="0"/>
              <a:t>.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Сколько можно сделать записей?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9676" y="4843425"/>
            <a:ext cx="896651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2.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Сколько в таблице записей?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0219" y="5878244"/>
            <a:ext cx="896651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4.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Сколько в таблице полей Тип данных  - числовой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912" y="6361255"/>
            <a:ext cx="892899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5.  Есть ли поля с Типом данных – Дата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9676" y="116632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Перед вами база данных. Ответьте на вопросы.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04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25" name="Group 4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85616407"/>
              </p:ext>
            </p:extLst>
          </p:nvPr>
        </p:nvGraphicFramePr>
        <p:xfrm>
          <a:off x="5876" y="16624"/>
          <a:ext cx="8964613" cy="3108468"/>
        </p:xfrm>
        <a:graphic>
          <a:graphicData uri="http://schemas.openxmlformats.org/drawingml/2006/table">
            <a:tbl>
              <a:tblPr/>
              <a:tblGrid>
                <a:gridCol w="2241550"/>
                <a:gridCol w="2241550"/>
                <a:gridCol w="2241550"/>
                <a:gridCol w="2239963"/>
              </a:tblGrid>
              <a:tr h="822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№ п/п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Фамилия 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Имя 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Дата рождения</a:t>
                      </a:r>
                    </a:p>
                  </a:txBody>
                  <a:tcPr marT="45679" marB="4567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Борисова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Нина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24.02.1986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Артемьев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Михаил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12.04.1986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Лахтина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Наташа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15.08.1986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Головко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Петр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19.12.1985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marT="45679" marB="4567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Ширяева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Катерина  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12.12.1986</a:t>
                      </a:r>
                    </a:p>
                  </a:txBody>
                  <a:tcPr marT="45679" marB="4567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03" name="Text Box 59"/>
          <p:cNvSpPr txBox="1">
            <a:spLocks noChangeArrowheads="1"/>
          </p:cNvSpPr>
          <p:nvPr/>
        </p:nvSpPr>
        <p:spPr bwMode="auto">
          <a:xfrm>
            <a:off x="71438" y="3212976"/>
            <a:ext cx="8964612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/>
              <a:t>1. Назовите </a:t>
            </a:r>
            <a:r>
              <a:rPr lang="ru-RU" b="1" dirty="0" smtClean="0"/>
              <a:t>порядок </a:t>
            </a:r>
            <a:r>
              <a:rPr lang="ru-RU" b="1" dirty="0"/>
              <a:t>расположения фамилий при сортировке по </a:t>
            </a:r>
            <a:r>
              <a:rPr lang="ru-RU" b="1" dirty="0" smtClean="0"/>
              <a:t>убыванию.</a:t>
            </a:r>
            <a:endParaRPr lang="ru-RU" b="1" dirty="0"/>
          </a:p>
        </p:txBody>
      </p:sp>
      <p:sp>
        <p:nvSpPr>
          <p:cNvPr id="31804" name="Text Box 60"/>
          <p:cNvSpPr txBox="1">
            <a:spLocks noChangeArrowheads="1"/>
          </p:cNvSpPr>
          <p:nvPr/>
        </p:nvSpPr>
        <p:spPr bwMode="auto">
          <a:xfrm>
            <a:off x="35719" y="3859307"/>
            <a:ext cx="9036050" cy="3667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/>
              <a:t>2. Какая запись будет соответствовать форме запроса по полю имя: </a:t>
            </a:r>
            <a:r>
              <a:rPr lang="ru-RU" b="1" dirty="0">
                <a:solidFill>
                  <a:srgbClr val="C00000"/>
                </a:solidFill>
              </a:rPr>
              <a:t>Н</a:t>
            </a:r>
            <a:r>
              <a:rPr lang="ru-RU" b="1" dirty="0" smtClean="0">
                <a:solidFill>
                  <a:srgbClr val="C00000"/>
                </a:solidFill>
              </a:rPr>
              <a:t>*а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1805" name="Text Box 61"/>
          <p:cNvSpPr txBox="1">
            <a:spLocks noChangeArrowheads="1"/>
          </p:cNvSpPr>
          <p:nvPr/>
        </p:nvSpPr>
        <p:spPr bwMode="auto">
          <a:xfrm>
            <a:off x="10699" y="4227875"/>
            <a:ext cx="9037638" cy="3667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/>
              <a:t>3. Какая запись в поле дата рождения будет соответствовать запросу: </a:t>
            </a:r>
          </a:p>
        </p:txBody>
      </p:sp>
      <p:sp>
        <p:nvSpPr>
          <p:cNvPr id="31808" name="Text Box 64"/>
          <p:cNvSpPr txBox="1">
            <a:spLocks noChangeArrowheads="1"/>
          </p:cNvSpPr>
          <p:nvPr/>
        </p:nvSpPr>
        <p:spPr bwMode="auto">
          <a:xfrm>
            <a:off x="10699" y="5685909"/>
            <a:ext cx="8712200" cy="738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4.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Какая строка таблицы будет отвечать запросу в поле фамилия  и поле дата рождения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4.0.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«*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    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*.?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2.*»</a:t>
            </a:r>
          </a:p>
        </p:txBody>
      </p:sp>
      <p:sp>
        <p:nvSpPr>
          <p:cNvPr id="31809" name="Text Box 65"/>
          <p:cNvSpPr txBox="1">
            <a:spLocks noChangeArrowheads="1"/>
          </p:cNvSpPr>
          <p:nvPr/>
        </p:nvSpPr>
        <p:spPr bwMode="auto">
          <a:xfrm>
            <a:off x="2771800" y="4675227"/>
            <a:ext cx="5760913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В) Выбрать всех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девочек 1986 года рождения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810" name="Rectangle 66"/>
          <p:cNvSpPr>
            <a:spLocks noChangeArrowheads="1"/>
          </p:cNvSpPr>
          <p:nvPr/>
        </p:nvSpPr>
        <p:spPr bwMode="auto">
          <a:xfrm>
            <a:off x="250825" y="5044559"/>
            <a:ext cx="167065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Б)    1???2.*6</a:t>
            </a:r>
          </a:p>
        </p:txBody>
      </p:sp>
      <p:sp>
        <p:nvSpPr>
          <p:cNvPr id="31811" name="Rectangle 67"/>
          <p:cNvSpPr>
            <a:spLocks noChangeArrowheads="1"/>
          </p:cNvSpPr>
          <p:nvPr/>
        </p:nvSpPr>
        <p:spPr bwMode="auto">
          <a:xfrm>
            <a:off x="250825" y="4675227"/>
            <a:ext cx="131318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А)   *.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.*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812" name="Text Box 68"/>
          <p:cNvSpPr txBox="1">
            <a:spLocks noChangeArrowheads="1"/>
          </p:cNvSpPr>
          <p:nvPr/>
        </p:nvSpPr>
        <p:spPr bwMode="auto">
          <a:xfrm>
            <a:off x="2771800" y="5044559"/>
            <a:ext cx="5545137" cy="6413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Г) Перечислить порядок номеров строк по дате рождения по возрастанию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04048" y="6193740"/>
            <a:ext cx="3861779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4.1.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–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«*а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или    </a:t>
            </a:r>
            <a:r>
              <a:rPr lang="ru-RU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*.?2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.*»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71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1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1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1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1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18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1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2000"/>
                                        <p:tgtEl>
                                          <p:spTgt spid="31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476672"/>
            <a:ext cx="8785225" cy="55453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1.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Предположим, что некоторая база данных содержит поля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ФАМИЛИЯ,  ИМЯ,</a:t>
            </a:r>
            <a:r>
              <a:rPr lang="ru-RU" sz="2400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 ГОД РОЖДЕНИЯ,   ЗАРПЛАТА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При поиске по условию: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ГОД РОЖДЕНИЯ  &gt;1958  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ru-RU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ДОХОД&lt;3500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будут найдены фамилии лиц: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а) имеющих доход не менее 3500 и старше тех, кто родился с 1958 года;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б) имеющих доход менее 3500 или тех, кто родился в 1958 году;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в) имеющих доход менее 3500 и родившихся в 1959 году и позже;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г) имеющих доход менее 3500 и тех, кто родился в 1958 году и ранее;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д) имеющих доход больше 3500 и родившихся в 1959 году и позже.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8144" y="5954796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Ответ: В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2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8964488" cy="278425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Предположим, </a:t>
            </a:r>
            <a:r>
              <a:rPr lang="ru-RU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что некоторая база данных состоит из следующих полей:</a:t>
            </a:r>
            <a:endParaRPr lang="ru-RU" sz="2400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фамилий, года рождения, заработной платы. </a:t>
            </a:r>
            <a:endParaRPr lang="ru-RU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 </a:t>
            </a:r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1. Иванов, 1955, 2400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    2. Сидоров, 1957, 5300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    3. Петров, 1956, 3600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    4. Козлов, 1952, 1200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5496" y="2784257"/>
            <a:ext cx="91085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На каком месте будет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фамилия К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озлов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сортировке по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убыванию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0" y="3245922"/>
            <a:ext cx="91440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Какие записи будут соответствовать запросу по дате рождения: 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1957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27000" y="4447857"/>
            <a:ext cx="869347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Какие записи будут соответствовать запросу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Заработная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плата менее 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38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126521" y="5229200"/>
            <a:ext cx="8785100" cy="779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Год рождения и заработная плата по следующим требованиям: 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&lt;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1957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или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&lt;= 4000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79387" y="6078537"/>
            <a:ext cx="8351837" cy="7794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6.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соответствует строке записи при выборе по порядку: 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«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ru-RU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ов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и     * 9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 )  или   </a:t>
            </a: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? 0 *  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96" y="3717032"/>
            <a:ext cx="91440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На каком месте будет стоять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заработная плата 3600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сортировке по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убыванию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40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8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226</TotalTime>
  <Words>811</Words>
  <Application>Microsoft Office PowerPoint</Application>
  <PresentationFormat>Экран (4:3)</PresentationFormat>
  <Paragraphs>196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admni</dc:creator>
  <cp:lastModifiedBy>admni</cp:lastModifiedBy>
  <cp:revision>33</cp:revision>
  <dcterms:created xsi:type="dcterms:W3CDTF">2017-11-27T16:18:06Z</dcterms:created>
  <dcterms:modified xsi:type="dcterms:W3CDTF">2018-01-31T10:02:39Z</dcterms:modified>
</cp:coreProperties>
</file>