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21D288-5B5C-4A48-828F-FA3A0935ED90}"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21D288-5B5C-4A48-828F-FA3A0935ED90}"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21D288-5B5C-4A48-828F-FA3A0935ED90}"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21D288-5B5C-4A48-828F-FA3A0935ED90}"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21D288-5B5C-4A48-828F-FA3A0935ED90}"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21D288-5B5C-4A48-828F-FA3A0935ED90}" type="datetimeFigureOut">
              <a:rPr lang="ru-RU" smtClean="0"/>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21D288-5B5C-4A48-828F-FA3A0935ED90}" type="datetimeFigureOut">
              <a:rPr lang="ru-RU" smtClean="0"/>
              <a:t>18.01.2018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21D288-5B5C-4A48-828F-FA3A0935ED90}" type="datetimeFigureOut">
              <a:rPr lang="ru-RU" smtClean="0"/>
              <a:t>18.01.2018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21D288-5B5C-4A48-828F-FA3A0935ED90}" type="datetimeFigureOut">
              <a:rPr lang="ru-RU" smtClean="0"/>
              <a:t>18.01.2018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21D288-5B5C-4A48-828F-FA3A0935ED90}" type="datetimeFigureOut">
              <a:rPr lang="ru-RU" smtClean="0"/>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21D288-5B5C-4A48-828F-FA3A0935ED90}" type="datetimeFigureOut">
              <a:rPr lang="ru-RU" smtClean="0"/>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667DB-1DA1-4807-9832-4C3FA63547E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D288-5B5C-4A48-828F-FA3A0935ED90}" type="datetimeFigureOut">
              <a:rPr lang="ru-RU" smtClean="0"/>
              <a:t>18.01.2018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667DB-1DA1-4807-9832-4C3FA63547E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368151"/>
          </a:xfrm>
        </p:spPr>
        <p:txBody>
          <a:bodyPr>
            <a:normAutofit fontScale="90000"/>
          </a:bodyPr>
          <a:lstStyle/>
          <a:p>
            <a:r>
              <a:rPr lang="ru-RU" sz="6000" b="1" i="1" dirty="0" smtClean="0">
                <a:latin typeface="Gabriola" pitchFamily="82" charset="0"/>
              </a:rPr>
              <a:t>Проект</a:t>
            </a:r>
            <a:r>
              <a:rPr lang="ru-RU" dirty="0" smtClean="0"/>
              <a:t/>
            </a:r>
            <a:br>
              <a:rPr lang="ru-RU" dirty="0" smtClean="0"/>
            </a:br>
            <a:r>
              <a:rPr lang="ru-RU" sz="7200" b="1" dirty="0" smtClean="0">
                <a:solidFill>
                  <a:srgbClr val="FF0000"/>
                </a:solidFill>
                <a:latin typeface="Monotype Corsiva" pitchFamily="66" charset="0"/>
              </a:rPr>
              <a:t>Средневековый замок</a:t>
            </a:r>
            <a:endParaRPr lang="ru-RU" sz="7200" b="1" dirty="0">
              <a:solidFill>
                <a:srgbClr val="FF0000"/>
              </a:solidFill>
              <a:latin typeface="Monotype Corsiva" pitchFamily="66" charset="0"/>
            </a:endParaRPr>
          </a:p>
        </p:txBody>
      </p:sp>
      <p:sp>
        <p:nvSpPr>
          <p:cNvPr id="3" name="Подзаголовок 2"/>
          <p:cNvSpPr>
            <a:spLocks noGrp="1"/>
          </p:cNvSpPr>
          <p:nvPr>
            <p:ph type="subTitle" idx="1"/>
          </p:nvPr>
        </p:nvSpPr>
        <p:spPr>
          <a:xfrm>
            <a:off x="6444208" y="3886200"/>
            <a:ext cx="2160240" cy="2423120"/>
          </a:xfrm>
        </p:spPr>
        <p:txBody>
          <a:bodyPr>
            <a:normAutofit fontScale="55000" lnSpcReduction="20000"/>
          </a:bodyPr>
          <a:lstStyle/>
          <a:p>
            <a:r>
              <a:rPr lang="ru-RU" b="1" dirty="0" smtClean="0">
                <a:solidFill>
                  <a:schemeClr val="accent4">
                    <a:lumMod val="50000"/>
                  </a:schemeClr>
                </a:solidFill>
              </a:rPr>
              <a:t>Работа ученика </a:t>
            </a:r>
            <a:r>
              <a:rPr lang="ru-RU" b="1" dirty="0" smtClean="0">
                <a:solidFill>
                  <a:schemeClr val="accent4">
                    <a:lumMod val="50000"/>
                  </a:schemeClr>
                </a:solidFill>
              </a:rPr>
              <a:t>6Б </a:t>
            </a:r>
            <a:r>
              <a:rPr lang="ru-RU" b="1" dirty="0" smtClean="0">
                <a:solidFill>
                  <a:schemeClr val="accent4">
                    <a:lumMod val="50000"/>
                  </a:schemeClr>
                </a:solidFill>
              </a:rPr>
              <a:t>класса</a:t>
            </a:r>
          </a:p>
          <a:p>
            <a:r>
              <a:rPr lang="ru-RU" b="1" dirty="0" smtClean="0">
                <a:solidFill>
                  <a:schemeClr val="accent4">
                    <a:lumMod val="50000"/>
                  </a:schemeClr>
                </a:solidFill>
              </a:rPr>
              <a:t>МОУ СОШ </a:t>
            </a:r>
            <a:r>
              <a:rPr lang="ru-RU" b="1" dirty="0" smtClean="0">
                <a:solidFill>
                  <a:schemeClr val="accent4">
                    <a:lumMod val="50000"/>
                  </a:schemeClr>
                </a:solidFill>
              </a:rPr>
              <a:t>41</a:t>
            </a:r>
            <a:endParaRPr lang="ru-RU" b="1" dirty="0" smtClean="0">
              <a:solidFill>
                <a:schemeClr val="accent4">
                  <a:lumMod val="50000"/>
                </a:schemeClr>
              </a:solidFill>
            </a:endParaRPr>
          </a:p>
          <a:p>
            <a:r>
              <a:rPr lang="ru-RU" b="1" dirty="0" err="1" smtClean="0">
                <a:solidFill>
                  <a:schemeClr val="accent4">
                    <a:lumMod val="50000"/>
                  </a:schemeClr>
                </a:solidFill>
              </a:rPr>
              <a:t>Дроненко</a:t>
            </a:r>
            <a:r>
              <a:rPr lang="ru-RU" b="1" dirty="0" smtClean="0">
                <a:solidFill>
                  <a:schemeClr val="accent4">
                    <a:lumMod val="50000"/>
                  </a:schemeClr>
                </a:solidFill>
              </a:rPr>
              <a:t> Данилы</a:t>
            </a:r>
          </a:p>
          <a:p>
            <a:r>
              <a:rPr lang="ru-RU" b="1" dirty="0" smtClean="0">
                <a:solidFill>
                  <a:schemeClr val="accent4">
                    <a:lumMod val="50000"/>
                  </a:schemeClr>
                </a:solidFill>
              </a:rPr>
              <a:t>Учитель: </a:t>
            </a:r>
            <a:r>
              <a:rPr lang="ru-RU" b="1" dirty="0" err="1" smtClean="0">
                <a:solidFill>
                  <a:schemeClr val="accent4">
                    <a:lumMod val="50000"/>
                  </a:schemeClr>
                </a:solidFill>
              </a:rPr>
              <a:t>Сосницкая</a:t>
            </a:r>
            <a:r>
              <a:rPr lang="ru-RU" b="1" smtClean="0">
                <a:solidFill>
                  <a:schemeClr val="accent4">
                    <a:lumMod val="50000"/>
                  </a:schemeClr>
                </a:solidFill>
              </a:rPr>
              <a:t> Людмила Николаевна</a:t>
            </a:r>
            <a:endParaRPr lang="ru-RU" b="1" dirty="0">
              <a:solidFill>
                <a:schemeClr val="accent4">
                  <a:lumMod val="50000"/>
                </a:schemeClr>
              </a:solidFill>
            </a:endParaRPr>
          </a:p>
        </p:txBody>
      </p:sp>
      <p:pic>
        <p:nvPicPr>
          <p:cNvPr id="12290" name="Picture 2" descr="http://s019.radikal.ru/i629/1205/77/f68e993f7940.jpg"/>
          <p:cNvPicPr>
            <a:picLocks noChangeAspect="1" noChangeArrowheads="1"/>
          </p:cNvPicPr>
          <p:nvPr/>
        </p:nvPicPr>
        <p:blipFill>
          <a:blip r:embed="rId2" cstate="print"/>
          <a:srcRect/>
          <a:stretch>
            <a:fillRect/>
          </a:stretch>
        </p:blipFill>
        <p:spPr bwMode="auto">
          <a:xfrm>
            <a:off x="179512" y="1988840"/>
            <a:ext cx="5976664" cy="443749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r>
              <a:rPr lang="ru-RU" sz="3100" b="1" i="1" u="sng" dirty="0" smtClean="0">
                <a:solidFill>
                  <a:schemeClr val="accent2">
                    <a:lumMod val="50000"/>
                  </a:schemeClr>
                </a:solidFill>
              </a:rPr>
              <a:t>Строительство замка.</a:t>
            </a:r>
            <a:r>
              <a:rPr lang="ru-RU" sz="1600" dirty="0" smtClean="0"/>
              <a:t/>
            </a:r>
            <a:br>
              <a:rPr lang="ru-RU" sz="1600" dirty="0" smtClean="0"/>
            </a:br>
            <a:r>
              <a:rPr lang="ru-RU" sz="2000" b="1" i="1" dirty="0" smtClean="0"/>
              <a:t>В </a:t>
            </a:r>
            <a:r>
              <a:rPr lang="ru-RU" sz="2000" b="1" i="1" dirty="0"/>
              <a:t>эпоху Средневековья замки строили с целью защиты жителей города и для обеспечения безопасности феодалу и его семье, обитавшим в нем. Большинство средневековых замков было построено с 9 по 12 век на территории современных Великобритании, Франции, Ирландии, Дании, Бельгии, Австрии, Швеции и Италии. В законченном виде замок представлял собой небольшой город, где жила семья феодала, его слуги и рабочие, а также другие «горожане».</a:t>
            </a:r>
            <a:endParaRPr lang="ru-RU" sz="2000" b="1" i="1" dirty="0">
              <a:latin typeface="Times New Roman" pitchFamily="18" charset="0"/>
              <a:cs typeface="Times New Roman" pitchFamily="18" charset="0"/>
            </a:endParaRPr>
          </a:p>
        </p:txBody>
      </p:sp>
      <p:pic>
        <p:nvPicPr>
          <p:cNvPr id="1026" name="Picture 2" descr="http://listatel.ru/images/stories/zamok/bodiam.jpg"/>
          <p:cNvPicPr>
            <a:picLocks noChangeAspect="1" noChangeArrowheads="1"/>
          </p:cNvPicPr>
          <p:nvPr/>
        </p:nvPicPr>
        <p:blipFill>
          <a:blip r:embed="rId2" cstate="print"/>
          <a:srcRect/>
          <a:stretch>
            <a:fillRect/>
          </a:stretch>
        </p:blipFill>
        <p:spPr bwMode="auto">
          <a:xfrm>
            <a:off x="323528" y="2708920"/>
            <a:ext cx="4747287" cy="3560465"/>
          </a:xfrm>
          <a:prstGeom prst="rect">
            <a:avLst/>
          </a:prstGeom>
          <a:noFill/>
        </p:spPr>
      </p:pic>
      <p:pic>
        <p:nvPicPr>
          <p:cNvPr id="1028" name="Picture 4" descr="Средневековый замок. Схема "/>
          <p:cNvPicPr>
            <a:picLocks noChangeAspect="1" noChangeArrowheads="1"/>
          </p:cNvPicPr>
          <p:nvPr/>
        </p:nvPicPr>
        <p:blipFill>
          <a:blip r:embed="rId3" cstate="print"/>
          <a:srcRect/>
          <a:stretch>
            <a:fillRect/>
          </a:stretch>
        </p:blipFill>
        <p:spPr bwMode="auto">
          <a:xfrm>
            <a:off x="5292080" y="2780928"/>
            <a:ext cx="3567857" cy="293982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538736" cy="5962674"/>
          </a:xfrm>
        </p:spPr>
        <p:txBody>
          <a:bodyPr>
            <a:normAutofit/>
          </a:bodyPr>
          <a:lstStyle/>
          <a:p>
            <a:r>
              <a:rPr lang="ru-RU" sz="1600" b="1" dirty="0">
                <a:latin typeface="Times New Roman" pitchFamily="18" charset="0"/>
                <a:cs typeface="Times New Roman" pitchFamily="18" charset="0"/>
              </a:rPr>
              <a:t>Замки часто сооружались вблизи водоемов, так как моря и реки предоставляли большой обзор для выслеживания и нападения на иноземных захватчиков.</a:t>
            </a:r>
            <a:br>
              <a:rPr lang="ru-RU" sz="1600" b="1" dirty="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a:latin typeface="Times New Roman" pitchFamily="18" charset="0"/>
                <a:cs typeface="Times New Roman" pitchFamily="18" charset="0"/>
              </a:rPr>
              <a:t>Запас воды позволял сохранять рвы и канавы, которые являлись незаменимой частью защитной системы замка. Замки также функционировали как административные центры, и водоемы помогали облегчить сбор налогов, ведь реки и моря являлись важными торговыми водными путями.</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a:latin typeface="Times New Roman" pitchFamily="18" charset="0"/>
                <a:cs typeface="Times New Roman" pitchFamily="18" charset="0"/>
              </a:rPr>
              <a:t>Также замки строили на высоких холмах или в утесах скал, на которые сложно было напасть.</a:t>
            </a:r>
          </a:p>
        </p:txBody>
      </p:sp>
      <p:pic>
        <p:nvPicPr>
          <p:cNvPr id="15362" name="Picture 2" descr="http://www.ageofbattles.ru/images/sets/8510.jpg"/>
          <p:cNvPicPr>
            <a:picLocks noChangeAspect="1" noChangeArrowheads="1"/>
          </p:cNvPicPr>
          <p:nvPr/>
        </p:nvPicPr>
        <p:blipFill>
          <a:blip r:embed="rId2" cstate="print"/>
          <a:srcRect/>
          <a:stretch>
            <a:fillRect/>
          </a:stretch>
        </p:blipFill>
        <p:spPr bwMode="auto">
          <a:xfrm>
            <a:off x="6300192" y="332656"/>
            <a:ext cx="2543085" cy="1656184"/>
          </a:xfrm>
          <a:prstGeom prst="rect">
            <a:avLst/>
          </a:prstGeom>
          <a:noFill/>
        </p:spPr>
      </p:pic>
      <p:pic>
        <p:nvPicPr>
          <p:cNvPr id="15364" name="Picture 4" descr="http://bigslide.ru/images/7/6820/960/img6.jpg"/>
          <p:cNvPicPr>
            <a:picLocks noChangeAspect="1" noChangeArrowheads="1"/>
          </p:cNvPicPr>
          <p:nvPr/>
        </p:nvPicPr>
        <p:blipFill>
          <a:blip r:embed="rId3" cstate="print"/>
          <a:srcRect/>
          <a:stretch>
            <a:fillRect/>
          </a:stretch>
        </p:blipFill>
        <p:spPr bwMode="auto">
          <a:xfrm>
            <a:off x="4139952" y="2060848"/>
            <a:ext cx="2783293" cy="2087470"/>
          </a:xfrm>
          <a:prstGeom prst="rect">
            <a:avLst/>
          </a:prstGeom>
          <a:noFill/>
        </p:spPr>
      </p:pic>
      <p:pic>
        <p:nvPicPr>
          <p:cNvPr id="15366" name="Picture 6" descr="http://www.metod-kopilka.ru/images/doc/60/61473/img24.jpg"/>
          <p:cNvPicPr>
            <a:picLocks noChangeAspect="1" noChangeArrowheads="1"/>
          </p:cNvPicPr>
          <p:nvPr/>
        </p:nvPicPr>
        <p:blipFill>
          <a:blip r:embed="rId4" cstate="print"/>
          <a:srcRect/>
          <a:stretch>
            <a:fillRect/>
          </a:stretch>
        </p:blipFill>
        <p:spPr bwMode="auto">
          <a:xfrm>
            <a:off x="5004048" y="4077072"/>
            <a:ext cx="3095328" cy="23214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t>Первые замки строили из дерева, но позднее в качестве строительного материала стали использовать камень. В строительстве применяли песок, известняк, гранит. Окна в замках представляли собой узкие отверстия. На башне замка маленькие проемы делались для того, чтобы защитники могли пускать стрелы. </a:t>
            </a:r>
            <a:endParaRPr lang="ru-RU" sz="1600" b="1" dirty="0">
              <a:latin typeface="Times New Roman" pitchFamily="18" charset="0"/>
              <a:cs typeface="Times New Roman" pitchFamily="18" charset="0"/>
            </a:endParaRPr>
          </a:p>
        </p:txBody>
      </p:sp>
      <p:sp>
        <p:nvSpPr>
          <p:cNvPr id="16386" name="AutoShape 2" descr="https://regnum.ru/uploads/pictures/news/2015/09/16/1442389917_%D0%BE%D1%81%D0%B0%D0%B4%D0%B0_normal.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8" name="AutoShape 4" descr="https://regnum.ru/uploads/pictures/news/2015/09/16/1442389917_%D0%BE%D1%81%D0%B0%D0%B4%D0%B0_normal.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0" name="AutoShape 6" descr="https://regnum.ru/uploads/pictures/news/2015/09/16/1442389917_%D0%BE%D1%81%D0%B0%D0%B4%D0%B0_normal.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https://regnum.ru/uploads/pictures/news/2015/09/16/1442389917_%D0%BE%D1%81%D0%B0%D0%B4%D0%B0_normal.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4" name="AutoShape 10" descr="https://regnum.ru/uploads/pictures/news/2015/09/16/1442389917_%D0%BE%D1%81%D0%B0%D0%B4%D0%B0_normal.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1442389917_осада_normal.jpeg"/>
          <p:cNvPicPr>
            <a:picLocks noChangeAspect="1"/>
          </p:cNvPicPr>
          <p:nvPr/>
        </p:nvPicPr>
        <p:blipFill>
          <a:blip r:embed="rId2" cstate="print"/>
          <a:stretch>
            <a:fillRect/>
          </a:stretch>
        </p:blipFill>
        <p:spPr>
          <a:xfrm>
            <a:off x="827584" y="1700808"/>
            <a:ext cx="3067461" cy="4560292"/>
          </a:xfrm>
          <a:prstGeom prst="rect">
            <a:avLst/>
          </a:prstGeom>
        </p:spPr>
      </p:pic>
      <p:pic>
        <p:nvPicPr>
          <p:cNvPr id="16396" name="Picture 12" descr="http://www.mirf.ru/wp-content/uploads/2015/09/mortagne1-e1442304221735-300x216.jpg"/>
          <p:cNvPicPr>
            <a:picLocks noChangeAspect="1" noChangeArrowheads="1"/>
          </p:cNvPicPr>
          <p:nvPr/>
        </p:nvPicPr>
        <p:blipFill>
          <a:blip r:embed="rId3" cstate="print"/>
          <a:srcRect/>
          <a:stretch>
            <a:fillRect/>
          </a:stretch>
        </p:blipFill>
        <p:spPr bwMode="auto">
          <a:xfrm>
            <a:off x="5076056" y="4077072"/>
            <a:ext cx="2857500" cy="2057401"/>
          </a:xfrm>
          <a:prstGeom prst="rect">
            <a:avLst/>
          </a:prstGeom>
          <a:noFill/>
        </p:spPr>
      </p:pic>
      <p:pic>
        <p:nvPicPr>
          <p:cNvPr id="16398" name="Picture 14" descr="Скульптура Романского стиля "/>
          <p:cNvPicPr>
            <a:picLocks noChangeAspect="1" noChangeArrowheads="1"/>
          </p:cNvPicPr>
          <p:nvPr/>
        </p:nvPicPr>
        <p:blipFill>
          <a:blip r:embed="rId4" cstate="print"/>
          <a:srcRect/>
          <a:stretch>
            <a:fillRect/>
          </a:stretch>
        </p:blipFill>
        <p:spPr bwMode="auto">
          <a:xfrm>
            <a:off x="4932040" y="1484784"/>
            <a:ext cx="3264362" cy="24482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a:ln>
            <a:solidFill>
              <a:schemeClr val="tx1"/>
            </a:solidFill>
          </a:ln>
        </p:spPr>
        <p:txBody>
          <a:bodyPr>
            <a:normAutofit fontScale="90000"/>
          </a:bodyPr>
          <a:lstStyle/>
          <a:p>
            <a:r>
              <a:rPr lang="ru-RU" sz="2400" b="1" i="1" dirty="0" smtClean="0">
                <a:solidFill>
                  <a:schemeClr val="accent2">
                    <a:lumMod val="50000"/>
                  </a:schemeClr>
                </a:solidFill>
                <a:latin typeface="Times New Roman" pitchFamily="18" charset="0"/>
                <a:cs typeface="Times New Roman" pitchFamily="18" charset="0"/>
              </a:rPr>
              <a:t>Схема замка.</a:t>
            </a:r>
            <a:br>
              <a:rPr lang="ru-RU" sz="2400" b="1" i="1" dirty="0" smtClean="0">
                <a:solidFill>
                  <a:schemeClr val="accent2">
                    <a:lumMod val="50000"/>
                  </a:schemeClr>
                </a:solidFill>
                <a:latin typeface="Times New Roman" pitchFamily="18" charset="0"/>
                <a:cs typeface="Times New Roman" pitchFamily="18" charset="0"/>
              </a:rPr>
            </a:br>
            <a:r>
              <a:rPr lang="ru-RU" sz="1600" b="1" u="sng" dirty="0"/>
              <a:t>Б</a:t>
            </a:r>
            <a:r>
              <a:rPr lang="ru-RU" sz="1600" b="1" u="sng" dirty="0" smtClean="0"/>
              <a:t>арбакан</a:t>
            </a:r>
            <a:r>
              <a:rPr lang="ru-RU" sz="1600" dirty="0"/>
              <a:t> — средневековый термин, обозначающий, в частности, отдельное укрепление (башню), оборонявшее подступ к мостам или внешним входам в крепостной </a:t>
            </a:r>
            <a:r>
              <a:rPr lang="ru-RU" sz="1600" dirty="0" smtClean="0"/>
              <a:t>ограде.</a:t>
            </a:r>
            <a:br>
              <a:rPr lang="ru-RU" sz="1600" dirty="0" smtClean="0"/>
            </a:br>
            <a:r>
              <a:rPr lang="ru-RU" sz="1600" dirty="0"/>
              <a:t> главная, отдельно стоявшая башня в средневековом замке, находившаяся в самом недоступном месте и служившая убежищем при нападении </a:t>
            </a:r>
            <a:r>
              <a:rPr lang="ru-RU" sz="1600" dirty="0" smtClean="0"/>
              <a:t>врага</a:t>
            </a:r>
            <a:br>
              <a:rPr lang="ru-RU" sz="1600" dirty="0" smtClean="0"/>
            </a:br>
            <a:r>
              <a:rPr lang="ru-RU" sz="1600" dirty="0"/>
              <a:t>  </a:t>
            </a:r>
            <a:r>
              <a:rPr lang="ru-RU" sz="1600" b="1" u="sng" dirty="0"/>
              <a:t>Донжон</a:t>
            </a:r>
            <a:r>
              <a:rPr lang="ru-RU" sz="1600" dirty="0"/>
              <a:t> располагался обычно на одной из оконечностей крепостной стены и был окружён рвом. </a:t>
            </a:r>
            <a:endParaRPr lang="ru-RU" sz="1600" b="1" i="1" dirty="0">
              <a:solidFill>
                <a:schemeClr val="accent2">
                  <a:lumMod val="50000"/>
                </a:schemeClr>
              </a:solidFill>
              <a:latin typeface="Times New Roman" pitchFamily="18" charset="0"/>
              <a:cs typeface="Times New Roman" pitchFamily="18" charset="0"/>
            </a:endParaRPr>
          </a:p>
        </p:txBody>
      </p:sp>
      <p:pic>
        <p:nvPicPr>
          <p:cNvPr id="17412" name="Picture 4" descr="Схема замка "/>
          <p:cNvPicPr>
            <a:picLocks noChangeAspect="1" noChangeArrowheads="1"/>
          </p:cNvPicPr>
          <p:nvPr/>
        </p:nvPicPr>
        <p:blipFill>
          <a:blip r:embed="rId2" cstate="print"/>
          <a:srcRect/>
          <a:stretch>
            <a:fillRect/>
          </a:stretch>
        </p:blipFill>
        <p:spPr bwMode="auto">
          <a:xfrm>
            <a:off x="827584" y="2204864"/>
            <a:ext cx="7271345" cy="41993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r>
              <a:rPr lang="ru-RU" sz="2700" b="1" u="sng" dirty="0" smtClean="0">
                <a:solidFill>
                  <a:schemeClr val="accent2">
                    <a:lumMod val="50000"/>
                  </a:schemeClr>
                </a:solidFill>
                <a:latin typeface="Times New Roman" pitchFamily="18" charset="0"/>
                <a:cs typeface="Times New Roman" pitchFamily="18" charset="0"/>
              </a:rPr>
              <a:t>Жизнь в замке</a:t>
            </a:r>
            <a:r>
              <a:rPr lang="ru-RU" sz="1600" b="1" dirty="0" smtClean="0"/>
              <a:t/>
            </a:r>
            <a:br>
              <a:rPr lang="ru-RU" sz="1600" b="1" dirty="0" smtClean="0"/>
            </a:br>
            <a:r>
              <a:rPr lang="ru-RU" sz="1800" b="1" dirty="0" smtClean="0"/>
              <a:t>Внутри </a:t>
            </a:r>
            <a:r>
              <a:rPr lang="ru-RU" sz="1800" b="1" dirty="0"/>
              <a:t>замка находились хозяйственные и жилые постройки. Здесь располагалась конюшня, складские помещения, кухня. Тут же стоял дом феодала, в котором имелось множество комнат, обставленных изящной мебелью. Каменные стены покрывали роскошными коврами. На них были вышиты сцены охоты и сражений. В некоторых замках имелся небольшой сад</a:t>
            </a:r>
            <a:endParaRPr lang="ru-RU" sz="1800" b="1" dirty="0">
              <a:latin typeface="Times New Roman" pitchFamily="18" charset="0"/>
              <a:cs typeface="Times New Roman" pitchFamily="18" charset="0"/>
            </a:endParaRPr>
          </a:p>
        </p:txBody>
      </p:sp>
      <p:pic>
        <p:nvPicPr>
          <p:cNvPr id="18434" name="Picture 2" descr="http://s49.radikal.ru/i124/0812/ee/fb0a8a435ee4.jpg"/>
          <p:cNvPicPr>
            <a:picLocks noChangeAspect="1" noChangeArrowheads="1"/>
          </p:cNvPicPr>
          <p:nvPr/>
        </p:nvPicPr>
        <p:blipFill>
          <a:blip r:embed="rId2" cstate="print"/>
          <a:srcRect/>
          <a:stretch>
            <a:fillRect/>
          </a:stretch>
        </p:blipFill>
        <p:spPr bwMode="auto">
          <a:xfrm>
            <a:off x="323528" y="2060848"/>
            <a:ext cx="4286250" cy="4371975"/>
          </a:xfrm>
          <a:prstGeom prst="rect">
            <a:avLst/>
          </a:prstGeom>
          <a:noFill/>
        </p:spPr>
      </p:pic>
      <p:pic>
        <p:nvPicPr>
          <p:cNvPr id="18436" name="Picture 4" descr="http://i052.radikal.ru/0901/6b/d0992109c5e4.jpg"/>
          <p:cNvPicPr>
            <a:picLocks noChangeAspect="1" noChangeArrowheads="1"/>
          </p:cNvPicPr>
          <p:nvPr/>
        </p:nvPicPr>
        <p:blipFill>
          <a:blip r:embed="rId3" cstate="print"/>
          <a:srcRect/>
          <a:stretch>
            <a:fillRect/>
          </a:stretch>
        </p:blipFill>
        <p:spPr bwMode="auto">
          <a:xfrm>
            <a:off x="4788024" y="2276872"/>
            <a:ext cx="4032448" cy="38686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3250704" cy="5904656"/>
          </a:xfrm>
        </p:spPr>
        <p:txBody>
          <a:bodyPr>
            <a:normAutofit fontScale="90000"/>
          </a:bodyPr>
          <a:lstStyle/>
          <a:p>
            <a:pPr fontAlgn="base"/>
            <a:r>
              <a:rPr lang="ru-RU" sz="1800" b="1" dirty="0">
                <a:latin typeface="Times New Roman" pitchFamily="18" charset="0"/>
                <a:cs typeface="Times New Roman" pitchFamily="18" charset="0"/>
              </a:rPr>
              <a:t>Любимыми развлечениями рыцарей были разнообразные соревнования, участники которых имели возможность проявить свою доблесть, силу и мастерство на специальных аренах. Эти соревнования назывались турнирами.</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В Западной Европе короли и влиятельные герцоги устраивали турниры по какому-либо важному поводу, например, женитьба короля или принцев, договор о мире и т.д</a:t>
            </a:r>
            <a:r>
              <a:rPr lang="ru-RU" sz="1800" b="1" dirty="0" smtClean="0">
                <a:latin typeface="Times New Roman" pitchFamily="18" charset="0"/>
                <a:cs typeface="Times New Roman" pitchFamily="18" charset="0"/>
              </a:rPr>
              <a:t>.</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Участник мог быть только знатного происхождения (в нескольких поколениях) и посвященный в рыцари. Обязательно надо было предоставить свой семейный герб, подлинность которого проверяли. Специальным церемониалом назначали судей, которые будут судить поединки между рыцарями.</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600" dirty="0"/>
              <a:t/>
            </a:r>
            <a:br>
              <a:rPr lang="ru-RU" sz="1600" dirty="0"/>
            </a:br>
            <a:endParaRPr lang="ru-RU" sz="1600" dirty="0">
              <a:latin typeface="Times New Roman" pitchFamily="18" charset="0"/>
              <a:cs typeface="Times New Roman" pitchFamily="18" charset="0"/>
            </a:endParaRPr>
          </a:p>
        </p:txBody>
      </p:sp>
      <p:pic>
        <p:nvPicPr>
          <p:cNvPr id="19458" name="Picture 2" descr="http://afisha.mosreg.ru/sites/default/files/events_photo/rycarskiy_turnir-1.jpg"/>
          <p:cNvPicPr>
            <a:picLocks noChangeAspect="1" noChangeArrowheads="1"/>
          </p:cNvPicPr>
          <p:nvPr/>
        </p:nvPicPr>
        <p:blipFill>
          <a:blip r:embed="rId2" cstate="print"/>
          <a:srcRect/>
          <a:stretch>
            <a:fillRect/>
          </a:stretch>
        </p:blipFill>
        <p:spPr bwMode="auto">
          <a:xfrm>
            <a:off x="3851920" y="548680"/>
            <a:ext cx="2711624" cy="1868479"/>
          </a:xfrm>
          <a:prstGeom prst="rect">
            <a:avLst/>
          </a:prstGeom>
          <a:noFill/>
        </p:spPr>
      </p:pic>
      <p:pic>
        <p:nvPicPr>
          <p:cNvPr id="19460" name="Picture 4" descr="http://worldmfc.com/wp-content/uploads/2016/02/4jpg_2097767_13467606.jpg"/>
          <p:cNvPicPr>
            <a:picLocks noChangeAspect="1" noChangeArrowheads="1"/>
          </p:cNvPicPr>
          <p:nvPr/>
        </p:nvPicPr>
        <p:blipFill>
          <a:blip r:embed="rId3" cstate="print"/>
          <a:srcRect/>
          <a:stretch>
            <a:fillRect/>
          </a:stretch>
        </p:blipFill>
        <p:spPr bwMode="auto">
          <a:xfrm>
            <a:off x="4067944" y="2711588"/>
            <a:ext cx="4680520" cy="3467052"/>
          </a:xfrm>
          <a:prstGeom prst="rect">
            <a:avLst/>
          </a:prstGeom>
          <a:noFill/>
        </p:spPr>
      </p:pic>
      <p:pic>
        <p:nvPicPr>
          <p:cNvPr id="19462" name="Picture 6" descr="http://images.myshared.ru/6/738910/slide_23.jpg"/>
          <p:cNvPicPr>
            <a:picLocks noChangeAspect="1" noChangeArrowheads="1"/>
          </p:cNvPicPr>
          <p:nvPr/>
        </p:nvPicPr>
        <p:blipFill>
          <a:blip r:embed="rId4" cstate="print"/>
          <a:srcRect/>
          <a:stretch>
            <a:fillRect/>
          </a:stretch>
        </p:blipFill>
        <p:spPr bwMode="auto">
          <a:xfrm>
            <a:off x="6660232" y="620688"/>
            <a:ext cx="2195736" cy="16468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ormAutofit/>
          </a:bodyPr>
          <a:lstStyle/>
          <a:p>
            <a:r>
              <a:rPr lang="ru-RU" sz="2000" b="1" u="sng" dirty="0">
                <a:solidFill>
                  <a:schemeClr val="accent2">
                    <a:lumMod val="50000"/>
                  </a:schemeClr>
                </a:solidFill>
              </a:rPr>
              <a:t>Охота и </a:t>
            </a:r>
            <a:r>
              <a:rPr lang="ru-RU" sz="2000" b="1" u="sng" dirty="0" smtClean="0">
                <a:solidFill>
                  <a:schemeClr val="accent2">
                    <a:lumMod val="50000"/>
                  </a:schemeClr>
                </a:solidFill>
              </a:rPr>
              <a:t>пиры</a:t>
            </a:r>
            <a:br>
              <a:rPr lang="ru-RU" sz="2000" b="1" u="sng" dirty="0" smtClean="0">
                <a:solidFill>
                  <a:schemeClr val="accent2">
                    <a:lumMod val="50000"/>
                  </a:schemeClr>
                </a:solidFill>
              </a:rPr>
            </a:br>
            <a:r>
              <a:rPr lang="ru-RU" sz="2000" dirty="0"/>
              <a:t> </a:t>
            </a:r>
            <a:r>
              <a:rPr lang="ru-RU" sz="2000" b="1" dirty="0">
                <a:latin typeface="Times New Roman" pitchFamily="18" charset="0"/>
                <a:cs typeface="Times New Roman" pitchFamily="18" charset="0"/>
              </a:rPr>
              <a:t>Развлечения рыцарей были тесно связаны с их военизированным образом жизни. Одним из любимейших способов отдыха была </a:t>
            </a:r>
            <a:r>
              <a:rPr lang="ru-RU" sz="2000" b="1" dirty="0" smtClean="0">
                <a:latin typeface="Times New Roman" pitchFamily="18" charset="0"/>
                <a:cs typeface="Times New Roman" pitchFamily="18" charset="0"/>
              </a:rPr>
              <a:t>охота.</a:t>
            </a:r>
            <a:br>
              <a:rPr lang="ru-RU" sz="20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Обычно для проведения охоты каждый феодал имел свои заповедные леса. </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Добытая </a:t>
            </a:r>
            <a:r>
              <a:rPr lang="ru-RU" sz="2000" b="1" dirty="0">
                <a:latin typeface="Times New Roman" pitchFamily="18" charset="0"/>
                <a:cs typeface="Times New Roman" pitchFamily="18" charset="0"/>
              </a:rPr>
              <a:t>на охоте дичь украшала пиршественный стол феодала. Пиры также были важным атрибутом жизни </a:t>
            </a:r>
            <a:r>
              <a:rPr lang="ru-RU" sz="2000" b="1" dirty="0" smtClean="0">
                <a:latin typeface="Times New Roman" pitchFamily="18" charset="0"/>
                <a:cs typeface="Times New Roman" pitchFamily="18" charset="0"/>
              </a:rPr>
              <a:t>рыцарей.</a:t>
            </a:r>
            <a:r>
              <a:rPr lang="ru-RU" sz="2000" b="1" dirty="0">
                <a:latin typeface="Times New Roman" pitchFamily="18" charset="0"/>
                <a:cs typeface="Times New Roman" pitchFamily="18" charset="0"/>
              </a:rPr>
              <a:t> Рыцарские пиры были местом выступления многочисленных средневековых </a:t>
            </a:r>
            <a:r>
              <a:rPr lang="ru-RU" sz="2000" b="1" dirty="0" smtClean="0">
                <a:latin typeface="Times New Roman" pitchFamily="18" charset="0"/>
                <a:cs typeface="Times New Roman" pitchFamily="18" charset="0"/>
              </a:rPr>
              <a:t>артистов.</a:t>
            </a:r>
            <a:endParaRPr lang="ru-RU" sz="2000" b="1" u="sng" dirty="0">
              <a:solidFill>
                <a:schemeClr val="accent2">
                  <a:lumMod val="50000"/>
                </a:schemeClr>
              </a:solidFill>
              <a:latin typeface="Times New Roman" pitchFamily="18" charset="0"/>
              <a:cs typeface="Times New Roman" pitchFamily="18" charset="0"/>
            </a:endParaRPr>
          </a:p>
        </p:txBody>
      </p:sp>
      <p:pic>
        <p:nvPicPr>
          <p:cNvPr id="20482" name="Picture 2" descr="Охота"/>
          <p:cNvPicPr>
            <a:picLocks noChangeAspect="1" noChangeArrowheads="1"/>
          </p:cNvPicPr>
          <p:nvPr/>
        </p:nvPicPr>
        <p:blipFill>
          <a:blip r:embed="rId2" cstate="print"/>
          <a:srcRect/>
          <a:stretch>
            <a:fillRect/>
          </a:stretch>
        </p:blipFill>
        <p:spPr bwMode="auto">
          <a:xfrm>
            <a:off x="251520" y="3356992"/>
            <a:ext cx="1905000" cy="2733676"/>
          </a:xfrm>
          <a:prstGeom prst="rect">
            <a:avLst/>
          </a:prstGeom>
          <a:noFill/>
        </p:spPr>
      </p:pic>
      <p:pic>
        <p:nvPicPr>
          <p:cNvPr id="20484" name="Picture 4" descr="http://www.proza.ru/pics/2015/07/11/416.jpg"/>
          <p:cNvPicPr>
            <a:picLocks noChangeAspect="1" noChangeArrowheads="1"/>
          </p:cNvPicPr>
          <p:nvPr/>
        </p:nvPicPr>
        <p:blipFill>
          <a:blip r:embed="rId3" cstate="print"/>
          <a:srcRect/>
          <a:stretch>
            <a:fillRect/>
          </a:stretch>
        </p:blipFill>
        <p:spPr bwMode="auto">
          <a:xfrm>
            <a:off x="2339752" y="4581128"/>
            <a:ext cx="4857750" cy="2162176"/>
          </a:xfrm>
          <a:prstGeom prst="rect">
            <a:avLst/>
          </a:prstGeom>
          <a:noFill/>
        </p:spPr>
      </p:pic>
      <p:pic>
        <p:nvPicPr>
          <p:cNvPr id="20486" name="Picture 6" descr="http://etiquetterules.ru/uploads/images/etiquette-25.jpg"/>
          <p:cNvPicPr>
            <a:picLocks noChangeAspect="1" noChangeArrowheads="1"/>
          </p:cNvPicPr>
          <p:nvPr/>
        </p:nvPicPr>
        <p:blipFill>
          <a:blip r:embed="rId4" cstate="print"/>
          <a:srcRect/>
          <a:stretch>
            <a:fillRect/>
          </a:stretch>
        </p:blipFill>
        <p:spPr bwMode="auto">
          <a:xfrm>
            <a:off x="2339752" y="2826836"/>
            <a:ext cx="2304256" cy="1612979"/>
          </a:xfrm>
          <a:prstGeom prst="rect">
            <a:avLst/>
          </a:prstGeom>
          <a:noFill/>
        </p:spPr>
      </p:pic>
      <p:pic>
        <p:nvPicPr>
          <p:cNvPr id="20488" name="Picture 8" descr="http://vestnikk.ru/uploads/posts/2010-07/c6dc513c21b1c73a08ff28edd05_prev.jpg"/>
          <p:cNvPicPr>
            <a:picLocks noChangeAspect="1" noChangeArrowheads="1"/>
          </p:cNvPicPr>
          <p:nvPr/>
        </p:nvPicPr>
        <p:blipFill>
          <a:blip r:embed="rId5" cstate="print"/>
          <a:srcRect/>
          <a:stretch>
            <a:fillRect/>
          </a:stretch>
        </p:blipFill>
        <p:spPr bwMode="auto">
          <a:xfrm>
            <a:off x="4860032" y="2852936"/>
            <a:ext cx="2304256" cy="1624696"/>
          </a:xfrm>
          <a:prstGeom prst="rect">
            <a:avLst/>
          </a:prstGeom>
          <a:noFill/>
        </p:spPr>
      </p:pic>
      <p:pic>
        <p:nvPicPr>
          <p:cNvPr id="20490" name="Picture 10" descr="http://baguzin.ru/wp/wp-content/uploads/2014/08/%D0%A0%D0%B8%D1%81.-2.-%D0%A1%D1%80%D0%B5%D0%B4%D0%BD%D0%B5%D0%B2%D0%B5%D0%BA%D0%BE%D0%B2%D1%8B%D0%B9-%D0%BF%D0%B8%D1%80-211x300.jpg"/>
          <p:cNvPicPr>
            <a:picLocks noChangeAspect="1" noChangeArrowheads="1"/>
          </p:cNvPicPr>
          <p:nvPr/>
        </p:nvPicPr>
        <p:blipFill>
          <a:blip r:embed="rId6" cstate="print"/>
          <a:srcRect/>
          <a:stretch>
            <a:fillRect/>
          </a:stretch>
        </p:blipFill>
        <p:spPr bwMode="auto">
          <a:xfrm>
            <a:off x="7308304" y="3501008"/>
            <a:ext cx="1655256" cy="235344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101</Words>
  <Application>Microsoft Office PowerPoint</Application>
  <PresentationFormat>Экран (4:3)</PresentationFormat>
  <Paragraphs>12</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Gabriola</vt:lpstr>
      <vt:lpstr>Monotype Corsiva</vt:lpstr>
      <vt:lpstr>Times New Roman</vt:lpstr>
      <vt:lpstr>Тема Office</vt:lpstr>
      <vt:lpstr>Проект Средневековый замок</vt:lpstr>
      <vt:lpstr>Строительство замка. В эпоху Средневековья замки строили с целью защиты жителей города и для обеспечения безопасности феодалу и его семье, обитавшим в нем. Большинство средневековых замков было построено с 9 по 12 век на территории современных Великобритании, Франции, Ирландии, Дании, Бельгии, Австрии, Швеции и Италии. В законченном виде замок представлял собой небольшой город, где жила семья феодала, его слуги и рабочие, а также другие «горожане».</vt:lpstr>
      <vt:lpstr>Замки часто сооружались вблизи водоемов, так как моря и реки предоставляли большой обзор для выслеживания и нападения на иноземных захватчиков.   Запас воды позволял сохранять рвы и канавы, которые являлись незаменимой частью защитной системы замка. Замки также функционировали как административные центры, и водоемы помогали облегчить сбор налогов, ведь реки и моря являлись важными торговыми водными путями.  Также замки строили на высоких холмах или в утесах скал, на которые сложно было напасть.</vt:lpstr>
      <vt:lpstr>Первые замки строили из дерева, но позднее в качестве строительного материала стали использовать камень. В строительстве применяли песок, известняк, гранит. Окна в замках представляли собой узкие отверстия. На башне замка маленькие проемы делались для того, чтобы защитники могли пускать стрелы. </vt:lpstr>
      <vt:lpstr>Схема замка. Барбакан — средневековый термин, обозначающий, в частности, отдельное укрепление (башню), оборонявшее подступ к мостам или внешним входам в крепостной ограде.  главная, отдельно стоявшая башня в средневековом замке, находившаяся в самом недоступном месте и служившая убежищем при нападении врага   Донжон располагался обычно на одной из оконечностей крепостной стены и был окружён рвом. </vt:lpstr>
      <vt:lpstr>Жизнь в замке Внутри замка находились хозяйственные и жилые постройки. Здесь располагалась конюшня, складские помещения, кухня. Тут же стоял дом феодала, в котором имелось множество комнат, обставленных изящной мебелью. Каменные стены покрывали роскошными коврами. На них были вышиты сцены охоты и сражений. В некоторых замках имелся небольшой сад</vt:lpstr>
      <vt:lpstr>Любимыми развлечениями рыцарей были разнообразные соревнования, участники которых имели возможность проявить свою доблесть, силу и мастерство на специальных аренах. Эти соревнования назывались турнирами. В Западной Европе короли и влиятельные герцоги устраивали турниры по какому-либо важному поводу, например, женитьба короля или принцев, договор о мире и т.д.  Участник мог быть только знатного происхождения (в нескольких поколениях) и посвященный в рыцари. Обязательно надо было предоставить свой семейный герб, подлинность которого проверяли. Специальным церемониалом назначали судей, которые будут судить поединки между рыцарями.   </vt:lpstr>
      <vt:lpstr>Охота и пиры  Развлечения рыцарей были тесно связаны с их военизированным образом жизни. Одним из любимейших способов отдыха была охота.  Обычно для проведения охоты каждый феодал имел свои заповедные леса.   Добытая на охоте дичь украшала пиршественный стол феодала. Пиры также были важным атрибутом жизни рыцарей. Рыцарские пиры были местом выступления многочисленных средневековых артистов.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9</cp:revision>
  <dcterms:created xsi:type="dcterms:W3CDTF">2016-10-21T16:36:55Z</dcterms:created>
  <dcterms:modified xsi:type="dcterms:W3CDTF">2018-01-18T14:30:36Z</dcterms:modified>
</cp:coreProperties>
</file>