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3053ACA-0FB0-4C01-9F03-0531AF57E05D}" type="datetimeFigureOut">
              <a:rPr lang="ru-RU" smtClean="0"/>
              <a:t>29.09.2017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3053ACA-0FB0-4C01-9F03-0531AF57E05D}" type="datetimeFigureOut">
              <a:rPr lang="ru-RU" smtClean="0"/>
              <a:t>29.09.2017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3053ACA-0FB0-4C01-9F03-0531AF57E05D}" type="datetimeFigureOut">
              <a:rPr lang="ru-RU" smtClean="0"/>
              <a:t>29.09.2017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053ACA-0FB0-4C01-9F03-0531AF57E05D}" type="datetimeFigureOut">
              <a:rPr lang="ru-RU" smtClean="0"/>
              <a:t>29.09.2017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053ACA-0FB0-4C01-9F03-0531AF57E05D}" type="datetimeFigureOut">
              <a:rPr lang="ru-RU" smtClean="0"/>
              <a:t>29.09.2017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3053ACA-0FB0-4C01-9F03-0531AF57E05D}" type="datetimeFigureOut">
              <a:rPr lang="ru-RU" smtClean="0"/>
              <a:t>29.09.2017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E01C4AA-3AD1-42E3-AD3A-C77F2489305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53ACA-0FB0-4C01-9F03-0531AF57E05D}" type="datetimeFigureOut">
              <a:rPr lang="ru-RU" smtClean="0"/>
              <a:t>29.09.2017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1C4AA-3AD1-42E3-AD3A-C77F2489305C}"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971600" y="404665"/>
            <a:ext cx="7632848" cy="2554545"/>
          </a:xfrm>
          <a:prstGeom prst="rect">
            <a:avLst/>
          </a:prstGeom>
        </p:spPr>
        <p:txBody>
          <a:bodyPr wrap="square">
            <a:spAutoFit/>
          </a:bodyPr>
          <a:lstStyle/>
          <a:p>
            <a:pPr algn="ctr">
              <a:buNone/>
            </a:pPr>
            <a:r>
              <a:rPr lang="ru-RU" sz="4000" b="1" i="1" dirty="0" smtClean="0">
                <a:latin typeface="Times New Roman" pitchFamily="18" charset="0"/>
                <a:cs typeface="Times New Roman" pitchFamily="18" charset="0"/>
              </a:rPr>
              <a:t>ПРЕЗЕНТАЦИЯ</a:t>
            </a:r>
          </a:p>
          <a:p>
            <a:pPr algn="ctr">
              <a:buNone/>
            </a:pPr>
            <a:r>
              <a:rPr lang="ru-RU" sz="4000" b="1" i="1" dirty="0" smtClean="0">
                <a:latin typeface="Times New Roman" pitchFamily="18" charset="0"/>
                <a:cs typeface="Times New Roman" pitchFamily="18" charset="0"/>
              </a:rPr>
              <a:t>на тему: «ВИКИНГИ»</a:t>
            </a:r>
          </a:p>
          <a:p>
            <a:pPr algn="ctr">
              <a:buNone/>
            </a:pPr>
            <a:r>
              <a:rPr lang="ru-RU" sz="4000" b="1" i="1" dirty="0" smtClean="0">
                <a:latin typeface="Times New Roman" pitchFamily="18" charset="0"/>
                <a:cs typeface="Times New Roman" pitchFamily="18" charset="0"/>
              </a:rPr>
              <a:t>Ученицы 6 «Б» класса</a:t>
            </a:r>
          </a:p>
          <a:p>
            <a:pPr algn="ctr">
              <a:buNone/>
            </a:pPr>
            <a:r>
              <a:rPr lang="ru-RU" sz="4000" b="1" i="1" dirty="0" smtClean="0">
                <a:latin typeface="Times New Roman" pitchFamily="18" charset="0"/>
                <a:cs typeface="Times New Roman" pitchFamily="18" charset="0"/>
              </a:rPr>
              <a:t>Кузьминой Ангелины</a:t>
            </a:r>
            <a:endParaRPr lang="ru-RU" sz="4000" b="1" i="1" dirty="0">
              <a:latin typeface="Times New Roman" pitchFamily="18" charset="0"/>
              <a:cs typeface="Times New Roman" pitchFamily="18" charset="0"/>
            </a:endParaRPr>
          </a:p>
        </p:txBody>
      </p:sp>
      <p:pic>
        <p:nvPicPr>
          <p:cNvPr id="5124" name="Picture 4" descr="C:\Users\Пользователь\Desktop\i0WJ65FVC.jpg"/>
          <p:cNvPicPr>
            <a:picLocks noChangeAspect="1" noChangeArrowheads="1"/>
          </p:cNvPicPr>
          <p:nvPr/>
        </p:nvPicPr>
        <p:blipFill>
          <a:blip r:embed="rId2" cstate="print"/>
          <a:srcRect/>
          <a:stretch>
            <a:fillRect/>
          </a:stretch>
        </p:blipFill>
        <p:spPr bwMode="auto">
          <a:xfrm>
            <a:off x="1547664" y="2996952"/>
            <a:ext cx="6408712" cy="3504803"/>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5937523"/>
          </a:xfrm>
        </p:spPr>
        <p:txBody>
          <a:bodyPr>
            <a:noAutofit/>
          </a:bodyPr>
          <a:lstStyle/>
          <a:p>
            <a:pPr algn="ctr">
              <a:buNone/>
            </a:pPr>
            <a:r>
              <a:rPr lang="ru-RU" sz="3600" b="1" dirty="0" smtClean="0">
                <a:latin typeface="Times New Roman" pitchFamily="18" charset="0"/>
                <a:cs typeface="Times New Roman" pitchFamily="18" charset="0"/>
              </a:rPr>
              <a:t>   </a:t>
            </a:r>
            <a:r>
              <a:rPr lang="ru-RU" sz="2800" b="1" dirty="0" smtClean="0">
                <a:latin typeface="Times New Roman" pitchFamily="18" charset="0"/>
                <a:cs typeface="Times New Roman" pitchFamily="18" charset="0"/>
              </a:rPr>
              <a:t>Викинги — это раннесредневековые скандинавские мореходы, в VIII—XI веках совершавшие морские походы от </a:t>
            </a:r>
            <a:r>
              <a:rPr lang="ru-RU" sz="2800" b="1" dirty="0" err="1" smtClean="0">
                <a:latin typeface="Times New Roman" pitchFamily="18" charset="0"/>
                <a:cs typeface="Times New Roman" pitchFamily="18" charset="0"/>
              </a:rPr>
              <a:t>Винланда</a:t>
            </a:r>
            <a:r>
              <a:rPr lang="ru-RU" sz="2800" b="1" dirty="0" smtClean="0">
                <a:latin typeface="Times New Roman" pitchFamily="18" charset="0"/>
                <a:cs typeface="Times New Roman" pitchFamily="18" charset="0"/>
              </a:rPr>
              <a:t> до </a:t>
            </a:r>
            <a:r>
              <a:rPr lang="ru-RU" sz="2800" b="1" dirty="0" err="1" smtClean="0">
                <a:latin typeface="Times New Roman" pitchFamily="18" charset="0"/>
                <a:cs typeface="Times New Roman" pitchFamily="18" charset="0"/>
              </a:rPr>
              <a:t>Биармии</a:t>
            </a:r>
            <a:r>
              <a:rPr lang="ru-RU" sz="2800" b="1" dirty="0" smtClean="0">
                <a:latin typeface="Times New Roman" pitchFamily="18" charset="0"/>
                <a:cs typeface="Times New Roman" pitchFamily="18" charset="0"/>
              </a:rPr>
              <a:t> и от Каспия до Северной Африки. В основной массе это были свободные крестьяне датского, норвежского и шведского происхождения, которых толкали за пределы родных стран перенаселение и жажда лёгкой наживы. По религии — в подавляющем большинстве язычники. Язычниками были так же славяне, и по некоторым данным скандинавские викинги являются родственниками славян</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88640"/>
            <a:ext cx="4762872" cy="5937523"/>
          </a:xfrm>
        </p:spPr>
        <p:txBody>
          <a:bodyPr>
            <a:normAutofit fontScale="92500" lnSpcReduction="20000"/>
          </a:bodyPr>
          <a:lstStyle/>
          <a:p>
            <a:pPr algn="ctr">
              <a:buNone/>
            </a:pPr>
            <a:r>
              <a:rPr lang="ru-RU" b="1" dirty="0" smtClean="0"/>
              <a:t>     Дикие и грязные.</a:t>
            </a:r>
            <a:r>
              <a:rPr lang="ru-RU" dirty="0" smtClean="0"/>
              <a:t/>
            </a:r>
            <a:br>
              <a:rPr lang="ru-RU" dirty="0" smtClean="0"/>
            </a:br>
            <a:r>
              <a:rPr lang="ru-RU" sz="3000" i="1" dirty="0" smtClean="0"/>
              <a:t>Во многих художественных фильмах и мультфильмах викинги показаны грязными и дикими мужчинами и женщинами, но на самом деле они заботились о своей внешности. Гребни, пинцеты, бритвы — наиболее частые находки при раскопках поселений викингов. Найдены также остатки мыла, которое викинги делали самостоятельно.</a:t>
            </a:r>
            <a:endParaRPr lang="ru-RU" sz="3000" i="1" dirty="0"/>
          </a:p>
        </p:txBody>
      </p:sp>
      <p:pic>
        <p:nvPicPr>
          <p:cNvPr id="5" name="Picture 2" descr="C:\Users\Пользователь\Desktop\iXLYOGP8I.jpg"/>
          <p:cNvPicPr>
            <a:picLocks noGrp="1" noChangeAspect="1" noChangeArrowheads="1"/>
          </p:cNvPicPr>
          <p:nvPr>
            <p:ph sz="half" idx="2"/>
          </p:nvPr>
        </p:nvPicPr>
        <p:blipFill>
          <a:blip r:embed="rId2" cstate="print"/>
          <a:srcRect/>
          <a:stretch>
            <a:fillRect/>
          </a:stretch>
        </p:blipFill>
        <p:spPr bwMode="auto">
          <a:xfrm>
            <a:off x="5189290" y="0"/>
            <a:ext cx="395471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Пользователь\Desktop\i1N9UV311.jpg"/>
          <p:cNvPicPr>
            <a:picLocks noGrp="1" noChangeAspect="1" noChangeArrowheads="1"/>
          </p:cNvPicPr>
          <p:nvPr>
            <p:ph sz="half" idx="1"/>
          </p:nvPr>
        </p:nvPicPr>
        <p:blipFill>
          <a:blip r:embed="rId2" cstate="print"/>
          <a:srcRect/>
          <a:stretch>
            <a:fillRect/>
          </a:stretch>
        </p:blipFill>
        <p:spPr bwMode="auto">
          <a:xfrm>
            <a:off x="179512" y="188640"/>
            <a:ext cx="4038600" cy="3442246"/>
          </a:xfrm>
          <a:prstGeom prst="rect">
            <a:avLst/>
          </a:prstGeom>
          <a:noFill/>
        </p:spPr>
      </p:pic>
      <p:pic>
        <p:nvPicPr>
          <p:cNvPr id="2051" name="Picture 3" descr="C:\Users\Пользователь\Desktop\i.jpg"/>
          <p:cNvPicPr>
            <a:picLocks noGrp="1" noChangeAspect="1" noChangeArrowheads="1"/>
          </p:cNvPicPr>
          <p:nvPr>
            <p:ph sz="half" idx="2"/>
          </p:nvPr>
        </p:nvPicPr>
        <p:blipFill>
          <a:blip r:embed="rId3" cstate="print"/>
          <a:srcRect/>
          <a:stretch>
            <a:fillRect/>
          </a:stretch>
        </p:blipFill>
        <p:spPr bwMode="auto">
          <a:xfrm>
            <a:off x="4499992" y="2852936"/>
            <a:ext cx="4402832" cy="386014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4644008" cy="6858000"/>
          </a:xfrm>
        </p:spPr>
        <p:txBody>
          <a:bodyPr>
            <a:noAutofit/>
          </a:bodyPr>
          <a:lstStyle/>
          <a:p>
            <a:r>
              <a:rPr lang="ru-RU" sz="2400" b="1" i="1" dirty="0" smtClean="0">
                <a:latin typeface="Times New Roman" pitchFamily="18" charset="0"/>
                <a:cs typeface="Times New Roman" pitchFamily="18" charset="0"/>
              </a:rPr>
              <a:t>Грубое вооружение.</a:t>
            </a:r>
            <a:r>
              <a:rPr lang="ru-RU" sz="2400" i="1" dirty="0" smtClean="0">
                <a:latin typeface="Times New Roman" pitchFamily="18" charset="0"/>
                <a:cs typeface="Times New Roman" pitchFamily="18" charset="0"/>
              </a:rPr>
              <a:t/>
            </a:r>
            <a:br>
              <a:rPr lang="ru-RU" sz="2400" i="1" dirty="0" smtClean="0">
                <a:latin typeface="Times New Roman" pitchFamily="18" charset="0"/>
                <a:cs typeface="Times New Roman" pitchFamily="18" charset="0"/>
              </a:rPr>
            </a:br>
            <a:r>
              <a:rPr lang="ru-RU" sz="2400" i="1" dirty="0" smtClean="0">
                <a:latin typeface="Times New Roman" pitchFamily="18" charset="0"/>
                <a:cs typeface="Times New Roman" pitchFamily="18" charset="0"/>
              </a:rPr>
              <a:t>Еще одна особенность киношных викингов — использование грубого неумелого оружия вроде дубинок и топоров, или вообще его отсутствие. На самом деле викинги были хорошими оружейниками, и используя технологию составной ковки (такая же используется при изготовлении дамасских клинков) они умели делать очень крепкое и острое оружие. Согласно фольклору викингов, для проверки остроты меча он опускался в бегущий ручей, и сквозь него пускался волос. Если волос перерезался, меч считался достаточно острым.</a:t>
            </a:r>
            <a:endParaRPr lang="ru-RU" sz="2400" i="1" dirty="0">
              <a:latin typeface="Times New Roman" pitchFamily="18" charset="0"/>
              <a:cs typeface="Times New Roman" pitchFamily="18" charset="0"/>
            </a:endParaRPr>
          </a:p>
        </p:txBody>
      </p:sp>
      <p:pic>
        <p:nvPicPr>
          <p:cNvPr id="3075" name="Picture 3" descr="C:\Users\Пользователь\Desktop\iVIKJBTX3.jpg"/>
          <p:cNvPicPr>
            <a:picLocks noChangeAspect="1" noChangeArrowheads="1"/>
          </p:cNvPicPr>
          <p:nvPr/>
        </p:nvPicPr>
        <p:blipFill>
          <a:blip r:embed="rId2" cstate="print"/>
          <a:srcRect/>
          <a:stretch>
            <a:fillRect/>
          </a:stretch>
        </p:blipFill>
        <p:spPr bwMode="auto">
          <a:xfrm>
            <a:off x="4572000" y="2924944"/>
            <a:ext cx="4572000" cy="379360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Пользователь\Desktop\iGLIV7OF3.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355976" y="0"/>
            <a:ext cx="4788024" cy="6858000"/>
          </a:xfrm>
        </p:spPr>
        <p:txBody>
          <a:bodyPr>
            <a:normAutofit fontScale="77500" lnSpcReduction="20000"/>
          </a:bodyPr>
          <a:lstStyle/>
          <a:p>
            <a:pPr algn="ctr">
              <a:buNone/>
            </a:pPr>
            <a:r>
              <a:rPr lang="ru-RU" b="1" dirty="0" smtClean="0"/>
              <a:t> </a:t>
            </a:r>
            <a:r>
              <a:rPr lang="ru-RU" b="1" dirty="0" smtClean="0">
                <a:latin typeface="Times New Roman" pitchFamily="18" charset="0"/>
                <a:cs typeface="Times New Roman" pitchFamily="18" charset="0"/>
              </a:rPr>
              <a:t>    Рогатые шлемы.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Это, наверное, самое большое заблуждение. До сих пор не найдено подтверждений, археологических или письменных, того, что викинги носили шлемы с рогами. Все найденные шлемы не имеют рогов и их конструкция не предусматривает таких излишеств. Скорее всего, это заблуждение поддерживали древние христиане, которые считали викингов пособниками дьявола, поэтому им полагалось для устрашения носить рога на шлеме. Норвежский бог Тор на своем шлеме имел крылышки, которые при определенной доле фантазии можно было принять за рога.</a:t>
            </a:r>
            <a:endParaRPr lang="ru-RU" dirty="0">
              <a:latin typeface="Times New Roman" pitchFamily="18" charset="0"/>
              <a:cs typeface="Times New Roman" pitchFamily="18" charset="0"/>
            </a:endParaRPr>
          </a:p>
        </p:txBody>
      </p:sp>
      <p:pic>
        <p:nvPicPr>
          <p:cNvPr id="4098" name="Picture 2" descr="C:\Users\Пользователь\Desktop\i2203EOP4.jpg"/>
          <p:cNvPicPr>
            <a:picLocks noChangeAspect="1" noChangeArrowheads="1"/>
          </p:cNvPicPr>
          <p:nvPr/>
        </p:nvPicPr>
        <p:blipFill>
          <a:blip r:embed="rId2" cstate="print"/>
          <a:srcRect/>
          <a:stretch>
            <a:fillRect/>
          </a:stretch>
        </p:blipFill>
        <p:spPr bwMode="auto">
          <a:xfrm>
            <a:off x="395536" y="0"/>
            <a:ext cx="4241045" cy="6858000"/>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102</Words>
  <Application>Microsoft Office PowerPoint</Application>
  <PresentationFormat>Экран (4:3)</PresentationFormat>
  <Paragraphs>8</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Слайд 1</vt:lpstr>
      <vt:lpstr>Слайд 2</vt:lpstr>
      <vt:lpstr>Слайд 3</vt:lpstr>
      <vt:lpstr>Слайд 4</vt:lpstr>
      <vt:lpstr>Грубое вооружение. Еще одна особенность киношных викингов — использование грубого неумелого оружия вроде дубинок и топоров, или вообще его отсутствие. На самом деле викинги были хорошими оружейниками, и используя технологию составной ковки (такая же используется при изготовлении дамасских клинков) они умели делать очень крепкое и острое оружие. Согласно фольклору викингов, для проверки остроты меча он опускался в бегущий ручей, и сквозь него пускался волос. Если волос перерезался, меч считался достаточно острым.</vt:lpstr>
      <vt:lpstr>Слайд 6</vt:lpstr>
      <vt:lpstr>Слайд 7</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dc:creator>
  <cp:lastModifiedBy>Пользователь</cp:lastModifiedBy>
  <cp:revision>2</cp:revision>
  <dcterms:created xsi:type="dcterms:W3CDTF">2017-09-29T17:39:20Z</dcterms:created>
  <dcterms:modified xsi:type="dcterms:W3CDTF">2017-09-29T17:58:35Z</dcterms:modified>
</cp:coreProperties>
</file>