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1" r:id="rId2"/>
    <p:sldId id="256" r:id="rId3"/>
    <p:sldId id="257" r:id="rId4"/>
    <p:sldId id="258" r:id="rId5"/>
    <p:sldId id="262" r:id="rId6"/>
    <p:sldId id="270" r:id="rId7"/>
    <p:sldId id="260" r:id="rId8"/>
    <p:sldId id="263" r:id="rId9"/>
    <p:sldId id="264" r:id="rId10"/>
    <p:sldId id="266" r:id="rId11"/>
    <p:sldId id="268" r:id="rId12"/>
    <p:sldId id="271" r:id="rId13"/>
    <p:sldId id="267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D75A4F8-CC35-4E8D-97CD-9209B9CEEC91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C1E576E-4930-4A1E-A48D-96DCECD17D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A4F8-CC35-4E8D-97CD-9209B9CEEC91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576E-4930-4A1E-A48D-96DCECD17D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A4F8-CC35-4E8D-97CD-9209B9CEEC91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C1E576E-4930-4A1E-A48D-96DCECD17D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A4F8-CC35-4E8D-97CD-9209B9CEEC91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576E-4930-4A1E-A48D-96DCECD17D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75A4F8-CC35-4E8D-97CD-9209B9CEEC91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C1E576E-4930-4A1E-A48D-96DCECD17D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A4F8-CC35-4E8D-97CD-9209B9CEEC91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576E-4930-4A1E-A48D-96DCECD17D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A4F8-CC35-4E8D-97CD-9209B9CEEC91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576E-4930-4A1E-A48D-96DCECD17D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A4F8-CC35-4E8D-97CD-9209B9CEEC91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576E-4930-4A1E-A48D-96DCECD17D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A4F8-CC35-4E8D-97CD-9209B9CEEC91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576E-4930-4A1E-A48D-96DCECD17D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A4F8-CC35-4E8D-97CD-9209B9CEEC91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C1E576E-4930-4A1E-A48D-96DCECD17D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A4F8-CC35-4E8D-97CD-9209B9CEEC91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E576E-4930-4A1E-A48D-96DCECD17D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5D75A4F8-CC35-4E8D-97CD-9209B9CEEC91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9C1E576E-4930-4A1E-A48D-96DCECD17D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59632" y="1052736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Урок экономики по теме: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0" y="4653136"/>
            <a:ext cx="388843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Выполнила: Емельяненко И.М.</a:t>
            </a:r>
          </a:p>
          <a:p>
            <a:r>
              <a:rPr lang="ru-RU" sz="2000" dirty="0" smtClean="0"/>
              <a:t>Учитель экономики МБОУ Фомино-Свечниковской СОШ</a:t>
            </a:r>
          </a:p>
          <a:p>
            <a:r>
              <a:rPr lang="ru-RU" sz="2000" dirty="0" err="1" smtClean="0"/>
              <a:t>Кашарского</a:t>
            </a:r>
            <a:r>
              <a:rPr lang="ru-RU" sz="2000" dirty="0" smtClean="0"/>
              <a:t> района </a:t>
            </a:r>
          </a:p>
          <a:p>
            <a:r>
              <a:rPr lang="ru-RU" sz="2000" dirty="0" smtClean="0"/>
              <a:t>Ростовской области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892" y="1637511"/>
            <a:ext cx="8694368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Становление гражданского </a:t>
            </a:r>
          </a:p>
          <a:p>
            <a:pPr algn="ctr"/>
            <a:r>
              <a:rPr lang="ru-RU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</a:t>
            </a:r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бщества в период</a:t>
            </a:r>
          </a:p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«перестройки»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575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90" y="116632"/>
            <a:ext cx="8944005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989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3654" y="1052736"/>
            <a:ext cx="8424936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период «перестройки» начались кардинальные перемены у нас в стране, которые, в дальнейшем, позволили перейти к рыночной экономике, стали основой формирования гражданского общества, которое не закончилось до сих пор. Проведение экономической реформы второй половины 1980-х гг. характеризовалось в целом непоследовательностью и половинчатостью. В ходе преобразований не произошло реформирования кредитной, ценовой политики, централизованной системы снабжения. С 1990г. началось общее сокращение производства в промышленности. Однако, несмотря на это, реформа способствовала складыванию в экономике новых форм собственности, изменению социальной структуры государства.</a:t>
            </a:r>
            <a:endParaRPr lang="ru-RU" sz="24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1161" y="159577"/>
            <a:ext cx="3968972" cy="769441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000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300" dirty="0" smtClean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Вывод урока:</a:t>
            </a:r>
            <a:endParaRPr lang="ru-RU" sz="4400" b="1" cap="none" spc="300" dirty="0">
              <a:ln w="1143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502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476672"/>
            <a:ext cx="3828036" cy="923330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000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Р</a:t>
            </a:r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ефлексия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3734" y="1686484"/>
            <a:ext cx="763284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800" kern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Сегодня </a:t>
            </a:r>
            <a:r>
              <a:rPr lang="ru-RU" sz="2800" kern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я </a:t>
            </a:r>
            <a:r>
              <a:rPr lang="ru-RU" sz="2800" kern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узнал  _________________</a:t>
            </a:r>
            <a:r>
              <a:rPr lang="en-US" sz="2800" kern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______</a:t>
            </a:r>
            <a:endParaRPr lang="ru-RU" sz="2800" kern="1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800" kern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Было </a:t>
            </a:r>
            <a:r>
              <a:rPr lang="ru-RU" sz="2800" kern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интересно  </a:t>
            </a:r>
            <a:r>
              <a:rPr lang="en-US" sz="2800" kern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_______________________</a:t>
            </a:r>
            <a:endParaRPr lang="ru-RU" sz="2800" kern="1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800" kern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Я понял, </a:t>
            </a:r>
            <a:r>
              <a:rPr lang="ru-RU" sz="2800" kern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что        _______________________</a:t>
            </a:r>
            <a:endParaRPr lang="ru-RU" sz="2800" kern="1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800" kern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Меня удивило     _______________________</a:t>
            </a:r>
            <a:endParaRPr lang="ru-RU" sz="2800" kern="1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800" kern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</a:t>
            </a:r>
            <a:r>
              <a:rPr lang="ru-RU" sz="2800" kern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Мне захотелось     _______________________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59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052736"/>
            <a:ext cx="5184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Домашнее задание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71600" y="2564904"/>
            <a:ext cx="6984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Работа с материалами урока.  </a:t>
            </a:r>
            <a:endParaRPr lang="ru-RU" sz="24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Эссе по 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теме: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24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Перестройка в экономик</a:t>
            </a:r>
            <a:r>
              <a:rPr lang="ru-RU" sz="2400" b="1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е </a:t>
            </a:r>
            <a:r>
              <a:rPr lang="ru-RU" sz="24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при </a:t>
            </a:r>
            <a:r>
              <a:rPr lang="ru-RU" sz="2400" kern="1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Горбачёве</a:t>
            </a:r>
            <a:r>
              <a:rPr lang="ru-RU" sz="2400" b="1" kern="1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24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хорошо или плохо</a:t>
            </a:r>
            <a:r>
              <a:rPr lang="ru-RU" sz="2400" kern="1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»?</a:t>
            </a:r>
            <a:r>
              <a:rPr lang="ru-RU" sz="2400" b="1" kern="1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».</a:t>
            </a:r>
            <a:endParaRPr lang="ru-RU" sz="24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kern="1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§  34</a:t>
            </a:r>
            <a:endParaRPr lang="ru-RU" sz="24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9049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9550" y="2967335"/>
            <a:ext cx="714490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Спасибо за урок.</a:t>
            </a:r>
            <a:endParaRPr lang="ru-RU" sz="6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7903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692696"/>
            <a:ext cx="8208912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Сегодня на уроке :</a:t>
            </a:r>
          </a:p>
          <a:p>
            <a:r>
              <a:rPr lang="ru-RU" sz="3200" dirty="0" smtClean="0">
                <a:solidFill>
                  <a:srgbClr val="002060"/>
                </a:solidFill>
              </a:rPr>
              <a:t>-повторим понятие гражданского общества. </a:t>
            </a:r>
          </a:p>
          <a:p>
            <a:r>
              <a:rPr lang="ru-RU" sz="3200" dirty="0" smtClean="0">
                <a:solidFill>
                  <a:srgbClr val="002060"/>
                </a:solidFill>
              </a:rPr>
              <a:t> -поговорим о развитии нашего государства в период распада Советского союза, который назывался – «перестройка».</a:t>
            </a:r>
          </a:p>
          <a:p>
            <a:r>
              <a:rPr lang="ru-RU" sz="3200" dirty="0" smtClean="0">
                <a:solidFill>
                  <a:srgbClr val="002060"/>
                </a:solidFill>
              </a:rPr>
              <a:t> -проанализировав документы,  поймем, какие изменения произошли в экономике нашей страны в то время и как эти изменения связаны со становлением гражданского общества в России.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70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635896" y="2847009"/>
            <a:ext cx="2125390" cy="1247052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Гражданское общество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84109" y="703759"/>
            <a:ext cx="3115815" cy="2448271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самостоятельные и независимые от государства области жизни человека, в задачи которых  входит обеспечение условий для самореализации отдельных индивидов и коллективов.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148064" y="1000256"/>
            <a:ext cx="3336155" cy="1523231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это совокупность негосударственных отношений и институтов, выражающих частные интересы граждан в различных сферах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43270" y="4365104"/>
            <a:ext cx="3261178" cy="2304256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вся совокупность неполитических отношений; идеал, олицетворяющий общество свободных личностей, наделенных широкими гражданскими и политическими правами, активно участвующих в управлении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 государством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6858" y="4416661"/>
            <a:ext cx="3577070" cy="2078391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общество, в котором граждане имеют 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возможность 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создавать независимые от государства объединения, для защиты собственных интересов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5761286" y="2575966"/>
            <a:ext cx="538906" cy="4929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 flipV="1">
            <a:off x="2267744" y="3347372"/>
            <a:ext cx="108012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868144" y="3645024"/>
            <a:ext cx="812906" cy="388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2627784" y="3839249"/>
            <a:ext cx="1008112" cy="254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46858" y="16317"/>
            <a:ext cx="86854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300" dirty="0" smtClean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Понятие</a:t>
            </a:r>
            <a:r>
              <a:rPr lang="ru-RU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ru-RU" sz="3600" b="1" cap="none" spc="300" dirty="0" smtClean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гражданского</a:t>
            </a:r>
            <a:r>
              <a:rPr lang="ru-RU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ru-RU" sz="3600" b="1" cap="none" spc="300" dirty="0" smtClean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общества</a:t>
            </a:r>
            <a:endParaRPr lang="ru-RU" sz="3600" b="1" cap="none" spc="300" dirty="0">
              <a:ln w="1143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4646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802983"/>
            <a:ext cx="2876287" cy="820637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Функции гражданского</a:t>
            </a: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 </a:t>
            </a: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общества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9961" y="116632"/>
            <a:ext cx="880407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300" dirty="0" smtClean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Функции гражданского общества</a:t>
            </a:r>
            <a:endParaRPr lang="ru-RU" sz="3600" b="1" cap="none" spc="300" dirty="0">
              <a:ln w="1143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4420" y="874871"/>
            <a:ext cx="3060480" cy="1175703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Постоянная всеобъемлющая защита интересов каждого человека, его прав и свобод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.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355976" y="706521"/>
            <a:ext cx="4392488" cy="2058556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Обеспечение свободного развития личности на экономической основе разнообразных форм собственности, в многоукладной рыночной экономике, а также возможности для каждого человека выбрать сферу хозяйственной деятельности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.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6835" y="4221088"/>
            <a:ext cx="4009141" cy="2446237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Обязательное регулирование взаимоотношений частных лиц, групп и организаций посредством гражданского права, что позволяет преодолевать возможные конфликты и вырабатывать общую политику в интересах всего общества.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48063" y="3101988"/>
            <a:ext cx="2553707" cy="902335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Взаимодействие государства и гражданского общества.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04048" y="5044649"/>
            <a:ext cx="3345794" cy="1359088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Осуществление самоуправления во всех сферах общественной жизни</a:t>
            </a:r>
            <a:r>
              <a:rPr kumimoji="0" lang="ru-RU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.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 flipV="1">
            <a:off x="2843808" y="2050574"/>
            <a:ext cx="401092" cy="5143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3631863" y="1916832"/>
            <a:ext cx="508089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885907" y="3356992"/>
            <a:ext cx="974125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995936" y="3717032"/>
            <a:ext cx="1368152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483768" y="3717032"/>
            <a:ext cx="0" cy="3807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28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005064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75135" y="116632"/>
            <a:ext cx="8661361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300" dirty="0" smtClean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Как соотносятся</a:t>
            </a:r>
          </a:p>
          <a:p>
            <a:pPr algn="ctr"/>
            <a:r>
              <a:rPr lang="ru-RU" sz="4000" b="1" cap="none" spc="300" dirty="0" smtClean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гражданское общество</a:t>
            </a:r>
          </a:p>
          <a:p>
            <a:pPr algn="ctr"/>
            <a:r>
              <a:rPr lang="ru-RU" sz="4000" b="1" cap="none" spc="300" dirty="0" smtClean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и правовое государство</a:t>
            </a:r>
            <a:endParaRPr lang="ru-RU" sz="4000" b="1" cap="none" spc="300" dirty="0">
              <a:ln w="1143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75135" y="2894318"/>
            <a:ext cx="3548793" cy="1974842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Гражданское общество обеспечивает права человека и выражает интересы каждого</a:t>
            </a: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92080" y="2662039"/>
            <a:ext cx="3312368" cy="2207121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Правовое государство обеспечивает права гражданина и выражает интересы всех</a:t>
            </a:r>
            <a:r>
              <a:rPr kumimoji="0" lang="ru-RU" sz="12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.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923928" y="3289739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3966344" y="4004185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87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939215"/>
              </p:ext>
            </p:extLst>
          </p:nvPr>
        </p:nvGraphicFramePr>
        <p:xfrm>
          <a:off x="179512" y="908720"/>
          <a:ext cx="8712968" cy="5688632"/>
        </p:xfrm>
        <a:graphic>
          <a:graphicData uri="http://schemas.openxmlformats.org/drawingml/2006/table">
            <a:tbl>
              <a:tblPr firstRow="1" firstCol="1" bandRow="1"/>
              <a:tblGrid>
                <a:gridCol w="29677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402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9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92319">
                <a:tc>
                  <a:txBody>
                    <a:bodyPr/>
                    <a:lstStyle/>
                    <a:p>
                      <a:pPr marL="900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1985-1987 годы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70" marR="5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1988-1989 годы.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70" marR="5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9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1990-1991 годы.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70" marR="5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96313"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	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70" marR="5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</a:t>
                      </a:r>
                      <a:endParaRPr lang="ru-RU" sz="9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70" marR="5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</a:t>
                      </a:r>
                      <a:endParaRPr lang="ru-RU" sz="9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70" marR="5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815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65126" y="16317"/>
            <a:ext cx="927427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300" dirty="0" smtClean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Основные этапы «перестройки» в СССР</a:t>
            </a:r>
            <a:endParaRPr lang="ru-RU" sz="3200" b="1" cap="none" spc="300" dirty="0">
              <a:ln w="1143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095336"/>
              </p:ext>
            </p:extLst>
          </p:nvPr>
        </p:nvGraphicFramePr>
        <p:xfrm>
          <a:off x="179512" y="764703"/>
          <a:ext cx="8640961" cy="5904656"/>
        </p:xfrm>
        <a:graphic>
          <a:graphicData uri="http://schemas.openxmlformats.org/drawingml/2006/table">
            <a:tbl>
              <a:tblPr firstRow="1" firstCol="1" bandRow="1"/>
              <a:tblGrid>
                <a:gridCol w="29432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168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809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26995">
                <a:tc>
                  <a:txBody>
                    <a:bodyPr/>
                    <a:lstStyle/>
                    <a:p>
                      <a:pPr marL="900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1985-1987 годы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1988-1989 годы.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9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1990-1991 годы.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77661">
                <a:tc>
                  <a:txBody>
                    <a:bodyPr/>
                    <a:lstStyle/>
                    <a:p>
                      <a:pPr marL="2159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Курс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«ускорение» социально-экономического развития страны(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развитие научно-технического прогресса; техническое перевооружение машиностроения; активизацию человеческого фактора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.);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Обновление 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омоложение руководителей всех </a:t>
                      </a: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уровней;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Предоставление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предприятиям самостоятельности и перевод их на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хозрасчет;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Провозглашение 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политики гласности, 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выборы </a:t>
                      </a: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директоров;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Возрождение кооперации;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Попытки 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улучшить международные отношения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Начало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развития частной инициативы (индивидуальная трудовая деятельность, появление кооперативов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Расширение 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границ</a:t>
                      </a:r>
                      <a:endParaRPr lang="ru-RU" sz="16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-685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самостоятельности</a:t>
                      </a:r>
                      <a:endParaRPr lang="ru-RU" sz="16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11760" indent="-18034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предприятий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111760" indent="-18034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Их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перевод на хозрасчет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самофинансирование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b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Наделение 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трудовых коллективов широкими правами;</a:t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Начало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реформы политической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системы;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Политическое 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пробуждение общества и его раскол на демократов и </a:t>
                      </a: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коммунистов.</a:t>
                      </a:r>
                      <a:endParaRPr lang="ru-RU" sz="16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	</a:t>
                      </a:r>
                      <a:endParaRPr lang="ru-RU" sz="9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Кризис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крах перестройки;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Углубление реформы политической системы;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Отмена монопольного права КПСС на власть;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воевластие 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стране</a:t>
                      </a: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Выработка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путей перехода к рыночной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экономике;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Августовский 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путч 1991 г</a:t>
                      </a: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.;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Обвальный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распад общественных структур и государства;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-69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Межнациональные</a:t>
                      </a:r>
                      <a:endParaRPr lang="ru-RU" sz="16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конфликты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6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04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59832" y="2492896"/>
            <a:ext cx="2612306" cy="4032448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Общественные движения и организации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Органы самоуправления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Негосударственные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С. М. И.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Разрешение социальных конфликтов в рамках закона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62054" y="116632"/>
            <a:ext cx="8874442" cy="792087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7544" y="1268760"/>
            <a:ext cx="2277616" cy="1020316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Экономическая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сфера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186906" y="1346101"/>
            <a:ext cx="1838325" cy="942975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Социальная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сфера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10287" y="1346101"/>
            <a:ext cx="2200275" cy="942975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Духовная 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сфера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7544" y="2492896"/>
            <a:ext cx="2372866" cy="3528392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Семья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Частные предприятия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Кооперативы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Акционерные общества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Ассоциации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944394" y="2492896"/>
            <a:ext cx="2732062" cy="3168352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Свобода совести, мысли, слова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Публичное высказывание своего мнения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Независимость творческих и других  объединений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7147" y="158732"/>
            <a:ext cx="901887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300" dirty="0" smtClean="0">
                <a:ln w="1143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Признаки гражданского общества</a:t>
            </a:r>
            <a:endParaRPr lang="ru-RU" sz="3600" b="1" cap="none" spc="300" dirty="0">
              <a:ln w="1143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2051720" y="908719"/>
            <a:ext cx="360040" cy="216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106068" y="1016731"/>
            <a:ext cx="0" cy="2520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300192" y="1016731"/>
            <a:ext cx="360040" cy="2520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283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3"/>
            <a:ext cx="756084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3200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Вывод: 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первые признаки перехода от  плановой советской экономической системы к гражданскому обществу наметились на первом этапе «перестройки», когда  было  п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редоставлено  предприятиям право самостоятельности и перевод их на хозрасчет. На втором этапе появились первые кооперативы, начала развиваться частная инициатива (ИТД).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21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283</TotalTime>
  <Words>682</Words>
  <Application>Microsoft Office PowerPoint</Application>
  <PresentationFormat>Экран (4:3)</PresentationFormat>
  <Paragraphs>96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Сетка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30</cp:revision>
  <dcterms:created xsi:type="dcterms:W3CDTF">2016-02-25T16:01:15Z</dcterms:created>
  <dcterms:modified xsi:type="dcterms:W3CDTF">2018-01-17T17:19:59Z</dcterms:modified>
</cp:coreProperties>
</file>