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9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cat>
            <c:strRef>
              <c:f>Лист1!$A$2:$A$7</c:f>
              <c:strCache>
                <c:ptCount val="6"/>
                <c:pt idx="1">
                  <c:v>2015 г.</c:v>
                </c:pt>
                <c:pt idx="2">
                  <c:v>2014 г.</c:v>
                </c:pt>
                <c:pt idx="3">
                  <c:v>2013 г.</c:v>
                </c:pt>
                <c:pt idx="4">
                  <c:v>2012 г.</c:v>
                </c:pt>
                <c:pt idx="5">
                  <c:v>2011 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1">
                  <c:v>61153</c:v>
                </c:pt>
                <c:pt idx="2">
                  <c:v>59240</c:v>
                </c:pt>
                <c:pt idx="3">
                  <c:v>67225</c:v>
                </c:pt>
                <c:pt idx="4">
                  <c:v>64270</c:v>
                </c:pt>
                <c:pt idx="5">
                  <c:v>71910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Небольшой </c:v>
                </c:pt>
              </c:strCache>
            </c:strRef>
          </c:tx>
          <c:cat>
            <c:strRef>
              <c:f>Лист1!$A$2:$A$7</c:f>
              <c:strCache>
                <c:ptCount val="6"/>
                <c:pt idx="1">
                  <c:v>2015 г.</c:v>
                </c:pt>
                <c:pt idx="2">
                  <c:v>2014 г.</c:v>
                </c:pt>
                <c:pt idx="3">
                  <c:v>2013 г.</c:v>
                </c:pt>
                <c:pt idx="4">
                  <c:v>2012 г.</c:v>
                </c:pt>
                <c:pt idx="5">
                  <c:v>2011 г.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1">
                  <c:v>17369</c:v>
                </c:pt>
                <c:pt idx="2">
                  <c:v>15598</c:v>
                </c:pt>
                <c:pt idx="3">
                  <c:v>17861</c:v>
                </c:pt>
                <c:pt idx="4">
                  <c:v>16608</c:v>
                </c:pt>
                <c:pt idx="5">
                  <c:v>15011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Средней </c:v>
                </c:pt>
              </c:strCache>
            </c:strRef>
          </c:tx>
          <c:cat>
            <c:strRef>
              <c:f>Лист1!$A$2:$A$7</c:f>
              <c:strCache>
                <c:ptCount val="6"/>
                <c:pt idx="1">
                  <c:v>2015 г.</c:v>
                </c:pt>
                <c:pt idx="2">
                  <c:v>2014 г.</c:v>
                </c:pt>
                <c:pt idx="3">
                  <c:v>2013 г.</c:v>
                </c:pt>
                <c:pt idx="4">
                  <c:v>2012 г.</c:v>
                </c:pt>
                <c:pt idx="5">
                  <c:v>2011 г.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1">
                  <c:v>30473</c:v>
                </c:pt>
                <c:pt idx="2">
                  <c:v>29856</c:v>
                </c:pt>
                <c:pt idx="3">
                  <c:v>34730</c:v>
                </c:pt>
                <c:pt idx="4">
                  <c:v>33133</c:v>
                </c:pt>
                <c:pt idx="5">
                  <c:v>37037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Тяжких</c:v>
                </c:pt>
              </c:strCache>
            </c:strRef>
          </c:tx>
          <c:cat>
            <c:strRef>
              <c:f>Лист1!$A$2:$A$7</c:f>
              <c:strCache>
                <c:ptCount val="6"/>
                <c:pt idx="1">
                  <c:v>2015 г.</c:v>
                </c:pt>
                <c:pt idx="2">
                  <c:v>2014 г.</c:v>
                </c:pt>
                <c:pt idx="3">
                  <c:v>2013 г.</c:v>
                </c:pt>
                <c:pt idx="4">
                  <c:v>2012 г.</c:v>
                </c:pt>
                <c:pt idx="5">
                  <c:v>2011 г.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1">
                  <c:v>11169</c:v>
                </c:pt>
                <c:pt idx="2">
                  <c:v>12009</c:v>
                </c:pt>
                <c:pt idx="3">
                  <c:v>12877</c:v>
                </c:pt>
                <c:pt idx="4">
                  <c:v>12817</c:v>
                </c:pt>
                <c:pt idx="5">
                  <c:v>17897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Особо тяжких</c:v>
                </c:pt>
              </c:strCache>
            </c:strRef>
          </c:tx>
          <c:cat>
            <c:strRef>
              <c:f>Лист1!$A$2:$A$7</c:f>
              <c:strCache>
                <c:ptCount val="6"/>
                <c:pt idx="1">
                  <c:v>2015 г.</c:v>
                </c:pt>
                <c:pt idx="2">
                  <c:v>2014 г.</c:v>
                </c:pt>
                <c:pt idx="3">
                  <c:v>2013 г.</c:v>
                </c:pt>
                <c:pt idx="4">
                  <c:v>2012 г.</c:v>
                </c:pt>
                <c:pt idx="5">
                  <c:v>2011 г.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1">
                  <c:v>2142</c:v>
                </c:pt>
                <c:pt idx="2">
                  <c:v>1777</c:v>
                </c:pt>
                <c:pt idx="3">
                  <c:v>1757</c:v>
                </c:pt>
                <c:pt idx="4">
                  <c:v>1712</c:v>
                </c:pt>
                <c:pt idx="5">
                  <c:v>1965</c:v>
                </c:pt>
              </c:numCache>
            </c:numRef>
          </c:val>
        </c:ser>
        <c:axId val="41924864"/>
        <c:axId val="41934848"/>
      </c:barChart>
      <c:catAx>
        <c:axId val="41924864"/>
        <c:scaling>
          <c:orientation val="minMax"/>
        </c:scaling>
        <c:axPos val="b"/>
        <c:numFmt formatCode="General" sourceLinked="1"/>
        <c:tickLblPos val="nextTo"/>
        <c:crossAx val="41934848"/>
        <c:crosses val="autoZero"/>
        <c:auto val="1"/>
        <c:lblAlgn val="ctr"/>
        <c:lblOffset val="100"/>
      </c:catAx>
      <c:valAx>
        <c:axId val="41934848"/>
        <c:scaling>
          <c:orientation val="minMax"/>
        </c:scaling>
        <c:axPos val="l"/>
        <c:majorGridlines/>
        <c:numFmt formatCode="General" sourceLinked="1"/>
        <c:tickLblPos val="nextTo"/>
        <c:crossAx val="4192486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9B147-2BCB-443C-88A2-9C85F4A59EB0}" type="datetimeFigureOut">
              <a:rPr lang="ru-RU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C4859-6274-4A2B-AC8B-7D842C835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0181E-CE62-4C88-ABEB-B5C02CA12BA0}" type="datetimeFigureOut">
              <a:rPr lang="ru-RU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1E0ED-D707-4711-BEC1-FA530DF3A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B5AF-8CAF-4E24-86BD-AAAA416FDCDE}" type="datetimeFigureOut">
              <a:rPr lang="ru-RU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258DD-DEEF-449B-A4D2-0EF021657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04BB9-0768-41C4-9872-12CA796E9260}" type="datetimeFigureOut">
              <a:rPr lang="ru-RU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E78A9-7563-44B7-967D-7F49B2EA7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4132-5BBE-4EF8-9B8A-D603C8C61603}" type="datetimeFigureOut">
              <a:rPr lang="ru-RU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9D4F-3DF1-4DD5-8DCE-62E99359A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19632-C257-4C4E-83FF-392847140E17}" type="datetimeFigureOut">
              <a:rPr lang="ru-RU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499D5-8042-4503-AC4C-09CBA57FA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150A0-DDAA-460D-B4CC-21E9FE4EA9CD}" type="datetimeFigureOut">
              <a:rPr lang="ru-RU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C12BC-D36B-49EF-80D7-76D683D03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40267-B295-46E0-B009-09FCE3C095AC}" type="datetimeFigureOut">
              <a:rPr lang="ru-RU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9B1D7-88FB-46B7-9DA0-E9F10D4DA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005E0-CEBA-42CA-8D76-C0DBE0A61534}" type="datetimeFigureOut">
              <a:rPr lang="ru-RU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51A4C-A2D3-4C08-8A73-B4E326D66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0CE64-2081-4358-9B26-AAB5E4230FC0}" type="datetimeFigureOut">
              <a:rPr lang="ru-RU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BF69E-0192-4A42-A8F4-3F9D15050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3ED27-F592-42C5-A797-3205B2F71D37}" type="datetimeFigureOut">
              <a:rPr lang="ru-RU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ECA17-1AFF-4D44-8D0E-072BB12A8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C32703-6C09-4FB8-8D31-2D2D7B64923E}" type="datetimeFigureOut">
              <a:rPr lang="ru-RU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850A9C-B76C-4A1A-8B0D-4C5DA3933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84" r:id="rId3"/>
    <p:sldLayoutId id="2147483678" r:id="rId4"/>
    <p:sldLayoutId id="2147483685" r:id="rId5"/>
    <p:sldLayoutId id="2147483679" r:id="rId6"/>
    <p:sldLayoutId id="2147483680" r:id="rId7"/>
    <p:sldLayoutId id="2147483686" r:id="rId8"/>
    <p:sldLayoutId id="2147483687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c.sibdepo.ru/wp-content/uploads/2017/02/35824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90"/>
            <a:ext cx="407193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http://www.vladtime.ru/uploads/posts/1-75951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6433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214290"/>
            <a:ext cx="6786578" cy="20288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i="1" smtClean="0"/>
              <a:t>Психологические особенности личности несовершеннолетних преступников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sp>
        <p:nvSpPr>
          <p:cNvPr id="717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13" y="4286256"/>
            <a:ext cx="5500687" cy="1752600"/>
          </a:xfrm>
        </p:spPr>
        <p:txBody>
          <a:bodyPr/>
          <a:lstStyle/>
          <a:p>
            <a:pPr algn="ctr"/>
            <a:r>
              <a:rPr lang="ru-RU" dirty="0" smtClean="0"/>
              <a:t>Презентацию подготовила </a:t>
            </a:r>
          </a:p>
          <a:p>
            <a:pPr algn="ctr"/>
            <a:r>
              <a:rPr lang="ru-RU" dirty="0" smtClean="0"/>
              <a:t>ученица 9 класса А</a:t>
            </a:r>
          </a:p>
          <a:p>
            <a:pPr algn="ctr"/>
            <a:r>
              <a:rPr lang="ru-RU" dirty="0" smtClean="0"/>
              <a:t>МОУ Гимназии №24 г. Люберцы</a:t>
            </a:r>
          </a:p>
          <a:p>
            <a:pPr algn="ctr"/>
            <a:r>
              <a:rPr lang="ru-RU" dirty="0" smtClean="0"/>
              <a:t>Попова Анастасия.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ХАРАКТЕРИСТИКА ЛИЦ, СОВЕРШИВШИХ ПРЕСТУПЛЕНИЯ в 2016 году среди несовершеннолетних</a:t>
            </a:r>
            <a:br>
              <a:rPr lang="ru-RU" sz="2800" smtClean="0"/>
            </a:br>
            <a:endParaRPr lang="ru-RU" sz="280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14438"/>
          <a:ext cx="9144000" cy="5743069"/>
        </p:xfrm>
        <a:graphic>
          <a:graphicData uri="http://schemas.openxmlformats.org/drawingml/2006/table">
            <a:tbl>
              <a:tblPr/>
              <a:tblGrid>
                <a:gridCol w="5603875"/>
                <a:gridCol w="1111250"/>
                <a:gridCol w="1071563"/>
                <a:gridCol w="1357312"/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+,- в 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уд.вес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54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Выявлено лиц, совершивших преступление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7F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48589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7F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-13,2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7F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7F8C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Учащихся, студентов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35028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-12,4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Безработных 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7F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7F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-49,5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7F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7F8C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 , не имеющих постоянного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источника дохода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Ранее совершавших преступления</a:t>
                      </a:r>
                      <a:r>
                        <a:rPr kumimoji="0" lang="ru-RU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из них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7F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12778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7F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-10,7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7F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26,3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7F8C"/>
                    </a:solidFill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Ранее судимых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за преступления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4389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-16,4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состоянии опьянения: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Алкогольного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7F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7F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-10,6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7F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7F8C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Наркотического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-17,9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50"/>
          </a:xfrm>
        </p:spPr>
        <p:txBody>
          <a:bodyPr>
            <a:normAutofit fontScale="90000"/>
          </a:bodyPr>
          <a:lstStyle/>
          <a:p>
            <a:pPr marL="900113" indent="-900113" fontAlgn="auto">
              <a:spcAft>
                <a:spcPts val="0"/>
              </a:spcAft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Количество преступлений, совершенных несовершеннолетними </a:t>
            </a:r>
            <a:br>
              <a:rPr lang="ru-RU" sz="3600" dirty="0" smtClean="0"/>
            </a:br>
            <a:r>
              <a:rPr lang="ru-RU" sz="3600" dirty="0" smtClean="0"/>
              <a:t>или при их участии в РФ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914400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0" name="Рисунок 3" descr="https://im2-tub-ru.yandex.net/i?id=7e60038ad9f45d09a8a6d6135a360358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4" name="Рисунок 3" descr="https://arhivurokov.ru/kopilka/uploads/user_file_5676bd60d2700/img_user_file_5676bd60d2700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publicdomainpictures.net/pictures/170000/nahled/hands-in-handcuffs-1462609055qn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Вывод: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38"/>
            <a:ext cx="9144000" cy="5357812"/>
          </a:xfrm>
        </p:spPr>
        <p:txBody>
          <a:bodyPr>
            <a:normAutofit fontScale="9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bg1"/>
                </a:solidFill>
              </a:rPr>
              <a:t>1. несовершеннолетний преступник стал преступником, именно потому, что он в свое время не ощутил поддержку родителей, общества, государства.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bg1"/>
                </a:solidFill>
              </a:rPr>
              <a:t>2. Особого внимания заслуживает тот факт, что рост данного вида преступности преобладает главном образом в доле тяжких преступлений.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bg1"/>
                </a:solidFill>
              </a:rPr>
              <a:t>3. необходимо разработать комплекс мер, направленных на борьбу с насилием над детьми, жестоким обращением с несовершеннолетними, применением некорректных мер воспитательного воздействия по отношению к ним, при этом реализовывать задачи по укреплению семьи и нравственности.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xakep.ru/wp-content/uploads/2015/11/Handcuffed_hands_line_draw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500"/>
            <a:ext cx="8929688" cy="5500688"/>
          </a:xfrm>
        </p:spPr>
        <p:txBody>
          <a:bodyPr>
            <a:no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8000" dirty="0" smtClean="0"/>
              <a:t>      </a:t>
            </a:r>
          </a:p>
          <a:p>
            <a:pPr marL="623888" indent="-62388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8000" dirty="0" smtClean="0">
                <a:solidFill>
                  <a:srgbClr val="FF0000"/>
                </a:solidFill>
              </a:rPr>
              <a:t>Спасибо за внимание.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2.staticflickr.com/4/3392/3256155178_aba36cb403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Цель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1. Изучение особенности уголовной ответственности и наказания несовершеннолетних по Российскому законодательству.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2.Криминологическая характеристика преступности несовершеннолетних.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3.Поиск направлений профилактической работы по предупреждению правонарушающего поведения подростка.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4.Обобщить и проанализировать современную практику предупреждения преступлений несовершеннолетних с психическими отклонениями, состояние статистического учёта лиц названной категории.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5.Подвести итог этой работы.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Четыре различных по глубине деформаций несовершеннолетних: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7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400" dirty="0" smtClean="0">
                <a:solidFill>
                  <a:srgbClr val="00B0F0"/>
                </a:solidFill>
              </a:rPr>
              <a:t>1.Совершение преступления в результате случайного стечения обстоятельств, легкомыслия, вопреки общей положительной направленности личности.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400" dirty="0" smtClean="0">
                <a:solidFill>
                  <a:srgbClr val="00B0F0"/>
                </a:solidFill>
              </a:rPr>
              <a:t>2.Совершение преступления в результате попадания в соответствующую ситуацию, что обусловлено неустойчивостью общей направленности личности.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400" dirty="0" smtClean="0">
                <a:solidFill>
                  <a:srgbClr val="00B0F0"/>
                </a:solidFill>
              </a:rPr>
              <a:t>3.Совершение преступления в результате преобладающей отрицательной личностной направленности, не достигшей уровня устойчивой общей </a:t>
            </a:r>
            <a:r>
              <a:rPr lang="ru-RU" sz="3400" dirty="0" err="1" smtClean="0">
                <a:solidFill>
                  <a:srgbClr val="00B0F0"/>
                </a:solidFill>
              </a:rPr>
              <a:t>антисоциальной</a:t>
            </a:r>
            <a:r>
              <a:rPr lang="ru-RU" sz="3400" dirty="0" smtClean="0">
                <a:solidFill>
                  <a:srgbClr val="00B0F0"/>
                </a:solidFill>
              </a:rPr>
              <a:t> направленности личности.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400" dirty="0" smtClean="0">
                <a:solidFill>
                  <a:srgbClr val="00B0F0"/>
                </a:solidFill>
              </a:rPr>
              <a:t>4.Совершение преступления в результате относительно устойчивой антиобщественной направленности личности.</a:t>
            </a:r>
            <a:endParaRPr lang="ru-RU" sz="3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Девиантное поведение</a:t>
            </a:r>
          </a:p>
        </p:txBody>
      </p:sp>
      <p:graphicFrame>
        <p:nvGraphicFramePr>
          <p:cNvPr id="20" name="Содержимое 19"/>
          <p:cNvGraphicFramePr>
            <a:graphicFrameLocks noGrp="1"/>
          </p:cNvGraphicFramePr>
          <p:nvPr>
            <p:ph idx="1"/>
          </p:nvPr>
        </p:nvGraphicFramePr>
        <p:xfrm>
          <a:off x="0" y="2286000"/>
          <a:ext cx="9144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492"/>
                <a:gridCol w="5321508"/>
              </a:tblGrid>
              <a:tr h="64294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Отклонение</a:t>
                      </a:r>
                      <a:r>
                        <a:rPr lang="ru-RU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от норм психического здоровья (психопатология)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Антисоциальное</a:t>
                      </a:r>
                      <a:r>
                        <a:rPr lang="ru-RU" dirty="0" smtClean="0"/>
                        <a:t> поведение (асоциальное)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rot="16200000" flipH="1">
            <a:off x="5643563" y="1357312"/>
            <a:ext cx="857250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2500313" y="1428750"/>
            <a:ext cx="928688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0" y="2963863"/>
          <a:ext cx="9144000" cy="3894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672"/>
                <a:gridCol w="1798820"/>
                <a:gridCol w="1749640"/>
                <a:gridCol w="1714512"/>
                <a:gridCol w="1857356"/>
              </a:tblGrid>
              <a:tr h="188252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Полное</a:t>
                      </a:r>
                      <a:r>
                        <a:rPr lang="ru-RU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недоразвитие психических функций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Частичное недоразвитие психических функций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Аддиквитное</a:t>
                      </a:r>
                      <a:r>
                        <a:rPr lang="ru-RU" dirty="0" smtClean="0"/>
                        <a:t> поведение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Противоправ-ное</a:t>
                      </a:r>
                      <a:r>
                        <a:rPr lang="ru-RU" dirty="0" smtClean="0"/>
                        <a:t> поведение (</a:t>
                      </a:r>
                      <a:r>
                        <a:rPr lang="ru-RU" dirty="0" err="1" smtClean="0"/>
                        <a:t>деликветное</a:t>
                      </a:r>
                      <a:r>
                        <a:rPr lang="ru-RU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Криминальное</a:t>
                      </a:r>
                      <a:r>
                        <a:rPr lang="ru-RU" baseline="0" dirty="0" smtClean="0"/>
                        <a:t> поведение (преступление)</a:t>
                      </a:r>
                      <a:endParaRPr lang="ru-RU" dirty="0"/>
                    </a:p>
                  </a:txBody>
                  <a:tcPr/>
                </a:tc>
              </a:tr>
              <a:tr h="1975104">
                <a:tc>
                  <a:txBody>
                    <a:bodyPr/>
                    <a:lstStyle/>
                    <a:p>
                      <a:r>
                        <a:rPr lang="ru-RU" dirty="0" smtClean="0"/>
                        <a:t>Умственная отсталость Олигофрения Деменция (дебильность,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имбецильность</a:t>
                      </a:r>
                      <a:r>
                        <a:rPr lang="ru-RU" baseline="0" dirty="0" smtClean="0"/>
                        <a:t>,</a:t>
                      </a:r>
                    </a:p>
                    <a:p>
                      <a:r>
                        <a:rPr lang="ru-RU" baseline="0" dirty="0" err="1" smtClean="0"/>
                        <a:t>идиотия</a:t>
                      </a:r>
                      <a:r>
                        <a:rPr lang="ru-RU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ЗПР </a:t>
                      </a:r>
                    </a:p>
                    <a:p>
                      <a:r>
                        <a:rPr lang="ru-RU" dirty="0" smtClean="0"/>
                        <a:t>Неврозы</a:t>
                      </a:r>
                    </a:p>
                    <a:p>
                      <a:r>
                        <a:rPr lang="ru-RU" dirty="0" err="1" smtClean="0"/>
                        <a:t>Наврастения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Синдром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гипо</a:t>
                      </a:r>
                      <a:r>
                        <a:rPr lang="ru-RU" baseline="0" dirty="0" smtClean="0"/>
                        <a:t>- и</a:t>
                      </a:r>
                    </a:p>
                    <a:p>
                      <a:r>
                        <a:rPr lang="ru-RU" baseline="0" dirty="0" err="1" smtClean="0"/>
                        <a:t>Гиперрастормо-женности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err="1" smtClean="0"/>
                        <a:t>Химичес-кий</a:t>
                      </a:r>
                      <a:r>
                        <a:rPr lang="ru-RU" dirty="0" smtClean="0"/>
                        <a:t> путь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аддикции</a:t>
                      </a:r>
                      <a:endParaRPr lang="ru-RU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err="1" smtClean="0"/>
                        <a:t>Нехими-ческий</a:t>
                      </a:r>
                      <a:r>
                        <a:rPr lang="ru-RU" baseline="0" dirty="0" smtClean="0"/>
                        <a:t> путь </a:t>
                      </a:r>
                      <a:r>
                        <a:rPr lang="ru-RU" baseline="0" dirty="0" err="1" smtClean="0"/>
                        <a:t>аддикции</a:t>
                      </a:r>
                      <a:endParaRPr lang="ru-RU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Корыстный ориентации</a:t>
                      </a:r>
                    </a:p>
                    <a:p>
                      <a:r>
                        <a:rPr lang="ru-RU" dirty="0" smtClean="0"/>
                        <a:t>2. Агрессивной ориентации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Нарушение закона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Показателями глубины психопатии являются: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043488"/>
          </a:xfrm>
        </p:spPr>
        <p:txBody>
          <a:bodyPr>
            <a:normAutofit fontScale="92500" lnSpcReduction="20000"/>
          </a:bodyPr>
          <a:lstStyle/>
          <a:p>
            <a:pPr marL="72390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marL="7239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1) выраженная психическая и социальная незрелость </a:t>
            </a:r>
          </a:p>
          <a:p>
            <a:pPr marL="7239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2) резко очерченная дисгармоничность психики </a:t>
            </a:r>
          </a:p>
          <a:p>
            <a:pPr marL="7239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3) </a:t>
            </a:r>
            <a:r>
              <a:rPr lang="ru-RU" dirty="0" err="1" smtClean="0">
                <a:solidFill>
                  <a:srgbClr val="FF0000"/>
                </a:solidFill>
              </a:rPr>
              <a:t>некорригируемость</a:t>
            </a:r>
            <a:r>
              <a:rPr lang="ru-RU" dirty="0" smtClean="0">
                <a:solidFill>
                  <a:srgbClr val="FF0000"/>
                </a:solidFill>
              </a:rPr>
              <a:t> поведения</a:t>
            </a:r>
          </a:p>
          <a:p>
            <a:pPr marL="7239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4) тотальная </a:t>
            </a:r>
            <a:r>
              <a:rPr lang="ru-RU" dirty="0" err="1" smtClean="0">
                <a:solidFill>
                  <a:srgbClr val="FF0000"/>
                </a:solidFill>
              </a:rPr>
              <a:t>неадаптированность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marL="7239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5) недостаточность критики </a:t>
            </a:r>
          </a:p>
          <a:p>
            <a:pPr marL="7239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6) склонность к частым декомпенсациям</a:t>
            </a:r>
          </a:p>
          <a:p>
            <a:pPr marL="7239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7) склонность к спонтанным утяжелениям психопатической симптоматики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13316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3316" r:id="rId3" imgW="9144793" imgH="685859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graphicFrame>
        <p:nvGraphicFramePr>
          <p:cNvPr id="14340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4340" r:id="rId3" imgW="9144793" imgH="685859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38"/>
          </a:xfrm>
        </p:spPr>
        <p:txBody>
          <a:bodyPr/>
          <a:lstStyle/>
          <a:p>
            <a:r>
              <a:rPr lang="ru-RU" sz="3200" smtClean="0">
                <a:solidFill>
                  <a:srgbClr val="FF0000"/>
                </a:solidFill>
              </a:rPr>
              <a:t>Основными причинами отклоняющимися от нормы поведения, по мнению родителей, являются:</a:t>
            </a:r>
          </a:p>
        </p:txBody>
      </p:sp>
      <p:graphicFrame>
        <p:nvGraphicFramePr>
          <p:cNvPr id="1536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00188"/>
          <a:ext cx="9144000" cy="5357812"/>
        </p:xfrm>
        <a:graphic>
          <a:graphicData uri="http://schemas.openxmlformats.org/presentationml/2006/ole">
            <p:oleObj spid="_x0000_s15364" r:id="rId3" imgW="9144793" imgH="535884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Рисунок 3" descr="http://remontokon72.ru/image/5808abf91d36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271</TotalTime>
  <Words>436</Words>
  <PresentationFormat>Экран (4:3)</PresentationFormat>
  <Paragraphs>91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Техническая</vt:lpstr>
      <vt:lpstr>Лист Microsoft Office Excel 97-2003</vt:lpstr>
      <vt:lpstr>Психологические особенности личности несовершеннолетних преступников </vt:lpstr>
      <vt:lpstr>Цель</vt:lpstr>
      <vt:lpstr>Четыре различных по глубине деформаций несовершеннолетних:</vt:lpstr>
      <vt:lpstr>       Девиантное поведение</vt:lpstr>
      <vt:lpstr>Показателями глубины психопатии являются:</vt:lpstr>
      <vt:lpstr>Слайд 6</vt:lpstr>
      <vt:lpstr>Слайд 7</vt:lpstr>
      <vt:lpstr>Основными причинами отклоняющимися от нормы поведения, по мнению родителей, являются:</vt:lpstr>
      <vt:lpstr>Слайд 9</vt:lpstr>
      <vt:lpstr> ХАРАКТЕРИСТИКА ЛИЦ, СОВЕРШИВШИХ ПРЕСТУПЛЕНИЯ в 2016 году среди несовершеннолетних </vt:lpstr>
      <vt:lpstr> Количество преступлений, совершенных несовершеннолетними  или при их участии в РФ  </vt:lpstr>
      <vt:lpstr>Слайд 12</vt:lpstr>
      <vt:lpstr>Слайд 13</vt:lpstr>
      <vt:lpstr>Вывод: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ИГОРЬ</cp:lastModifiedBy>
  <cp:revision>6</cp:revision>
  <dcterms:created xsi:type="dcterms:W3CDTF">2017-03-02T10:17:28Z</dcterms:created>
  <dcterms:modified xsi:type="dcterms:W3CDTF">2018-01-25T16:56:26Z</dcterms:modified>
</cp:coreProperties>
</file>