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58" r:id="rId5"/>
    <p:sldId id="260" r:id="rId6"/>
    <p:sldId id="261" r:id="rId7"/>
    <p:sldId id="270" r:id="rId8"/>
    <p:sldId id="264" r:id="rId9"/>
    <p:sldId id="265" r:id="rId10"/>
    <p:sldId id="269" r:id="rId11"/>
    <p:sldId id="271" r:id="rId12"/>
    <p:sldId id="272" r:id="rId13"/>
    <p:sldId id="273" r:id="rId14"/>
    <p:sldId id="280" r:id="rId15"/>
    <p:sldId id="281" r:id="rId16"/>
    <p:sldId id="279" r:id="rId17"/>
    <p:sldId id="275" r:id="rId18"/>
    <p:sldId id="277" r:id="rId19"/>
    <p:sldId id="278" r:id="rId2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1" autoAdjust="0"/>
    <p:restoredTop sz="94660"/>
  </p:normalViewPr>
  <p:slideViewPr>
    <p:cSldViewPr>
      <p:cViewPr varScale="1">
        <p:scale>
          <a:sx n="69" d="100"/>
          <a:sy n="69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Изменение дыхания под воздействием физической нагрузки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Факторы, определяющие объемы и емкости легких здорового человека:</a:t>
            </a:r>
          </a:p>
          <a:p>
            <a:pPr marL="514350" indent="-514350">
              <a:buAutoNum type="arabicPeriod"/>
            </a:pPr>
            <a:r>
              <a:rPr lang="ru-RU" dirty="0" smtClean="0"/>
              <a:t>Рост, масса, возраст, расовая принадлежность, конституциональные особенности человека</a:t>
            </a:r>
          </a:p>
          <a:p>
            <a:pPr marL="514350" indent="-514350">
              <a:buAutoNum type="arabicPeriod"/>
            </a:pPr>
            <a:r>
              <a:rPr lang="ru-RU" dirty="0" smtClean="0"/>
              <a:t>Эластические свойства легочной ткани и дыхательных путей</a:t>
            </a:r>
          </a:p>
          <a:p>
            <a:pPr marL="514350" indent="-514350">
              <a:buAutoNum type="arabicPeriod"/>
            </a:pPr>
            <a:r>
              <a:rPr lang="ru-RU" dirty="0" smtClean="0"/>
              <a:t>Сократительные характеристики инспираторных и экспираторных тканей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Влияние массы тела на величину ЖЕЛ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22960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35000">
                <a:tc>
                  <a:txBody>
                    <a:bodyPr/>
                    <a:lstStyle/>
                    <a:p>
                      <a:r>
                        <a:rPr lang="ru-RU" dirty="0" smtClean="0"/>
                        <a:t>Относительная масса тела, 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Отклонение ЖЕЛ от норматива, мл</a:t>
                      </a:r>
                      <a:endParaRPr lang="ru-RU" dirty="0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r>
                        <a:rPr lang="ru-RU" dirty="0" smtClean="0"/>
                        <a:t>65-74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-395</a:t>
                      </a:r>
                      <a:endParaRPr lang="ru-RU" dirty="0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r>
                        <a:rPr lang="ru-RU" dirty="0" smtClean="0"/>
                        <a:t>75-84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-210</a:t>
                      </a:r>
                      <a:endParaRPr lang="ru-RU" dirty="0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r>
                        <a:rPr lang="ru-RU" dirty="0" smtClean="0"/>
                        <a:t>85-114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r>
                        <a:rPr lang="ru-RU" dirty="0" smtClean="0"/>
                        <a:t>115-124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-123</a:t>
                      </a:r>
                      <a:endParaRPr lang="ru-RU" dirty="0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r>
                        <a:rPr lang="ru-RU" dirty="0" smtClean="0"/>
                        <a:t>125-134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-180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Спирометрия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Метод исследования функции внешнего дыхания.</a:t>
            </a:r>
          </a:p>
          <a:p>
            <a:pPr>
              <a:buNone/>
            </a:pPr>
            <a:r>
              <a:rPr lang="ru-RU" dirty="0" smtClean="0"/>
              <a:t>Состав и комплектность изделия:</a:t>
            </a:r>
          </a:p>
          <a:p>
            <a:pPr marL="514350" indent="-514350">
              <a:buAutoNum type="arabicPeriod"/>
            </a:pPr>
            <a:r>
              <a:rPr lang="ru-RU" dirty="0" smtClean="0"/>
              <a:t>спирометр(1 шт.)</a:t>
            </a:r>
          </a:p>
          <a:p>
            <a:pPr marL="514350" indent="-514350">
              <a:buAutoNum type="arabicPeriod"/>
            </a:pPr>
            <a:r>
              <a:rPr lang="ru-RU" dirty="0" smtClean="0"/>
              <a:t>Мундштук(6 шт.)</a:t>
            </a:r>
          </a:p>
          <a:p>
            <a:pPr marL="514350" indent="-514350">
              <a:buAutoNum type="arabicPeriod"/>
            </a:pPr>
            <a:r>
              <a:rPr lang="ru-RU" dirty="0" smtClean="0"/>
              <a:t>Футляр(1 шт.)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1 этап. </a:t>
            </a:r>
            <a:r>
              <a:rPr lang="ru-RU" sz="4000" u="sng" dirty="0" smtClean="0"/>
              <a:t>Физиологическая характеристика работы максимальной мощности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4822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700087">
                <a:tc>
                  <a:txBody>
                    <a:bodyPr/>
                    <a:lstStyle/>
                    <a:p>
                      <a:pPr algn="l"/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До физической нагрузки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После физической нагрузки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После 3 мин. отдыха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3500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3600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3700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2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4200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4300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4100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3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4200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4300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4000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4300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4200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3900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5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4300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4300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4300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6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4500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4800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4500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7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4500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4500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4500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8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4500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4100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4600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9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5500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4800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5500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2 этап. </a:t>
            </a:r>
            <a:r>
              <a:rPr lang="ru-RU" sz="3200" u="sng" dirty="0" smtClean="0"/>
              <a:t>Физиологическая характеристика работы </a:t>
            </a:r>
            <a:r>
              <a:rPr lang="ru-RU" sz="3200" u="sng" dirty="0" err="1" smtClean="0"/>
              <a:t>субмаксимальной</a:t>
            </a:r>
            <a:r>
              <a:rPr lang="ru-RU" sz="3200" u="sng" dirty="0" smtClean="0"/>
              <a:t> мощности</a:t>
            </a:r>
            <a:endParaRPr lang="ru-RU" sz="32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4822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700087">
                <a:tc>
                  <a:txBody>
                    <a:bodyPr/>
                    <a:lstStyle/>
                    <a:p>
                      <a:pPr algn="l"/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До физической нагрузки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После физической нагрузки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После 3 мин. отдыха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3500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3700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3700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2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4200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4000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4300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3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4200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4200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4000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4300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4200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3900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5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4300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3700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4300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6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4500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3800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4300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7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4500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4000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4500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8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4500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4400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4800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9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5500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4800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5900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3 этап. </a:t>
            </a:r>
            <a:r>
              <a:rPr lang="ru-RU" sz="3200" u="sng" dirty="0" smtClean="0"/>
              <a:t>Физиологическая характеристика работы умеренной мощности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u="sng" dirty="0" smtClean="0"/>
              <a:t>мощности</a:t>
            </a:r>
            <a:endParaRPr lang="ru-RU" sz="32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4822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700087">
                <a:tc>
                  <a:txBody>
                    <a:bodyPr/>
                    <a:lstStyle/>
                    <a:p>
                      <a:pPr algn="l"/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До физической нагрузки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После физической нагрузки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После 3 мин. отдыха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3500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3700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3800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2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4200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3500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4100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3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4200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4200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4000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4300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3200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4500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5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4300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3700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4400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6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4500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3800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4300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7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4500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4000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4600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8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4500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4300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4800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9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5500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5300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5900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Проба Розенталя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09600" y="1752600"/>
          <a:ext cx="80010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3500"/>
                <a:gridCol w="1333500"/>
                <a:gridCol w="1333500"/>
                <a:gridCol w="1333500"/>
                <a:gridCol w="1333500"/>
                <a:gridCol w="1333500"/>
              </a:tblGrid>
              <a:tr h="990600">
                <a:tc>
                  <a:txBody>
                    <a:bodyPr/>
                    <a:lstStyle/>
                    <a:p>
                      <a:r>
                        <a:rPr lang="ru-RU" dirty="0" smtClean="0"/>
                        <a:t>Пол/Возраст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проба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проба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проба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 проба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 проба</a:t>
                      </a:r>
                      <a:endParaRPr lang="ru-RU" dirty="0"/>
                    </a:p>
                  </a:txBody>
                  <a:tcPr/>
                </a:tc>
              </a:tr>
              <a:tr h="990600">
                <a:tc>
                  <a:txBody>
                    <a:bodyPr/>
                    <a:lstStyle/>
                    <a:p>
                      <a:r>
                        <a:rPr lang="ru-RU" dirty="0" smtClean="0"/>
                        <a:t>м/17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4400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4500</a:t>
                      </a:r>
                      <a:endParaRPr lang="ru-RU" dirty="0"/>
                    </a:p>
                  </a:txBody>
                  <a:tcPr/>
                </a:tc>
              </a:tr>
              <a:tr h="990600">
                <a:tc>
                  <a:txBody>
                    <a:bodyPr/>
                    <a:lstStyle/>
                    <a:p>
                      <a:r>
                        <a:rPr lang="ru-RU" dirty="0" smtClean="0"/>
                        <a:t>ж/17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3900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4200</a:t>
                      </a:r>
                      <a:endParaRPr lang="ru-RU" dirty="0"/>
                    </a:p>
                  </a:txBody>
                  <a:tcPr/>
                </a:tc>
              </a:tr>
              <a:tr h="990600">
                <a:tc>
                  <a:txBody>
                    <a:bodyPr/>
                    <a:lstStyle/>
                    <a:p>
                      <a:r>
                        <a:rPr lang="ru-RU" dirty="0" smtClean="0"/>
                        <a:t>ж/11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    Выводы</a:t>
            </a:r>
            <a:r>
              <a:rPr lang="ru-RU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Все показатели у испытуемых находятся в норме.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Тренировочные нагрузки, нацеленные на выработку выносливости, способствуют повышению экономичности легочной вентиляции. Компенсаторные механизмы организма у спортсменов, тренирующихся в основном на выносливость, развиты в большей степени, благодаря чему они приспосабливаются к длительной гипоксемии лучше, чем спортсмены, тренирующиеся главным образом на быстроту и ловкость.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 основании изменений функции внешнего дыхания можно судить об уровня тренированности спортсмена.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Показатели жизненной емкости легких в покое и после физической нагрузки увеличиваются.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литературы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Тристан В.Г. Физиологические основы физической культуры и спорта: (учебное пособие)/ В.Г. Тристан, Ю.В. </a:t>
            </a:r>
            <a:r>
              <a:rPr lang="ru-RU" dirty="0" err="1" smtClean="0"/>
              <a:t>Корягина</a:t>
            </a:r>
            <a:r>
              <a:rPr lang="ru-RU" dirty="0" smtClean="0"/>
              <a:t>.- Омск: </a:t>
            </a:r>
            <a:r>
              <a:rPr lang="ru-RU" dirty="0" err="1" smtClean="0"/>
              <a:t>СибГАФК</a:t>
            </a:r>
            <a:r>
              <a:rPr lang="ru-RU" dirty="0" smtClean="0"/>
              <a:t>, 2001.-95 с.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Б.И. Ткаченко «Нормальная физиология человека»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Физиология человека. Учебник для мед. вузов. 2-е изд. Под ред. В.М. Покровского, Г.Ф. </a:t>
            </a:r>
            <a:r>
              <a:rPr lang="ru-RU" dirty="0" err="1" smtClean="0"/>
              <a:t>Коротько</a:t>
            </a:r>
            <a:r>
              <a:rPr lang="ru-RU" dirty="0" smtClean="0"/>
              <a:t>. – М.: Медицина, 2003. 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А.Т. </a:t>
            </a:r>
            <a:r>
              <a:rPr lang="ru-RU" dirty="0" err="1" smtClean="0"/>
              <a:t>Марьянович</a:t>
            </a:r>
            <a:r>
              <a:rPr lang="ru-RU" dirty="0" smtClean="0"/>
              <a:t> «Практикум по нормальной физиологии»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err="1" smtClean="0"/>
              <a:t>Карпман</a:t>
            </a:r>
            <a:r>
              <a:rPr lang="ru-RU" dirty="0" smtClean="0"/>
              <a:t> В.Л., Белоцерковский </a:t>
            </a:r>
            <a:r>
              <a:rPr lang="ru-RU" dirty="0" err="1" smtClean="0"/>
              <a:t>З.Б.,Гудков</a:t>
            </a:r>
            <a:r>
              <a:rPr lang="ru-RU" dirty="0" smtClean="0"/>
              <a:t>.  «Тестирование в спортивной медицине» - М.: </a:t>
            </a:r>
            <a:r>
              <a:rPr lang="ru-RU" dirty="0" err="1" smtClean="0"/>
              <a:t>ФиС</a:t>
            </a:r>
            <a:r>
              <a:rPr lang="ru-RU" dirty="0" smtClean="0"/>
              <a:t>, 1988. - 208 </a:t>
            </a:r>
            <a:r>
              <a:rPr lang="ru-RU" dirty="0" err="1" smtClean="0"/>
              <a:t>c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buNone/>
            </a:pPr>
            <a:r>
              <a:rPr lang="ru-RU" u="sng" dirty="0" smtClean="0"/>
              <a:t>Объект исследования</a:t>
            </a:r>
            <a:r>
              <a:rPr lang="ru-RU" dirty="0" smtClean="0"/>
              <a:t>: организм человека</a:t>
            </a:r>
          </a:p>
          <a:p>
            <a:pPr>
              <a:buNone/>
            </a:pPr>
            <a:r>
              <a:rPr lang="ru-RU" u="sng" dirty="0" smtClean="0"/>
              <a:t>Предмет</a:t>
            </a:r>
            <a:r>
              <a:rPr lang="ru-RU" dirty="0" smtClean="0"/>
              <a:t>: физическая культура</a:t>
            </a:r>
          </a:p>
          <a:p>
            <a:pPr>
              <a:buNone/>
            </a:pPr>
            <a:r>
              <a:rPr lang="ru-RU" u="sng" dirty="0" smtClean="0"/>
              <a:t>Новизна работы</a:t>
            </a:r>
            <a:r>
              <a:rPr lang="ru-RU" dirty="0" smtClean="0"/>
              <a:t>: практическое исследование зависимости дыхания от физических нагрузок</a:t>
            </a:r>
          </a:p>
          <a:p>
            <a:pPr>
              <a:buNone/>
            </a:pPr>
            <a:r>
              <a:rPr lang="ru-RU" u="sng" dirty="0" smtClean="0"/>
              <a:t>Гипотеза</a:t>
            </a:r>
            <a:r>
              <a:rPr lang="ru-RU" dirty="0" smtClean="0"/>
              <a:t>: при физических нагрузках происходит кратковременное произвольное увеличение вентиляции легких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Цель: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сравнить показатели жизненной емкости легких в покое и при </a:t>
            </a:r>
            <a:br>
              <a:rPr lang="ru-RU" dirty="0" smtClean="0"/>
            </a:br>
            <a:r>
              <a:rPr lang="ru-RU" dirty="0" smtClean="0"/>
              <a:t>физической нагрузке;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посмотреть разницу показателей у адаптированных и неадаптированных лиц к нагрузкам;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выделить особенности адаптации дыхательной системы при физической нагрузке;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сделать определенные выводы.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Задачи: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 помощью спирометра (прибор, определяющий жизненную емкость </a:t>
            </a:r>
            <a:br>
              <a:rPr lang="ru-RU" dirty="0" smtClean="0"/>
            </a:br>
            <a:r>
              <a:rPr lang="ru-RU" dirty="0" smtClean="0"/>
              <a:t>легких) определить жизненную емкость легких в покое и при физической нагрузке;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сравнить показания спирометра у адаптированных и не адаптированных лиц к нагрузкам;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выполнить пробу Розенталя и также сравнить полученные результаты.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Процессы: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Легочное дыхание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Транспорт газов кровью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Обмен газов между кровью и тканями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Окисление органических веществ в клетках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               Дыхание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Внешнее                                Внутреннее</a:t>
            </a:r>
          </a:p>
          <a:p>
            <a:pPr>
              <a:buNone/>
            </a:pPr>
            <a:r>
              <a:rPr lang="ru-RU" dirty="0" smtClean="0"/>
              <a:t>Обмен газов между          Обмен газов между</a:t>
            </a:r>
          </a:p>
          <a:p>
            <a:pPr>
              <a:buNone/>
            </a:pPr>
            <a:r>
              <a:rPr lang="ru-RU" dirty="0" smtClean="0"/>
              <a:t>внешней средой и            тканями и кровью</a:t>
            </a:r>
          </a:p>
          <a:p>
            <a:pPr>
              <a:buNone/>
            </a:pPr>
            <a:r>
              <a:rPr lang="ru-RU" dirty="0" smtClean="0"/>
              <a:t>органами дыхания                                  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286000" y="990600"/>
            <a:ext cx="1295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257800" y="914400"/>
            <a:ext cx="14478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Дыхательный объем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Объем воздуха, вдыхаемого и выдыхаемого при нормальном дыхании</a:t>
            </a:r>
          </a:p>
          <a:p>
            <a:pPr>
              <a:buNone/>
            </a:pPr>
            <a:r>
              <a:rPr lang="ru-RU" dirty="0" smtClean="0"/>
              <a:t>Жизненная емкость легких(ЖЕЛ)=2,5*рост(м)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Механизм вдоха:</a:t>
            </a:r>
          </a:p>
          <a:p>
            <a:pPr marL="514350" indent="-514350">
              <a:buAutoNum type="arabicPeriod"/>
            </a:pPr>
            <a:r>
              <a:rPr lang="ru-RU" dirty="0" smtClean="0"/>
              <a:t>Сокращаются наружные межреберные мышцы и поднимают ребра</a:t>
            </a:r>
          </a:p>
          <a:p>
            <a:pPr marL="514350" indent="-514350">
              <a:buAutoNum type="arabicPeriod"/>
            </a:pPr>
            <a:r>
              <a:rPr lang="ru-RU" dirty="0" smtClean="0"/>
              <a:t>Сокращается диафрагма и опускается на 3-4 см</a:t>
            </a:r>
          </a:p>
          <a:p>
            <a:pPr marL="514350" indent="-514350">
              <a:buAutoNum type="arabicPeriod"/>
            </a:pPr>
            <a:r>
              <a:rPr lang="ru-RU" dirty="0" smtClean="0"/>
              <a:t>Вслед за движение грудной клетки расширяются легкие</a:t>
            </a:r>
          </a:p>
          <a:p>
            <a:pPr marL="514350" indent="-514350">
              <a:buAutoNum type="arabicPeriod"/>
            </a:pPr>
            <a:r>
              <a:rPr lang="ru-RU" dirty="0" smtClean="0"/>
              <a:t>Внешнее атмосферное давление растягивает легкие</a:t>
            </a:r>
          </a:p>
          <a:p>
            <a:pPr marL="514350" indent="-514350">
              <a:buNone/>
            </a:pPr>
            <a:r>
              <a:rPr lang="ru-RU" dirty="0" smtClean="0"/>
              <a:t>      Поступление воздуха в легкие- пассивный процесс, который обеспечивает разность давлений в плевральной полости и во внешней среде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Механизм выдоха:</a:t>
            </a:r>
          </a:p>
          <a:p>
            <a:pPr marL="514350" indent="-514350">
              <a:buAutoNum type="arabicPeriod"/>
            </a:pPr>
            <a:r>
              <a:rPr lang="ru-RU" dirty="0" smtClean="0"/>
              <a:t>Расслабляются наружные дыхательные мышцы и диафрагма, объем грудной полости уменьшается</a:t>
            </a:r>
          </a:p>
          <a:p>
            <a:pPr marL="514350" indent="-514350">
              <a:buAutoNum type="arabicPeriod"/>
            </a:pPr>
            <a:r>
              <a:rPr lang="ru-RU" dirty="0" smtClean="0"/>
              <a:t>Сокращения внутренних межреберных мышц и мышц брюшного пресса обеспечивают максимальный выдох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634</Words>
  <Application>Microsoft Office PowerPoint</Application>
  <PresentationFormat>Экран (4:3)</PresentationFormat>
  <Paragraphs>220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Изменение дыхания под воздействием физической нагрузки</vt:lpstr>
      <vt:lpstr>Презентация PowerPoint</vt:lpstr>
      <vt:lpstr>Введение</vt:lpstr>
      <vt:lpstr>Презентация PowerPoint</vt:lpstr>
      <vt:lpstr>Презентация PowerPoint</vt:lpstr>
      <vt:lpstr>Презентация PowerPoint</vt:lpstr>
      <vt:lpstr>Дыхательный объем</vt:lpstr>
      <vt:lpstr>Презентация PowerPoint</vt:lpstr>
      <vt:lpstr>Презентация PowerPoint</vt:lpstr>
      <vt:lpstr>Презентация PowerPoint</vt:lpstr>
      <vt:lpstr>Влияние массы тела на величину ЖЕЛ</vt:lpstr>
      <vt:lpstr>Спирометрия</vt:lpstr>
      <vt:lpstr>1 этап. Физиологическая характеристика работы максимальной мощности </vt:lpstr>
      <vt:lpstr>2 этап. Физиологическая характеристика работы субмаксимальной мощности</vt:lpstr>
      <vt:lpstr>3 этап. Физиологическая характеристика работы умеренной мощности мощности</vt:lpstr>
      <vt:lpstr>Проба Розенталя</vt:lpstr>
      <vt:lpstr>Презентация PowerPoint</vt:lpstr>
      <vt:lpstr>Список литературы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БИТ</cp:lastModifiedBy>
  <cp:revision>29</cp:revision>
  <dcterms:created xsi:type="dcterms:W3CDTF">2014-01-09T15:32:09Z</dcterms:created>
  <dcterms:modified xsi:type="dcterms:W3CDTF">2017-01-11T04:59:18Z</dcterms:modified>
</cp:coreProperties>
</file>