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xforddictionaries.com/definition/english/luck" TargetMode="External"/><Relationship Id="rId3" Type="http://schemas.openxmlformats.org/officeDocument/2006/relationships/hyperlink" Target="http://www.oxforddictionaries.com/definition/english/irrational" TargetMode="External"/><Relationship Id="rId7" Type="http://schemas.openxmlformats.org/officeDocument/2006/relationships/hyperlink" Target="http://www.oxforddictionaries.com/definition/english/lead" TargetMode="External"/><Relationship Id="rId2" Type="http://schemas.openxmlformats.org/officeDocument/2006/relationships/hyperlink" Target="http://www.oxforddictionaries.com/definition/english/wide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orddictionaries.com/definition/english/influence" TargetMode="External"/><Relationship Id="rId5" Type="http://schemas.openxmlformats.org/officeDocument/2006/relationships/hyperlink" Target="http://www.oxforddictionaries.com/definition/english/supernatural" TargetMode="External"/><Relationship Id="rId4" Type="http://schemas.openxmlformats.org/officeDocument/2006/relationships/hyperlink" Target="http://www.oxforddictionaries.com/definition/english/belief" TargetMode="Externa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British and Russian superstitions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41168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Pupil of the 6</a:t>
            </a:r>
            <a:r>
              <a:rPr lang="en-US" baseline="30000" dirty="0" smtClean="0"/>
              <a:t>th</a:t>
            </a:r>
            <a:r>
              <a:rPr lang="en-US" dirty="0" smtClean="0"/>
              <a:t> Form A</a:t>
            </a:r>
          </a:p>
          <a:p>
            <a:pPr algn="r"/>
            <a:r>
              <a:rPr lang="en-US" dirty="0" smtClean="0"/>
              <a:t>School </a:t>
            </a:r>
            <a:r>
              <a:rPr lang="ru-RU" dirty="0" smtClean="0"/>
              <a:t>№ </a:t>
            </a:r>
            <a:r>
              <a:rPr lang="en-US" dirty="0" smtClean="0"/>
              <a:t>10</a:t>
            </a:r>
          </a:p>
          <a:p>
            <a:pPr algn="r"/>
            <a:r>
              <a:rPr lang="en-US" dirty="0" err="1" smtClean="0"/>
              <a:t>Shirmanova</a:t>
            </a:r>
            <a:r>
              <a:rPr lang="en-US" dirty="0" smtClean="0"/>
              <a:t> Karina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u="sng" dirty="0" smtClean="0"/>
              <a:t>Animals and birds superstitions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British Superstitions</a:t>
                      </a:r>
                      <a:endParaRPr lang="ru-RU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Russian Superstitions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Unlucky to see one magpie, lucky to see two, etc…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a swallow flies near the ground it will be rain soon.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104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636912"/>
            <a:ext cx="3528392" cy="3528392"/>
          </a:xfrm>
          <a:prstGeom prst="rect">
            <a:avLst/>
          </a:prstGeom>
        </p:spPr>
      </p:pic>
      <p:pic>
        <p:nvPicPr>
          <p:cNvPr id="6" name="Рисунок 5" descr="swa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4662402" y="3068960"/>
            <a:ext cx="4481598" cy="35852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Flowers and trees superstitions.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34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British Superstitions</a:t>
                      </a:r>
                      <a:endParaRPr lang="ru-RU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Russian Superstitions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2914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Catch falling leaves in Autumn and you will have good luck. Every leaf means a lucky month next year.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Don’t give yellow flower to your girlfriend. It means that your relationship will end.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86398188_279206sveti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149080"/>
            <a:ext cx="3240360" cy="182183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Body superstitions.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British</a:t>
                      </a:r>
                      <a:r>
                        <a:rPr lang="en-US" sz="2800" baseline="0" dirty="0" smtClean="0"/>
                        <a:t> superstition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Russian superstition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 your fingers before an important event for good luck.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your ears or cheeks are hot, someone is thinking or talking about you.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94ea382e56b552a3d94910f918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39906" y="3332702"/>
            <a:ext cx="2113384" cy="3170076"/>
          </a:xfrm>
          <a:prstGeom prst="rect">
            <a:avLst/>
          </a:prstGeom>
        </p:spPr>
      </p:pic>
      <p:pic>
        <p:nvPicPr>
          <p:cNvPr id="8" name="Рисунок 7" descr="89751750_4979214_S_20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lum contrast="30000"/>
          </a:blip>
          <a:srcRect t="8902" b="20799"/>
          <a:stretch>
            <a:fillRect/>
          </a:stretch>
        </p:blipFill>
        <p:spPr>
          <a:xfrm>
            <a:off x="4716016" y="2924944"/>
            <a:ext cx="3604592" cy="36296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Things superstitions.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British superstition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Russian superstition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Seven years bad luck to break a mirror.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you meet a woman with empty buck it’s bad luck.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7d78a73e665f4db9c1161100d06affa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827584" y="4077072"/>
            <a:ext cx="2990851" cy="1766888"/>
          </a:xfrm>
          <a:prstGeom prst="rect">
            <a:avLst/>
          </a:prstGeom>
        </p:spPr>
      </p:pic>
      <p:pic>
        <p:nvPicPr>
          <p:cNvPr id="7" name="Рисунок 6" descr="1281602899_55398173_nikolay_kasatkin.jpg"/>
          <p:cNvPicPr>
            <a:picLocks noChangeAspect="1"/>
          </p:cNvPicPr>
          <p:nvPr/>
        </p:nvPicPr>
        <p:blipFill>
          <a:blip r:embed="rId3" cstate="print"/>
          <a:srcRect r="6519"/>
          <a:stretch>
            <a:fillRect/>
          </a:stretch>
        </p:blipFill>
        <p:spPr>
          <a:xfrm rot="21600000">
            <a:off x="4860032" y="3366756"/>
            <a:ext cx="3312368" cy="30877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Travelling superstitions.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British superstition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Russian superstition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 a long trip you must sit for a minute and you trip will be good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84984"/>
            <a:ext cx="4536504" cy="34023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Comparison of British and Russian superstitions</a:t>
            </a:r>
            <a:r>
              <a:rPr lang="en-US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268760"/>
            <a:ext cx="5328592" cy="4857403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Identical superstitions.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en-US" sz="2800" b="1" dirty="0" smtClean="0"/>
              <a:t>Superstitions with some differences but with similar meaning.</a:t>
            </a:r>
            <a:endParaRPr lang="ru-RU" sz="2800" b="1" dirty="0" smtClean="0"/>
          </a:p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Superstitions with opposite meaning.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en-US" sz="2800" b="1" dirty="0" smtClean="0"/>
              <a:t>British superstitions without Russian analogues.</a:t>
            </a:r>
            <a:endParaRPr lang="ru-RU" sz="28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Identical superstitions.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bbd2072853cb770d06802a97d44b6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404196" cy="2553147"/>
          </a:xfrm>
        </p:spPr>
      </p:pic>
      <p:pic>
        <p:nvPicPr>
          <p:cNvPr id="5" name="Рисунок 4" descr="94ea382e56b552a3d94910f918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rot="6597629">
            <a:off x="1144431" y="3448544"/>
            <a:ext cx="2185392" cy="3278088"/>
          </a:xfrm>
          <a:prstGeom prst="rect">
            <a:avLst/>
          </a:prstGeom>
        </p:spPr>
      </p:pic>
      <p:pic>
        <p:nvPicPr>
          <p:cNvPr id="6" name="Рисунок 5" descr="c6e368ea31318eb39f9c18c1368eac3e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5148064" y="1052737"/>
            <a:ext cx="3312368" cy="2527860"/>
          </a:xfrm>
          <a:prstGeom prst="rect">
            <a:avLst/>
          </a:prstGeom>
        </p:spPr>
      </p:pic>
      <p:pic>
        <p:nvPicPr>
          <p:cNvPr id="7" name="Рисунок 6" descr="84ffe_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4128120" cy="23220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Superstitions with some differences but with similar meaning.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600200"/>
          <a:ext cx="6840760" cy="469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8926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British superstition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Russian superstition</a:t>
                      </a:r>
                      <a:endParaRPr lang="ru-RU" sz="2800" dirty="0"/>
                    </a:p>
                  </a:txBody>
                  <a:tcPr/>
                </a:tc>
              </a:tr>
              <a:tr h="1901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1901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Superstitions with opposite meaning.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o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4392488" cy="3022940"/>
          </a:xfrm>
        </p:spPr>
      </p:pic>
      <p:pic>
        <p:nvPicPr>
          <p:cNvPr id="5" name="Рисунок 4" descr="112170718_4215564_23230_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8141890" cy="4885134"/>
          </a:xfrm>
          <a:prstGeom prst="rect">
            <a:avLst/>
          </a:prstGeom>
        </p:spPr>
      </p:pic>
      <p:pic>
        <p:nvPicPr>
          <p:cNvPr id="6" name="Рисунок 5" descr="fotolia_42306066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697708" y="-393453"/>
            <a:ext cx="5805264" cy="869763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British superstitions without Russian analogues.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00_rabbit-0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2123728" y="1628800"/>
            <a:ext cx="5328593" cy="3996445"/>
          </a:xfrm>
        </p:spPr>
      </p:pic>
      <p:pic>
        <p:nvPicPr>
          <p:cNvPr id="7" name="Рисунок 6" descr="catching-leaves.jpe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907704" y="1412776"/>
            <a:ext cx="5248275" cy="4972050"/>
          </a:xfrm>
          <a:prstGeom prst="rect">
            <a:avLst/>
          </a:prstGeom>
        </p:spPr>
      </p:pic>
      <p:pic>
        <p:nvPicPr>
          <p:cNvPr id="8" name="Рисунок 7" descr="3918_shuz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412776"/>
            <a:ext cx="6120680" cy="4896544"/>
          </a:xfrm>
          <a:prstGeom prst="rect">
            <a:avLst/>
          </a:prstGeom>
        </p:spPr>
      </p:pic>
      <p:pic>
        <p:nvPicPr>
          <p:cNvPr id="9" name="Рисунок 8" descr="abandoned_26.jpg"/>
          <p:cNvPicPr>
            <a:picLocks noChangeAspect="1"/>
          </p:cNvPicPr>
          <p:nvPr/>
        </p:nvPicPr>
        <p:blipFill>
          <a:blip r:embed="rId5" cstate="print"/>
          <a:srcRect t="4108" b="4140"/>
          <a:stretch>
            <a:fillRect/>
          </a:stretch>
        </p:blipFill>
        <p:spPr>
          <a:xfrm rot="21600000">
            <a:off x="755576" y="1412776"/>
            <a:ext cx="7272808" cy="49685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b="1" i="1" dirty="0" smtClean="0"/>
              <a:t>The object</a:t>
            </a:r>
            <a:r>
              <a:rPr lang="en-US" dirty="0" smtClean="0"/>
              <a:t> of research is superstitions.</a:t>
            </a:r>
            <a:endParaRPr lang="ru-RU" dirty="0" smtClean="0"/>
          </a:p>
          <a:p>
            <a:r>
              <a:rPr lang="en-US" b="1" i="1" dirty="0" smtClean="0"/>
              <a:t>The subject</a:t>
            </a:r>
            <a:r>
              <a:rPr lang="en-US" dirty="0" smtClean="0"/>
              <a:t> is the most popular British and Russian superstitions.</a:t>
            </a:r>
            <a:endParaRPr lang="ru-RU" dirty="0" smtClean="0"/>
          </a:p>
          <a:p>
            <a:r>
              <a:rPr lang="en-US" b="1" i="1" dirty="0" smtClean="0"/>
              <a:t>The aim</a:t>
            </a:r>
            <a:r>
              <a:rPr lang="en-US" dirty="0" smtClean="0"/>
              <a:t> of my work is to find out the similarities or differences between British and Russian superstitions.</a:t>
            </a:r>
            <a:endParaRPr lang="ru-RU" dirty="0" smtClean="0"/>
          </a:p>
          <a:p>
            <a:r>
              <a:rPr lang="en-US" b="1" i="1" dirty="0" smtClean="0"/>
              <a:t>The tasks</a:t>
            </a:r>
            <a:r>
              <a:rPr lang="en-US" dirty="0" smtClean="0"/>
              <a:t> are to find, study, analyze and classify information about British and Russian superstitions.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British superstitions without Russian analogues.</a:t>
            </a:r>
            <a:endParaRPr lang="ru-RU" dirty="0"/>
          </a:p>
        </p:txBody>
      </p:sp>
      <p:pic>
        <p:nvPicPr>
          <p:cNvPr id="4" name="Содержимое 3" descr="4386761-crossed-spoon-and-for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400000">
            <a:off x="2195736" y="1124744"/>
            <a:ext cx="5287317" cy="528731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Conclusion.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30 British superstitions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23,3% have similar meaning with Russian superstitions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10%  with some differences but with similar meaning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43,3%  have no Russian analogues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</a:t>
            </a:r>
            <a:r>
              <a:rPr lang="en-US" dirty="0" smtClean="0">
                <a:solidFill>
                  <a:schemeClr val="bg1"/>
                </a:solidFill>
              </a:rPr>
              <a:t>your attention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en-US" b="1" i="1" dirty="0" smtClean="0"/>
          </a:p>
          <a:p>
            <a:r>
              <a:rPr lang="en-US" b="1" i="1" dirty="0" smtClean="0"/>
              <a:t>My hypothesis</a:t>
            </a:r>
            <a:r>
              <a:rPr lang="en-US" dirty="0" smtClean="0"/>
              <a:t> is superstitions in Britain and in Russia are different.</a:t>
            </a:r>
            <a:endParaRPr lang="ru-RU" dirty="0" smtClean="0"/>
          </a:p>
          <a:p>
            <a:pPr>
              <a:buNone/>
            </a:pPr>
            <a:r>
              <a:rPr lang="en-US" b="1" i="1" dirty="0" smtClean="0"/>
              <a:t>	Research methods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en-US" dirty="0" smtClean="0"/>
              <a:t>1) search and examination of information	</a:t>
            </a:r>
            <a:endParaRPr lang="ru-RU" dirty="0" smtClean="0"/>
          </a:p>
          <a:p>
            <a:r>
              <a:rPr lang="en-US" dirty="0" smtClean="0"/>
              <a:t>2) analysis</a:t>
            </a:r>
            <a:endParaRPr lang="ru-RU" dirty="0" smtClean="0"/>
          </a:p>
          <a:p>
            <a:r>
              <a:rPr lang="en-US" dirty="0" smtClean="0"/>
              <a:t>3) classification</a:t>
            </a:r>
            <a:endParaRPr lang="ru-RU" dirty="0" smtClean="0"/>
          </a:p>
          <a:p>
            <a:r>
              <a:rPr lang="en-US" dirty="0" smtClean="0"/>
              <a:t>4) comparison</a:t>
            </a:r>
            <a:endParaRPr lang="ru-RU" dirty="0" smtClean="0"/>
          </a:p>
          <a:p>
            <a:r>
              <a:rPr lang="en-US" dirty="0" smtClean="0"/>
              <a:t>5) generalization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en-US" b="1" i="1" dirty="0" smtClean="0"/>
          </a:p>
          <a:p>
            <a:pPr algn="ctr">
              <a:buNone/>
            </a:pPr>
            <a:r>
              <a:rPr lang="en-US" dirty="0" smtClean="0"/>
              <a:t>Superstition is a </a:t>
            </a:r>
            <a:r>
              <a:rPr lang="en-US" dirty="0" smtClean="0">
                <a:hlinkClick r:id="rId2" tooltip="Meaning of widely"/>
              </a:rPr>
              <a:t>widely</a:t>
            </a:r>
            <a:r>
              <a:rPr lang="en-US" dirty="0" smtClean="0"/>
              <a:t> held but </a:t>
            </a:r>
            <a:r>
              <a:rPr lang="en-US" dirty="0" smtClean="0">
                <a:hlinkClick r:id="rId3" tooltip="Meaning of irrational"/>
              </a:rPr>
              <a:t>irrational</a:t>
            </a:r>
            <a:r>
              <a:rPr lang="en-US" dirty="0" smtClean="0"/>
              <a:t> </a:t>
            </a:r>
            <a:r>
              <a:rPr lang="en-US" dirty="0" smtClean="0">
                <a:hlinkClick r:id="rId4" tooltip="Meaning of belief"/>
              </a:rPr>
              <a:t>belief</a:t>
            </a:r>
            <a:r>
              <a:rPr lang="en-US" dirty="0" smtClean="0"/>
              <a:t> in </a:t>
            </a:r>
            <a:r>
              <a:rPr lang="en-US" dirty="0" smtClean="0">
                <a:hlinkClick r:id="rId5" tooltip="Meaning of supernatural"/>
              </a:rPr>
              <a:t>supernatural</a:t>
            </a:r>
            <a:r>
              <a:rPr lang="en-US" dirty="0" smtClean="0"/>
              <a:t> </a:t>
            </a:r>
            <a:r>
              <a:rPr lang="en-US" dirty="0" smtClean="0">
                <a:hlinkClick r:id="rId6" tooltip="Meaning of influences"/>
              </a:rPr>
              <a:t>influences</a:t>
            </a:r>
            <a:r>
              <a:rPr lang="en-US" dirty="0" smtClean="0"/>
              <a:t>, especially as </a:t>
            </a:r>
            <a:r>
              <a:rPr lang="en-US" dirty="0" smtClean="0">
                <a:hlinkClick r:id="rId7" tooltip="Meaning of leading"/>
              </a:rPr>
              <a:t>leading</a:t>
            </a:r>
            <a:r>
              <a:rPr lang="ru-RU" dirty="0" smtClean="0"/>
              <a:t> </a:t>
            </a:r>
            <a:r>
              <a:rPr lang="en-US" dirty="0" smtClean="0"/>
              <a:t>to good or </a:t>
            </a:r>
            <a:r>
              <a:rPr lang="en-US" dirty="0" smtClean="0">
                <a:hlinkClick r:id="rId8" tooltip="Meaning of bad luck"/>
              </a:rPr>
              <a:t>bad luck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016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8B8273"/>
              </a:clrFrom>
              <a:clrTo>
                <a:srgbClr val="8B8273">
                  <a:alpha val="0"/>
                </a:srgbClr>
              </a:clrTo>
            </a:clrChange>
          </a:blip>
          <a:srcRect t="8087" b="11191"/>
          <a:stretch>
            <a:fillRect/>
          </a:stretch>
        </p:blipFill>
        <p:spPr>
          <a:xfrm>
            <a:off x="1763688" y="2780928"/>
            <a:ext cx="6191250" cy="37444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600000"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Russia				Great Britain	</a:t>
            </a:r>
          </a:p>
          <a:p>
            <a:pPr>
              <a:buNone/>
            </a:pPr>
            <a:r>
              <a:rPr lang="en-US" b="1" dirty="0" smtClean="0"/>
              <a:t>		    50%					80%	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Don’t open an umbrella indoors</a:t>
            </a:r>
            <a:br>
              <a:rPr lang="en-US" u="sng" dirty="0" smtClean="0"/>
            </a:br>
            <a:r>
              <a:rPr lang="en-US" u="sng" dirty="0" smtClean="0"/>
              <a:t> (bad luck).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427677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1052736"/>
            <a:ext cx="2592288" cy="5322462"/>
          </a:xfrm>
          <a:prstGeom prst="rect">
            <a:avLst/>
          </a:prstGeom>
        </p:spPr>
      </p:pic>
      <p:pic>
        <p:nvPicPr>
          <p:cNvPr id="8" name="Рисунок 7" descr="home-protection-plans-630x4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1412776"/>
            <a:ext cx="6000750" cy="44958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48681"/>
            <a:ext cx="4040188" cy="115212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u="sng" dirty="0" smtClean="0"/>
              <a:t>Touch wood </a:t>
            </a:r>
          </a:p>
          <a:p>
            <a:pPr algn="ctr"/>
            <a:r>
              <a:rPr lang="en-US" sz="3200" u="sng" dirty="0" smtClean="0"/>
              <a:t>(good luck).</a:t>
            </a:r>
            <a:endParaRPr lang="ru-RU" sz="3200" dirty="0"/>
          </a:p>
        </p:txBody>
      </p:sp>
      <p:pic>
        <p:nvPicPr>
          <p:cNvPr id="4" name="Содержимое 3" descr="tex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040188" cy="269128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692697"/>
            <a:ext cx="4041775" cy="10801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2800" u="sng" dirty="0" smtClean="0"/>
              <a:t>Four-leaf clover</a:t>
            </a:r>
          </a:p>
          <a:p>
            <a:pPr algn="ctr"/>
            <a:r>
              <a:rPr lang="en-US" sz="12800" u="sng" dirty="0" smtClean="0"/>
              <a:t> (good luck).</a:t>
            </a:r>
            <a:endParaRPr lang="ru-RU" sz="12800" dirty="0" smtClean="0"/>
          </a:p>
          <a:p>
            <a:endParaRPr lang="ru-RU" dirty="0"/>
          </a:p>
        </p:txBody>
      </p:sp>
      <p:pic>
        <p:nvPicPr>
          <p:cNvPr id="8" name="Содержимое 7" descr="four_leaf_clov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4990" y="2174875"/>
            <a:ext cx="3441845" cy="39512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518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21600000">
            <a:off x="2915816" y="404664"/>
            <a:ext cx="331236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superstitions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rot="21600000">
            <a:off x="5220072" y="1628800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things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12" name="Содержимое 10"/>
          <p:cNvSpPr txBox="1">
            <a:spLocks/>
          </p:cNvSpPr>
          <p:nvPr/>
        </p:nvSpPr>
        <p:spPr>
          <a:xfrm rot="21600000">
            <a:off x="971600" y="1628800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animals, birds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10"/>
          <p:cNvSpPr txBox="1">
            <a:spLocks/>
          </p:cNvSpPr>
          <p:nvPr/>
        </p:nvSpPr>
        <p:spPr>
          <a:xfrm rot="21600000">
            <a:off x="971600" y="2636912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flowers, trees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10"/>
          <p:cNvSpPr txBox="1">
            <a:spLocks/>
          </p:cNvSpPr>
          <p:nvPr/>
        </p:nvSpPr>
        <p:spPr>
          <a:xfrm rot="21600000">
            <a:off x="971600" y="3501008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children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10"/>
          <p:cNvSpPr txBox="1">
            <a:spLocks/>
          </p:cNvSpPr>
          <p:nvPr/>
        </p:nvSpPr>
        <p:spPr>
          <a:xfrm rot="21600000">
            <a:off x="971600" y="4365104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money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 rot="21600000">
            <a:off x="971600" y="5229200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body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10"/>
          <p:cNvSpPr txBox="1">
            <a:spLocks/>
          </p:cNvSpPr>
          <p:nvPr/>
        </p:nvSpPr>
        <p:spPr>
          <a:xfrm rot="21600000">
            <a:off x="5220072" y="2636912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wedding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10"/>
          <p:cNvSpPr txBox="1">
            <a:spLocks/>
          </p:cNvSpPr>
          <p:nvPr/>
        </p:nvSpPr>
        <p:spPr>
          <a:xfrm rot="21600000">
            <a:off x="5220072" y="3501008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clothes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10"/>
          <p:cNvSpPr txBox="1">
            <a:spLocks/>
          </p:cNvSpPr>
          <p:nvPr/>
        </p:nvSpPr>
        <p:spPr>
          <a:xfrm rot="21600000">
            <a:off x="5220072" y="4365104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travelling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10"/>
          <p:cNvSpPr txBox="1">
            <a:spLocks/>
          </p:cNvSpPr>
          <p:nvPr/>
        </p:nvSpPr>
        <p:spPr>
          <a:xfrm rot="21600000">
            <a:off x="5220072" y="5229200"/>
            <a:ext cx="3096344" cy="54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food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5400000">
            <a:off x="3491880" y="1196752"/>
            <a:ext cx="360040" cy="216024"/>
          </a:xfrm>
          <a:prstGeom prst="rightArrow">
            <a:avLst>
              <a:gd name="adj1" fmla="val 50000"/>
              <a:gd name="adj2" fmla="val 29039"/>
            </a:avLst>
          </a:prstGeom>
          <a:solidFill>
            <a:srgbClr val="00B050"/>
          </a:solidFill>
          <a:ln w="1905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 rot="5400000">
            <a:off x="5292080" y="1196752"/>
            <a:ext cx="360040" cy="216024"/>
          </a:xfrm>
          <a:prstGeom prst="rightArrow">
            <a:avLst>
              <a:gd name="adj1" fmla="val 50000"/>
              <a:gd name="adj2" fmla="val 29039"/>
            </a:avLst>
          </a:prstGeom>
          <a:solidFill>
            <a:srgbClr val="00B050"/>
          </a:solidFill>
          <a:ln w="1905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318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British and Russian superstitions</vt:lpstr>
      <vt:lpstr>Слайд 2</vt:lpstr>
      <vt:lpstr>Слайд 3</vt:lpstr>
      <vt:lpstr>Слайд 4</vt:lpstr>
      <vt:lpstr>Слайд 5</vt:lpstr>
      <vt:lpstr>Слайд 6</vt:lpstr>
      <vt:lpstr> Don’t open an umbrella indoors  (bad luck). </vt:lpstr>
      <vt:lpstr>Слайд 8</vt:lpstr>
      <vt:lpstr>Слайд 9</vt:lpstr>
      <vt:lpstr>Animals and birds superstitions</vt:lpstr>
      <vt:lpstr>Flowers and trees superstitions. </vt:lpstr>
      <vt:lpstr>Body superstitions. </vt:lpstr>
      <vt:lpstr>Things superstitions. </vt:lpstr>
      <vt:lpstr>Travelling superstitions. </vt:lpstr>
      <vt:lpstr> Comparison of British and Russian superstitions. </vt:lpstr>
      <vt:lpstr>Identical superstitions. </vt:lpstr>
      <vt:lpstr>  Superstitions with some differences but with similar meaning.   </vt:lpstr>
      <vt:lpstr>Superstitions with opposite meaning. </vt:lpstr>
      <vt:lpstr> British superstitions without Russian analogues. </vt:lpstr>
      <vt:lpstr>British superstitions without Russian analogues.</vt:lpstr>
      <vt:lpstr>Conclusion. </vt:lpstr>
      <vt:lpstr>  Thank you for your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and Russian superstitions</dc:title>
  <dc:creator>210</dc:creator>
  <cp:lastModifiedBy>210</cp:lastModifiedBy>
  <cp:revision>28</cp:revision>
  <dcterms:created xsi:type="dcterms:W3CDTF">2015-03-02T19:06:08Z</dcterms:created>
  <dcterms:modified xsi:type="dcterms:W3CDTF">2018-01-19T09:12:19Z</dcterms:modified>
</cp:coreProperties>
</file>