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6" r:id="rId7"/>
    <p:sldId id="260" r:id="rId8"/>
    <p:sldId id="267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20D6"/>
    <a:srgbClr val="767680"/>
    <a:srgbClr val="0E0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68" y="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FA8A-AB48-420C-A08C-953CF5474DAD}" type="datetimeFigureOut">
              <a:rPr lang="ru-RU" smtClean="0"/>
              <a:t>31.01.2018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20DC-DFD6-494E-8794-8CC657CB28F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FA8A-AB48-420C-A08C-953CF5474DAD}" type="datetimeFigureOut">
              <a:rPr lang="ru-RU" smtClean="0"/>
              <a:t>31.01.2018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20DC-DFD6-494E-8794-8CC657CB28F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FA8A-AB48-420C-A08C-953CF5474DAD}" type="datetimeFigureOut">
              <a:rPr lang="ru-RU" smtClean="0"/>
              <a:t>31.01.2018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20DC-DFD6-494E-8794-8CC657CB28F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FA8A-AB48-420C-A08C-953CF5474DAD}" type="datetimeFigureOut">
              <a:rPr lang="ru-RU" smtClean="0"/>
              <a:t>31.01.2018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20DC-DFD6-494E-8794-8CC657CB28F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FA8A-AB48-420C-A08C-953CF5474DAD}" type="datetimeFigureOut">
              <a:rPr lang="ru-RU" smtClean="0"/>
              <a:t>31.01.2018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20DC-DFD6-494E-8794-8CC657CB28F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FA8A-AB48-420C-A08C-953CF5474DAD}" type="datetimeFigureOut">
              <a:rPr lang="ru-RU" smtClean="0"/>
              <a:t>31.01.2018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20DC-DFD6-494E-8794-8CC657CB28F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FA8A-AB48-420C-A08C-953CF5474DAD}" type="datetimeFigureOut">
              <a:rPr lang="ru-RU" smtClean="0"/>
              <a:t>31.01.2018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20DC-DFD6-494E-8794-8CC657CB28F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FA8A-AB48-420C-A08C-953CF5474DAD}" type="datetimeFigureOut">
              <a:rPr lang="ru-RU" smtClean="0"/>
              <a:t>31.01.2018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20DC-DFD6-494E-8794-8CC657CB28F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FA8A-AB48-420C-A08C-953CF5474DAD}" type="datetimeFigureOut">
              <a:rPr lang="ru-RU" smtClean="0"/>
              <a:t>31.01.2018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20DC-DFD6-494E-8794-8CC657CB28F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FA8A-AB48-420C-A08C-953CF5474DAD}" type="datetimeFigureOut">
              <a:rPr lang="ru-RU" smtClean="0"/>
              <a:t>31.01.2018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20DC-DFD6-494E-8794-8CC657CB28F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FA8A-AB48-420C-A08C-953CF5474DAD}" type="datetimeFigureOut">
              <a:rPr lang="ru-RU" smtClean="0"/>
              <a:t>31.01.2018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20DC-DFD6-494E-8794-8CC657CB28F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9FA8A-AB48-420C-A08C-953CF5474DAD}" type="datetimeFigureOut">
              <a:rPr lang="ru-RU" smtClean="0"/>
              <a:t>31.01.2018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E20DC-DFD6-494E-8794-8CC657CB28FE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lib.net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Презентация «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Россия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Китай: особенности социально-экономического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сотрудничества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3429000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Выполнил ученик 10б класса: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Финогенов </a:t>
            </a:r>
            <a:r>
              <a:rPr lang="ru-RU" dirty="0" smtClean="0">
                <a:solidFill>
                  <a:schemeClr val="bg1"/>
                </a:solidFill>
              </a:rPr>
              <a:t>Сергей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СШ № 6 им. И.Н Ульянова, г. Ульяновск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Развитие приоритетных направлений и форм взаимодействия России и Китая в XXI веке…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6088415" cy="4525963"/>
          </a:xfrm>
        </p:spPr>
        <p:txBody>
          <a:bodyPr>
            <a:noAutofit/>
          </a:bodyPr>
          <a:lstStyle/>
          <a:p>
            <a:pPr indent="342900">
              <a:buNone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Межправительственное соглашение о сотрудничестве в сооружении в КНР атомной электростанции, подписанное в 1992 году выполнено в полном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объеме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indent="342900">
              <a:buNone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Тяньваньская АЭС стала ярким примером взаимовыгодного сотрудничества Китая и России в области ядерной энергетики.</a:t>
            </a:r>
          </a:p>
          <a:p>
            <a:pPr indent="342900">
              <a:buNone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результате реализации этого проекта Китай получил мощную и безопасную атомную электростанцию и достаточное количество обученных специалистов по ее обслуживанию и эксплуатации.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G:\power_plants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5835" y="1484784"/>
            <a:ext cx="2878653" cy="2112241"/>
          </a:xfrm>
          <a:prstGeom prst="rect">
            <a:avLst/>
          </a:prstGeom>
          <a:noFill/>
        </p:spPr>
      </p:pic>
      <p:pic>
        <p:nvPicPr>
          <p:cNvPr id="4099" name="Picture 3" descr="G:\f_13439059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786260"/>
            <a:ext cx="2952328" cy="230568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Заключение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4525963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 На данном этапе отношения, в истории которых периоды «братской дружбы» сменялись вооружённым противостоянием, характеризуются обеими странами как «стратегическая дружба и взаимодействие». 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Путём взаимовыгодного сотрудничества между странами удалось достичь немало успехов в области прикладной науки, авиационном и космическом строении и ряде других важнейших для РФ и КНР направлений.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 В ХХI столетии – веке высоких технологий - научное сотрудничество России и Китая должно войти в новую фазу развития. Потенциалы обеих стран в этой сфере достаточно велики, и они должны быть реализованы с максимальной отдачей.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 Основной целью на ближайшие десятилетия станет совместное использование ресурсов государств и как следствие повышение уровня жизни населения.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Список используемой литературы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russiancouncil.ru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yandex.ru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hlinkClick r:id="rId3"/>
              </a:rPr>
              <a:t>www.dslib.net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Yandex/</a:t>
            </a:r>
            <a:r>
              <a:rPr lang="ru-RU" dirty="0" smtClean="0">
                <a:solidFill>
                  <a:schemeClr val="bg1"/>
                </a:solidFill>
              </a:rPr>
              <a:t>картинки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Содержание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Основные направления сотрудничества между РФ и КНР </a:t>
            </a:r>
          </a:p>
          <a:p>
            <a:r>
              <a:rPr 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2.Характеристика </a:t>
            </a:r>
            <a:r>
              <a:rPr lang="ru-RU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торгово-экономических отношений России и </a:t>
            </a:r>
            <a:r>
              <a:rPr 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Китая</a:t>
            </a:r>
            <a:endParaRPr lang="ru-RU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</a:t>
            </a:r>
            <a:r>
              <a:rPr lang="ru-RU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Развитие приоритетных направлений и форм экономического взаимодействия России с Китаем в XXI веке…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208912" cy="4680521"/>
          </a:xfrm>
        </p:spPr>
        <p:txBody>
          <a:bodyPr>
            <a:noAutofit/>
          </a:bodyPr>
          <a:lstStyle/>
          <a:p>
            <a:pPr marL="0" indent="457200" algn="ctr">
              <a:lnSpc>
                <a:spcPct val="110000"/>
              </a:lnSpc>
              <a:buNone/>
            </a:pP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Основными направлениями сотрудничества между РФ и КНР являются</a:t>
            </a:r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indent="457200">
              <a:lnSpc>
                <a:spcPct val="110000"/>
              </a:lnSpc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Усиление торгово-экономических связей между государствами. На данном этапе полным ходом идет сотрудничество в сфере торговли.  По словам министра иностранных дел РФ Лаврова С.В. «российско-китайские отношения переживают период небывалого подъёма». На 2012 год РФ занимает девятое место в списке десяти основных торговых партнеров КНР (в 2011 году — 10-е место). Оборот китайско-российской торговли в 2012 году увеличился на 11,2%.</a:t>
            </a:r>
          </a:p>
        </p:txBody>
      </p:sp>
      <p:pic>
        <p:nvPicPr>
          <p:cNvPr id="2050" name="Picture 2" descr="G:\11f1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412" y="5085184"/>
            <a:ext cx="4212976" cy="164071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208912" cy="4680521"/>
          </a:xfrm>
        </p:spPr>
        <p:txBody>
          <a:bodyPr>
            <a:noAutofit/>
          </a:bodyPr>
          <a:lstStyle/>
          <a:p>
            <a:pPr marL="0" indent="457200" algn="ctr">
              <a:buNone/>
            </a:pP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Основными направлениями сотрудничества между РФ и КНР являются</a:t>
            </a: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indent="457200" algn="just">
              <a:lnSpc>
                <a:spcPct val="110000"/>
              </a:lnSpc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 же Россия и КНР активно участвуют в формировании и продвижении концепции «Экономического пояса шелкового пути» (ЭПШП). Эта концепция создание своего рода транспортно-логистического коридора из Азии в Европу.</a:t>
            </a:r>
          </a:p>
          <a:p>
            <a:pPr indent="457200" algn="just">
              <a:lnSpc>
                <a:spcPct val="110000"/>
              </a:lnSpc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Глубокое сотрудничество в сфере энергоносителей, разработке новых газовых и нефтяных месторождений и прокладке новых газовых и нефтяных труб на территории РФ и КНР</a:t>
            </a:r>
          </a:p>
        </p:txBody>
      </p:sp>
      <p:pic>
        <p:nvPicPr>
          <p:cNvPr id="2050" name="Picture 2" descr="G:\11f1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412" y="5085184"/>
            <a:ext cx="4212976" cy="16407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645778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Характеристика торгово-экономических отношений России и Китая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112568"/>
          </a:xfrm>
        </p:spPr>
        <p:txBody>
          <a:bodyPr>
            <a:noAutofit/>
          </a:bodyPr>
          <a:lstStyle/>
          <a:p>
            <a:pPr marL="0" indent="457200" algn="ctr">
              <a:buNone/>
            </a:pP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Китай и Россия постепенно становятся "политическими друзьями", но политическая сфера всегда идёт наряду с экономической. </a:t>
            </a:r>
          </a:p>
          <a:p>
            <a:pPr marL="0" indent="457200">
              <a:buNone/>
            </a:pPr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457200">
              <a:buNone/>
            </a:pPr>
            <a:endParaRPr lang="ru-RU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457200">
              <a:buNone/>
            </a:pPr>
            <a:endParaRPr lang="ru-RU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457200">
              <a:buNone/>
            </a:pPr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457200">
              <a:buNone/>
            </a:pPr>
            <a:endParaRPr lang="ru-RU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457200">
              <a:buNone/>
            </a:pPr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457200">
              <a:buNone/>
            </a:pPr>
            <a:endParaRPr lang="ru-RU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457200">
              <a:buNone/>
            </a:pP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D:\Торрент\С рабочего стола\артем\Проектная деятельность\материал образец\Финогенов\81e940a9bb5602b35cd9234e77a8770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762000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Особенность торгово-экономических отношений России и Китая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112568"/>
          </a:xfrm>
        </p:spPr>
        <p:txBody>
          <a:bodyPr>
            <a:noAutofit/>
          </a:bodyPr>
          <a:lstStyle/>
          <a:p>
            <a:pPr marL="0" indent="457200">
              <a:buNone/>
            </a:pPr>
            <a:r>
              <a:rPr lang="ru-RU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Однако 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нужно отметить, что в российско-китайских торгово-экономических взаимоотношениях сохраняется дисбаланс.</a:t>
            </a:r>
          </a:p>
          <a:p>
            <a:pPr marL="0" indent="457200">
              <a:buNone/>
            </a:pPr>
            <a:r>
              <a:rPr lang="ru-RU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Во-первых, около 80% российского экспорта в Китай составляют сырьевые товары, лес и продукция химической промышленности. Китай же в основном экспортирует товары с высокой добавленной стоимостью. </a:t>
            </a:r>
          </a:p>
          <a:p>
            <a:pPr marL="0" indent="457200">
              <a:buNone/>
            </a:pPr>
            <a:r>
              <a:rPr lang="ru-RU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Во-вторых, имеет место большая зависимость от экономики КНР. Китай - основной торговый партнер России на Востоке и один из центральных партнёров в целом. Россия занимает 9-е место в списке десяти основных торговых партнеров КНР. </a:t>
            </a:r>
          </a:p>
          <a:p>
            <a:pPr marL="0" indent="457200">
              <a:buNone/>
            </a:pPr>
            <a:r>
              <a:rPr lang="ru-RU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В-третьих, сохраняются высокие тарифные ограничения во взаимной торговле (такого рода меры в основном применяет Российская Федерация), хотя со вступлением России в ВТО есть все основания полагать, что данная проблема будет в скором времени решена.</a:t>
            </a:r>
            <a:endParaRPr lang="ru-RU" sz="2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997443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395288" y="188913"/>
            <a:ext cx="8229600" cy="4525962"/>
          </a:xfrm>
        </p:spPr>
        <p:txBody>
          <a:bodyPr>
            <a:normAutofit fontScale="85000" lnSpcReduction="10000"/>
          </a:bodyPr>
          <a:lstStyle/>
          <a:p>
            <a:pPr indent="342900"/>
            <a:r>
              <a:rPr lang="ru-RU" dirty="0">
                <a:solidFill>
                  <a:schemeClr val="bg1"/>
                </a:solidFill>
              </a:rPr>
              <a:t>Основными сферами сотрудничества двух государств является энергетика, транспорт, сельское и лесное хозяйство. Эти сферы имеют не только личный коммерческий интерес, но и стратегический план длительного сотрудничества России и Китая. </a:t>
            </a:r>
            <a:endParaRPr lang="ru-RU" dirty="0" smtClean="0">
              <a:solidFill>
                <a:schemeClr val="bg1"/>
              </a:solidFill>
            </a:endParaRPr>
          </a:p>
          <a:p>
            <a:pPr indent="342900"/>
            <a:r>
              <a:rPr lang="ru-RU" dirty="0" smtClean="0">
                <a:solidFill>
                  <a:schemeClr val="bg1"/>
                </a:solidFill>
              </a:rPr>
              <a:t>На </a:t>
            </a:r>
            <a:r>
              <a:rPr lang="ru-RU" dirty="0">
                <a:solidFill>
                  <a:schemeClr val="bg1"/>
                </a:solidFill>
              </a:rPr>
              <a:t>сегодняшний день важным вопросом китайско-российского сотрудничества является протяжение трубопроводных поставок газа и нефти. Сейчас принято множество выгодных нормативных актов по этому поводу, что, безусловно, вызвало резкий рост иностранных инвестиций. </a:t>
            </a:r>
          </a:p>
        </p:txBody>
      </p:sp>
      <p:pic>
        <p:nvPicPr>
          <p:cNvPr id="1026" name="Picture 2" descr="G: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93890">
            <a:off x="227180" y="4530389"/>
            <a:ext cx="2818596" cy="1859074"/>
          </a:xfrm>
          <a:prstGeom prst="rect">
            <a:avLst/>
          </a:prstGeom>
          <a:noFill/>
        </p:spPr>
      </p:pic>
      <p:pic>
        <p:nvPicPr>
          <p:cNvPr id="1027" name="Picture 3" descr="G:\траспор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80864">
            <a:off x="3361546" y="4420691"/>
            <a:ext cx="2614229" cy="1754756"/>
          </a:xfrm>
          <a:prstGeom prst="rect">
            <a:avLst/>
          </a:prstGeom>
          <a:noFill/>
        </p:spPr>
      </p:pic>
      <p:pic>
        <p:nvPicPr>
          <p:cNvPr id="1029" name="Picture 5" descr="G:\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53594">
            <a:off x="5901797" y="4358058"/>
            <a:ext cx="3240360" cy="188001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Торрент\С рабочего стола\артем\Проектная деятельность\материал образец\Финогенов\6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51510"/>
            <a:ext cx="4572000" cy="392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476672"/>
            <a:ext cx="4572000" cy="575971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lnSpc>
                <a:spcPct val="110000"/>
              </a:lnSpc>
            </a:pPr>
            <a:r>
              <a:rPr lang="ru-RU" sz="2400" dirty="0">
                <a:solidFill>
                  <a:schemeClr val="bg1"/>
                </a:solidFill>
              </a:rPr>
              <a:t>Кроме сотрудничества в энергетической области, Россия и Китай активно развивают агропромышленный </a:t>
            </a:r>
            <a:r>
              <a:rPr lang="ru-RU" sz="2400" dirty="0" smtClean="0">
                <a:solidFill>
                  <a:schemeClr val="bg1"/>
                </a:solidFill>
              </a:rPr>
              <a:t>комплекс.</a:t>
            </a:r>
          </a:p>
          <a:p>
            <a:pPr indent="457200">
              <a:lnSpc>
                <a:spcPct val="11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Сейчас </a:t>
            </a:r>
            <a:r>
              <a:rPr lang="ru-RU" sz="2400" dirty="0">
                <a:solidFill>
                  <a:schemeClr val="bg1"/>
                </a:solidFill>
              </a:rPr>
              <a:t>подписана программа строительства жилья в сельскохозяйственной местности, развитие инфраструктуры на небольших административно-территориальных единицах, производства стройматериалов и усиление туристического бизнеса.</a:t>
            </a:r>
          </a:p>
        </p:txBody>
      </p:sp>
    </p:spTree>
    <p:extLst>
      <p:ext uri="{BB962C8B-B14F-4D97-AF65-F5344CB8AC3E}">
        <p14:creationId xmlns:p14="http://schemas.microsoft.com/office/powerpoint/2010/main" val="286589160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Перспективы экономических отношений КНР и РФ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5"/>
            <a:ext cx="6336704" cy="3600400"/>
          </a:xfrm>
        </p:spPr>
        <p:txBody>
          <a:bodyPr>
            <a:no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Экономика КНР в последние 30 лет постоянно растет и в 2012 году занимала 2 место в мире. 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Китай лидирует в мире по добыче угля, железных, марганцевых, свинцово-цинковых, сурьмяных и вольфрамовых руд, а также древесины; является крупнейшим в мире производителем кокса, чугуна, стали и стальных труб, алюминия, цинка, олова, никеля, телевизоров, радиоприемников и мобильных телефонов, стиральных и швейных машин, велосипедов и мотоциклов, часов и фотоаппаратов, удобрений, хлопчатобумажных и шелковых тканей, цемента, обуви, мяса, пшеницы, риса, сорго, картофеля, хлопка, яблок, табака, овощей, шелковичных коконов; имеет крупнейшие в мире поголовья птицы, свиней, овец, коз, лошадей и яков, а также лидирует по вылову рыбы. 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Кроме того, КНР является крупнейшим мировым автопроизводителем (18 млн. в 2010).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3074" name="Picture 2" descr="G:\к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340768"/>
            <a:ext cx="2555776" cy="1801763"/>
          </a:xfrm>
          <a:prstGeom prst="rect">
            <a:avLst/>
          </a:prstGeom>
          <a:noFill/>
        </p:spPr>
      </p:pic>
      <p:pic>
        <p:nvPicPr>
          <p:cNvPr id="3075" name="Picture 3" descr="G:\neft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501008"/>
            <a:ext cx="2627784" cy="18607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163</TotalTime>
  <Words>814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«Россия - Китай: особенности социально-экономического сотрудничества»</vt:lpstr>
      <vt:lpstr>Содержание</vt:lpstr>
      <vt:lpstr>Презентация PowerPoint</vt:lpstr>
      <vt:lpstr>Презентация PowerPoint</vt:lpstr>
      <vt:lpstr>Характеристика торгово-экономических отношений России и Китая</vt:lpstr>
      <vt:lpstr>Особенность торгово-экономических отношений России и Китая</vt:lpstr>
      <vt:lpstr>Презентация PowerPoint</vt:lpstr>
      <vt:lpstr>Презентация PowerPoint</vt:lpstr>
      <vt:lpstr>Перспективы экономических отношений КНР и РФ </vt:lpstr>
      <vt:lpstr>Развитие приоритетных направлений и форм взаимодействия России и Китая в XXI веке… </vt:lpstr>
      <vt:lpstr>Заключение</vt:lpstr>
      <vt:lpstr>Презентация PowerPoint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«Экономическое отношение России и Китая»</dc:title>
  <dc:creator>Серега</dc:creator>
  <cp:lastModifiedBy>Philips</cp:lastModifiedBy>
  <cp:revision>18</cp:revision>
  <dcterms:created xsi:type="dcterms:W3CDTF">2018-01-28T16:18:33Z</dcterms:created>
  <dcterms:modified xsi:type="dcterms:W3CDTF">2018-01-31T15:26:45Z</dcterms:modified>
</cp:coreProperties>
</file>