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1" r:id="rId3"/>
    <p:sldId id="272" r:id="rId4"/>
    <p:sldId id="259" r:id="rId5"/>
    <p:sldId id="278" r:id="rId6"/>
    <p:sldId id="274" r:id="rId7"/>
    <p:sldId id="260" r:id="rId8"/>
    <p:sldId id="261" r:id="rId9"/>
    <p:sldId id="279" r:id="rId10"/>
    <p:sldId id="273" r:id="rId11"/>
    <p:sldId id="263" r:id="rId12"/>
    <p:sldId id="266" r:id="rId13"/>
    <p:sldId id="282" r:id="rId14"/>
    <p:sldId id="276" r:id="rId15"/>
    <p:sldId id="280" r:id="rId16"/>
    <p:sldId id="281" r:id="rId17"/>
    <p:sldId id="277" r:id="rId18"/>
    <p:sldId id="283" r:id="rId19"/>
    <p:sldId id="284" r:id="rId20"/>
    <p:sldId id="26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4660"/>
  </p:normalViewPr>
  <p:slideViewPr>
    <p:cSldViewPr>
      <p:cViewPr>
        <p:scale>
          <a:sx n="70" d="100"/>
          <a:sy n="70" d="100"/>
        </p:scale>
        <p:origin x="-94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2B220D-7B61-4A6F-BC84-35D5788BEEC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6DBE90-985A-47BA-B30B-A9D1F47E8187}">
      <dgm:prSet phldrT="[Текст]" custT="1"/>
      <dgm:spPr/>
      <dgm:t>
        <a:bodyPr/>
        <a:lstStyle/>
        <a:p>
          <a:r>
            <a:rPr lang="ru-RU" sz="2400" dirty="0" smtClean="0"/>
            <a:t>Снижение </a:t>
          </a:r>
        </a:p>
        <a:p>
          <a:r>
            <a:rPr lang="ru-RU" sz="2400" dirty="0" smtClean="0"/>
            <a:t>потребления ГСМ;</a:t>
          </a:r>
        </a:p>
        <a:p>
          <a:r>
            <a:rPr lang="ru-RU" sz="2400" dirty="0" smtClean="0"/>
            <a:t>Повышение эксплуатационной мощности ДВС</a:t>
          </a:r>
          <a:endParaRPr lang="ru-RU" sz="2400" dirty="0"/>
        </a:p>
      </dgm:t>
    </dgm:pt>
    <dgm:pt modelId="{263EE473-906E-47E7-80CA-6E6F7077114C}" type="parTrans" cxnId="{E6F24F42-A9A8-46E5-905B-BC2C67121DEE}">
      <dgm:prSet/>
      <dgm:spPr/>
      <dgm:t>
        <a:bodyPr/>
        <a:lstStyle/>
        <a:p>
          <a:endParaRPr lang="ru-RU"/>
        </a:p>
      </dgm:t>
    </dgm:pt>
    <dgm:pt modelId="{EA56297C-61AB-44E1-924F-4532AA32F0AB}" type="sibTrans" cxnId="{E6F24F42-A9A8-46E5-905B-BC2C67121DEE}">
      <dgm:prSet/>
      <dgm:spPr/>
      <dgm:t>
        <a:bodyPr/>
        <a:lstStyle/>
        <a:p>
          <a:endParaRPr lang="ru-RU"/>
        </a:p>
      </dgm:t>
    </dgm:pt>
    <dgm:pt modelId="{F64F2CBE-9179-48E9-96D5-3868FC28BBEA}">
      <dgm:prSet phldrT="[Текст]" custT="1"/>
      <dgm:spPr/>
      <dgm:t>
        <a:bodyPr/>
        <a:lstStyle/>
        <a:p>
          <a:r>
            <a:rPr lang="ru-RU" sz="2400" dirty="0" smtClean="0"/>
            <a:t>Повышение полезности ДВС, в результате увеличения спроса, несмотря на повышение цены ДВС</a:t>
          </a:r>
          <a:endParaRPr lang="ru-RU" sz="2400" dirty="0"/>
        </a:p>
      </dgm:t>
    </dgm:pt>
    <dgm:pt modelId="{A63343EB-A69C-4602-B26A-C51FE13293BE}" type="parTrans" cxnId="{572DB7FB-2CB5-41A3-BDB7-AF03365D246B}">
      <dgm:prSet/>
      <dgm:spPr/>
      <dgm:t>
        <a:bodyPr/>
        <a:lstStyle/>
        <a:p>
          <a:endParaRPr lang="ru-RU"/>
        </a:p>
      </dgm:t>
    </dgm:pt>
    <dgm:pt modelId="{C31597BC-479A-4BA3-8ABB-AD4F90936C50}" type="sibTrans" cxnId="{572DB7FB-2CB5-41A3-BDB7-AF03365D246B}">
      <dgm:prSet/>
      <dgm:spPr/>
      <dgm:t>
        <a:bodyPr/>
        <a:lstStyle/>
        <a:p>
          <a:endParaRPr lang="ru-RU"/>
        </a:p>
      </dgm:t>
    </dgm:pt>
    <dgm:pt modelId="{DE919D33-FDE3-4B45-9906-18D78049B5E8}">
      <dgm:prSet phldrT="[Текст]" custT="1"/>
      <dgm:spPr/>
      <dgm:t>
        <a:bodyPr/>
        <a:lstStyle/>
        <a:p>
          <a:r>
            <a:rPr lang="ru-RU" sz="2400" dirty="0" smtClean="0"/>
            <a:t>Увеличение объема производства ДВС: экономичных, экологичных, мощных;</a:t>
          </a:r>
        </a:p>
        <a:p>
          <a:r>
            <a:rPr lang="ru-RU" sz="2400" dirty="0" smtClean="0"/>
            <a:t>- Повышение прибыли производителей;</a:t>
          </a:r>
        </a:p>
        <a:p>
          <a:r>
            <a:rPr lang="ru-RU" sz="2400" dirty="0" smtClean="0"/>
            <a:t>- Снижение выбросов в атмосферу и потребления невозобновляемых ресурсов</a:t>
          </a:r>
          <a:endParaRPr lang="ru-RU" sz="2400" dirty="0"/>
        </a:p>
      </dgm:t>
    </dgm:pt>
    <dgm:pt modelId="{95515CAA-D88D-433C-9714-A4B30D7E964F}" type="parTrans" cxnId="{C2EE4E91-0282-496F-A0DC-1B970B062728}">
      <dgm:prSet/>
      <dgm:spPr/>
      <dgm:t>
        <a:bodyPr/>
        <a:lstStyle/>
        <a:p>
          <a:endParaRPr lang="ru-RU"/>
        </a:p>
      </dgm:t>
    </dgm:pt>
    <dgm:pt modelId="{CD2BC976-0F58-4685-A5F0-F6296F6FBBB9}" type="sibTrans" cxnId="{C2EE4E91-0282-496F-A0DC-1B970B062728}">
      <dgm:prSet/>
      <dgm:spPr/>
      <dgm:t>
        <a:bodyPr/>
        <a:lstStyle/>
        <a:p>
          <a:endParaRPr lang="ru-RU"/>
        </a:p>
      </dgm:t>
    </dgm:pt>
    <dgm:pt modelId="{A4C1CCE2-BA78-4938-BD45-32D14DA1001B}" type="pres">
      <dgm:prSet presAssocID="{802B220D-7B61-4A6F-BC84-35D5788BEEC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AF15C9-6940-4D20-A446-51696A093F51}" type="pres">
      <dgm:prSet presAssocID="{802B220D-7B61-4A6F-BC84-35D5788BEEC9}" presName="arrow" presStyleLbl="bgShp" presStyleIdx="0" presStyleCnt="1" custScaleY="118482" custLinFactNeighborX="-1835" custLinFactNeighborY="-10134"/>
      <dgm:spPr/>
    </dgm:pt>
    <dgm:pt modelId="{ABCF074F-1E33-4767-8E4E-DB501D37E544}" type="pres">
      <dgm:prSet presAssocID="{802B220D-7B61-4A6F-BC84-35D5788BEEC9}" presName="arrowDiagram3" presStyleCnt="0"/>
      <dgm:spPr/>
    </dgm:pt>
    <dgm:pt modelId="{19E13F72-C868-448A-A312-8ABD14105174}" type="pres">
      <dgm:prSet presAssocID="{106DBE90-985A-47BA-B30B-A9D1F47E8187}" presName="bullet3a" presStyleLbl="node1" presStyleIdx="0" presStyleCnt="3"/>
      <dgm:spPr/>
    </dgm:pt>
    <dgm:pt modelId="{DF34078B-24AD-4BE4-BDCD-6279399753EC}" type="pres">
      <dgm:prSet presAssocID="{106DBE90-985A-47BA-B30B-A9D1F47E8187}" presName="textBox3a" presStyleLbl="revTx" presStyleIdx="0" presStyleCnt="3" custScaleX="165047" custLinFactNeighborX="-27562" custLinFactNeighborY="-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B03-A4CA-484C-99FB-333D0A017DFF}" type="pres">
      <dgm:prSet presAssocID="{F64F2CBE-9179-48E9-96D5-3868FC28BBEA}" presName="bullet3b" presStyleLbl="node1" presStyleIdx="1" presStyleCnt="3"/>
      <dgm:spPr/>
    </dgm:pt>
    <dgm:pt modelId="{E93CE28C-106E-4247-8222-B93C62099D4D}" type="pres">
      <dgm:prSet presAssocID="{F64F2CBE-9179-48E9-96D5-3868FC28BBEA}" presName="textBox3b" presStyleLbl="revTx" presStyleIdx="1" presStyleCnt="3" custScaleX="129357" custLinFactNeighborX="-17508" custLinFactNeighborY="6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53A4C-70BC-4417-A468-7914B8656A31}" type="pres">
      <dgm:prSet presAssocID="{DE919D33-FDE3-4B45-9906-18D78049B5E8}" presName="bullet3c" presStyleLbl="node1" presStyleIdx="2" presStyleCnt="3"/>
      <dgm:spPr/>
    </dgm:pt>
    <dgm:pt modelId="{3EE1D772-81AA-4E24-94EB-6453B66D53EB}" type="pres">
      <dgm:prSet presAssocID="{DE919D33-FDE3-4B45-9906-18D78049B5E8}" presName="textBox3c" presStyleLbl="revTx" presStyleIdx="2" presStyleCnt="3" custScaleX="194457" custLinFactNeighborX="35191" custLinFactNeighborY="-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2DB7FB-2CB5-41A3-BDB7-AF03365D246B}" srcId="{802B220D-7B61-4A6F-BC84-35D5788BEEC9}" destId="{F64F2CBE-9179-48E9-96D5-3868FC28BBEA}" srcOrd="1" destOrd="0" parTransId="{A63343EB-A69C-4602-B26A-C51FE13293BE}" sibTransId="{C31597BC-479A-4BA3-8ABB-AD4F90936C50}"/>
    <dgm:cxn modelId="{AB50200E-419A-4629-B01A-604B5615A04F}" type="presOf" srcId="{106DBE90-985A-47BA-B30B-A9D1F47E8187}" destId="{DF34078B-24AD-4BE4-BDCD-6279399753EC}" srcOrd="0" destOrd="0" presId="urn:microsoft.com/office/officeart/2005/8/layout/arrow2"/>
    <dgm:cxn modelId="{E6F24F42-A9A8-46E5-905B-BC2C67121DEE}" srcId="{802B220D-7B61-4A6F-BC84-35D5788BEEC9}" destId="{106DBE90-985A-47BA-B30B-A9D1F47E8187}" srcOrd="0" destOrd="0" parTransId="{263EE473-906E-47E7-80CA-6E6F7077114C}" sibTransId="{EA56297C-61AB-44E1-924F-4532AA32F0AB}"/>
    <dgm:cxn modelId="{7C09F35E-C0D9-450F-9123-876FC116E598}" type="presOf" srcId="{802B220D-7B61-4A6F-BC84-35D5788BEEC9}" destId="{A4C1CCE2-BA78-4938-BD45-32D14DA1001B}" srcOrd="0" destOrd="0" presId="urn:microsoft.com/office/officeart/2005/8/layout/arrow2"/>
    <dgm:cxn modelId="{C2EE4E91-0282-496F-A0DC-1B970B062728}" srcId="{802B220D-7B61-4A6F-BC84-35D5788BEEC9}" destId="{DE919D33-FDE3-4B45-9906-18D78049B5E8}" srcOrd="2" destOrd="0" parTransId="{95515CAA-D88D-433C-9714-A4B30D7E964F}" sibTransId="{CD2BC976-0F58-4685-A5F0-F6296F6FBBB9}"/>
    <dgm:cxn modelId="{0D783975-E104-4C6A-A0B5-6C17AFC6F826}" type="presOf" srcId="{DE919D33-FDE3-4B45-9906-18D78049B5E8}" destId="{3EE1D772-81AA-4E24-94EB-6453B66D53EB}" srcOrd="0" destOrd="0" presId="urn:microsoft.com/office/officeart/2005/8/layout/arrow2"/>
    <dgm:cxn modelId="{15129EBE-11BD-4574-B7E5-050B782ABCC2}" type="presOf" srcId="{F64F2CBE-9179-48E9-96D5-3868FC28BBEA}" destId="{E93CE28C-106E-4247-8222-B93C62099D4D}" srcOrd="0" destOrd="0" presId="urn:microsoft.com/office/officeart/2005/8/layout/arrow2"/>
    <dgm:cxn modelId="{8886DFDC-516F-49EA-B26F-2ED8A51304FB}" type="presParOf" srcId="{A4C1CCE2-BA78-4938-BD45-32D14DA1001B}" destId="{DAAF15C9-6940-4D20-A446-51696A093F51}" srcOrd="0" destOrd="0" presId="urn:microsoft.com/office/officeart/2005/8/layout/arrow2"/>
    <dgm:cxn modelId="{80844690-B782-4D26-988C-8318B3E20B56}" type="presParOf" srcId="{A4C1CCE2-BA78-4938-BD45-32D14DA1001B}" destId="{ABCF074F-1E33-4767-8E4E-DB501D37E544}" srcOrd="1" destOrd="0" presId="urn:microsoft.com/office/officeart/2005/8/layout/arrow2"/>
    <dgm:cxn modelId="{B1D0D750-2050-4896-829F-A617A16702E5}" type="presParOf" srcId="{ABCF074F-1E33-4767-8E4E-DB501D37E544}" destId="{19E13F72-C868-448A-A312-8ABD14105174}" srcOrd="0" destOrd="0" presId="urn:microsoft.com/office/officeart/2005/8/layout/arrow2"/>
    <dgm:cxn modelId="{1FCB9DB6-4FCD-42A7-B689-0E286B09EB3C}" type="presParOf" srcId="{ABCF074F-1E33-4767-8E4E-DB501D37E544}" destId="{DF34078B-24AD-4BE4-BDCD-6279399753EC}" srcOrd="1" destOrd="0" presId="urn:microsoft.com/office/officeart/2005/8/layout/arrow2"/>
    <dgm:cxn modelId="{131ED3E9-5C79-4884-966D-4AEC481FA337}" type="presParOf" srcId="{ABCF074F-1E33-4767-8E4E-DB501D37E544}" destId="{8E973B03-A4CA-484C-99FB-333D0A017DFF}" srcOrd="2" destOrd="0" presId="urn:microsoft.com/office/officeart/2005/8/layout/arrow2"/>
    <dgm:cxn modelId="{22D32577-CF9C-41BF-9A3A-DEB38B830E7C}" type="presParOf" srcId="{ABCF074F-1E33-4767-8E4E-DB501D37E544}" destId="{E93CE28C-106E-4247-8222-B93C62099D4D}" srcOrd="3" destOrd="0" presId="urn:microsoft.com/office/officeart/2005/8/layout/arrow2"/>
    <dgm:cxn modelId="{2D5FAA2F-4D55-4965-87EF-03855EFE4D38}" type="presParOf" srcId="{ABCF074F-1E33-4767-8E4E-DB501D37E544}" destId="{CE953A4C-70BC-4417-A468-7914B8656A31}" srcOrd="4" destOrd="0" presId="urn:microsoft.com/office/officeart/2005/8/layout/arrow2"/>
    <dgm:cxn modelId="{28746D1B-5484-4EF3-B179-EA06CED1489C}" type="presParOf" srcId="{ABCF074F-1E33-4767-8E4E-DB501D37E544}" destId="{3EE1D772-81AA-4E24-94EB-6453B66D53E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E0BB2DD-1D7C-4C23-887B-B70DCC4689A2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6B75279-5064-4C25-865E-D78C917A6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685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0DFB50-A981-4657-9BD5-8A9A9A4B8AA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C2E60-30A1-4BF1-8DEB-66F1C8CCB1BC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BD6A0-6292-4D99-9AE5-4CC81503F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375DF-6385-4362-80A5-CC59026D731E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612F5-0A45-49CC-81B4-9D8BA0DAF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80062-EE39-459D-AAA9-B06E19CBE4ED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C9E2F-A38B-46FF-8A21-383DEE4AA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5B81D-ADF7-4ED8-B659-D0295BFB0778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ED605-DB27-4AED-9D8E-3E49FA180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29177-6DEB-496F-B27F-9CDDC586BEB3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3C5C4-BC93-457F-8E71-FE8CD63F6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C00C0-C5EC-440E-A63F-7E9DE3951F54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CCFAB-0669-4D55-B19F-6512308A4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F3A23-E281-486C-914F-B43719B84604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D2CFC-90DE-4BD6-ADBD-2FC9E24BB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A88EE-4858-480C-BE4C-48FF33E4AB24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383EC-535D-4928-8F38-041C2C87C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43081-1304-4601-8A3E-AC6FC68C79A5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EA13C-DC42-4DEB-8672-650E8BC7B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C8A41-3F89-4655-9396-4684BE67D4C8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95C26-2CDD-4E28-A2FB-306C581AF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346BC-6DC4-4214-866F-58578BF07065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1B23C-DAAA-4D52-960E-8692A1C22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EA7AB-3831-47AA-B4E9-02F53BD90577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8120E-3D77-4289-A630-B50B44FC0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4BFDD-07A6-45FF-8374-592EFD0ED60F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042A5-2213-4E54-B5D2-A55B1C4B6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35FBBD-942A-482F-B98C-869D5543180F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B0E05C-8A6D-4015-8ADC-40793D64D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ru.wikipedia.org/wiki/%D0%90%D0%BD%D0%B3%D0%BB%D0%B8%D0%B9%D1%81%D0%BA%D0%B8%D0%B9_%D1%8F%D0%B7%D1%8B%D0%B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D:\&#1079;&#1072;&#1075;&#1088;&#1091;&#1079;&#1082;&#1080;\Zvuk_-_avtomobil_zavoditsya_gazuet_(xMusic.me).mp3" TargetMode="External"/><Relationship Id="rId1" Type="http://schemas.openxmlformats.org/officeDocument/2006/relationships/audio" Target="file:///D:\&#1079;&#1072;&#1075;&#1088;&#1091;&#1079;&#1082;&#1080;\Subaru_Impreza_WRX_STi_-_zvuk_nastoyaschego_avto_muzofon.tv.mp3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Презентация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«Устройство и совершенствование двигателя внутреннего сгорания»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149080"/>
            <a:ext cx="6400800" cy="151216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Пустынников Артем, ученик 10 А класса Средней школы №6 им.  И.Н. Ульянова, г. </a:t>
            </a:r>
            <a:r>
              <a:rPr lang="ru-RU" sz="2800" dirty="0" smtClean="0">
                <a:solidFill>
                  <a:schemeClr val="tx2"/>
                </a:solidFill>
              </a:rPr>
              <a:t>Ульяновск</a:t>
            </a:r>
            <a:endParaRPr lang="ru-RU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algn="ctr"/>
            <a:r>
              <a:rPr lang="ru-RU" sz="2800" u="sng" dirty="0" smtClean="0"/>
              <a:t>Выполнение экологических требований</a:t>
            </a:r>
          </a:p>
        </p:txBody>
      </p:sp>
      <p:pic>
        <p:nvPicPr>
          <p:cNvPr id="24578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765175"/>
            <a:ext cx="8928100" cy="4967288"/>
          </a:xfrm>
        </p:spPr>
      </p:pic>
      <p:sp>
        <p:nvSpPr>
          <p:cNvPr id="24579" name="Текст 3"/>
          <p:cNvSpPr>
            <a:spLocks noGrp="1"/>
          </p:cNvSpPr>
          <p:nvPr>
            <p:ph type="body" sz="half" idx="2"/>
          </p:nvPr>
        </p:nvSpPr>
        <p:spPr>
          <a:xfrm>
            <a:off x="0" y="5661025"/>
            <a:ext cx="9144000" cy="1196975"/>
          </a:xfrm>
        </p:spPr>
        <p:txBody>
          <a:bodyPr/>
          <a:lstStyle/>
          <a:p>
            <a:r>
              <a:rPr lang="ru-RU" sz="2400" dirty="0" smtClean="0"/>
              <a:t>При установки турбо надува процент вредных веществ выбрасываемых в атмосферу снижается на 32%, однако мощность ДВС увеличивается на 10%!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950" y="722313"/>
            <a:ext cx="8891588" cy="6019800"/>
          </a:xfrm>
        </p:spPr>
      </p:pic>
      <p:sp>
        <p:nvSpPr>
          <p:cNvPr id="22530" name="Текст 3"/>
          <p:cNvSpPr>
            <a:spLocks noGrp="1"/>
          </p:cNvSpPr>
          <p:nvPr>
            <p:ph type="body" sz="half" idx="2"/>
          </p:nvPr>
        </p:nvSpPr>
        <p:spPr>
          <a:xfrm>
            <a:off x="107950" y="836613"/>
            <a:ext cx="3600450" cy="5289550"/>
          </a:xfrm>
        </p:spPr>
        <p:txBody>
          <a:bodyPr/>
          <a:lstStyle/>
          <a:p>
            <a:endParaRPr lang="ru-RU" sz="2400" dirty="0" smtClean="0"/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323850" y="260350"/>
            <a:ext cx="8424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 </a:t>
            </a:r>
            <a:r>
              <a:rPr lang="ru-RU" sz="2400" b="1" dirty="0">
                <a:latin typeface="Calibri" pitchFamily="34" charset="0"/>
              </a:rPr>
              <a:t>Системы закиси азота  (NOS — от </a:t>
            </a:r>
            <a:r>
              <a:rPr lang="ru-RU" sz="2400" b="1" dirty="0">
                <a:latin typeface="Calibri" pitchFamily="34" charset="0"/>
                <a:hlinkClick r:id="rId4" tooltip="Английский язык"/>
              </a:rPr>
              <a:t>англ.</a:t>
            </a:r>
            <a:r>
              <a:rPr lang="ru-RU" sz="2400" b="1" dirty="0">
                <a:latin typeface="Calibri" pitchFamily="34" charset="0"/>
              </a:rPr>
              <a:t> </a:t>
            </a:r>
            <a:r>
              <a:rPr lang="ru-RU" sz="2400" b="1" i="1" dirty="0">
                <a:latin typeface="Calibri" pitchFamily="34" charset="0"/>
              </a:rPr>
              <a:t>Nitrous Oxide System</a:t>
            </a:r>
            <a:r>
              <a:rPr lang="ru-RU" sz="2400" b="1" dirty="0"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Сравнительная характеристика автомобилей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Текст 2"/>
          <p:cNvSpPr>
            <a:spLocks noGrp="1"/>
          </p:cNvSpPr>
          <p:nvPr>
            <p:ph type="body" idx="1"/>
          </p:nvPr>
        </p:nvSpPr>
        <p:spPr>
          <a:xfrm>
            <a:off x="107950" y="1628775"/>
            <a:ext cx="4040188" cy="210978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Стоковая модель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BMW M5 E60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Макс. мощность  507л.с.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Макс. скорость  304 км\ч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Макс. об. в мин. 7200</a:t>
            </a:r>
          </a:p>
        </p:txBody>
      </p:sp>
      <p:pic>
        <p:nvPicPr>
          <p:cNvPr id="25603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4146550"/>
            <a:ext cx="4040187" cy="2595563"/>
          </a:xfrm>
        </p:spPr>
      </p:pic>
      <p:sp>
        <p:nvSpPr>
          <p:cNvPr id="25604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484313"/>
            <a:ext cx="4041775" cy="216058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Модель с тюнингом ДВС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BMW M5 E60 Dark Hawan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Макс. мощность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810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л.с.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Макс. скорость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343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км\ч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Макс.  об. в мин.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8100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5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4149725"/>
            <a:ext cx="4041775" cy="260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Arial" charset="0"/>
              </a:rPr>
              <a:t>А вместо сердца пламенный мотор…</a:t>
            </a:r>
          </a:p>
        </p:txBody>
      </p:sp>
      <p:pic>
        <p:nvPicPr>
          <p:cNvPr id="37897" name="Subaru_Impreza_WRX_STi_-_zvuk_nastoyaschego_avto_muzofon.tv.mp3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audi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179388" y="6308725"/>
            <a:ext cx="304800" cy="304800"/>
          </a:xfrm>
        </p:spPr>
      </p:pic>
      <p:pic>
        <p:nvPicPr>
          <p:cNvPr id="37898" name="Zvuk_-_avtomobil_zavoditsya_gazuet_(xMusic.me).mp3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audioFile r:link="rId2"/>
          </p:nvPr>
        </p:nvPicPr>
        <p:blipFill>
          <a:blip r:embed="rId4"/>
          <a:srcRect/>
          <a:stretch>
            <a:fillRect/>
          </a:stretch>
        </p:blipFill>
        <p:spPr>
          <a:xfrm>
            <a:off x="8675688" y="6381750"/>
            <a:ext cx="304800" cy="304800"/>
          </a:xfrm>
        </p:spPr>
      </p:pic>
      <p:pic>
        <p:nvPicPr>
          <p:cNvPr id="37900" name="Picture 12" descr="i?id=797662358232a3f83d09ab1683e46733&amp;n=33&amp;h=215&amp;w=38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2852738"/>
            <a:ext cx="4681537" cy="2663825"/>
          </a:xfrm>
          <a:prstGeom prst="rect">
            <a:avLst/>
          </a:prstGeom>
          <a:noFill/>
        </p:spPr>
      </p:pic>
      <p:pic>
        <p:nvPicPr>
          <p:cNvPr id="37902" name="Picture 14" descr="1491296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9700" y="2852738"/>
            <a:ext cx="3744913" cy="262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26" fill="hold"/>
                                        <p:tgtEl>
                                          <p:spTgt spid="378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8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542" fill="hold"/>
                                        <p:tgtEl>
                                          <p:spTgt spid="378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  А</a:t>
            </a:r>
            <a:r>
              <a:rPr lang="ru-RU" b="1" dirty="0" smtClean="0"/>
              <a:t>льтернативные виды двигателей</a:t>
            </a:r>
            <a:endParaRPr lang="ru-RU" b="1" dirty="0"/>
          </a:p>
        </p:txBody>
      </p:sp>
      <p:pic>
        <p:nvPicPr>
          <p:cNvPr id="26626" name="Picture 2" descr="C:\Users\Lenovo_User\Desktop\Новая папка\6893_html_m7f33106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196975"/>
            <a:ext cx="3455988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C:\Users\Lenovo_User\Desktop\Новая папка\au3compress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789363"/>
            <a:ext cx="3240087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C:\Users\Lenovo_User\Desktop\Новая папка\motores-electricos-funcionamien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196975"/>
            <a:ext cx="3240087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C:\Users\Lenovo_User\Desktop\Новая папка\Gen4_for_PR_20.05.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3816350"/>
            <a:ext cx="32734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Прямоугольник 2"/>
          <p:cNvSpPr>
            <a:spLocks noChangeArrowheads="1"/>
          </p:cNvSpPr>
          <p:nvPr/>
        </p:nvSpPr>
        <p:spPr bwMode="auto">
          <a:xfrm>
            <a:off x="5121275" y="6156325"/>
            <a:ext cx="2501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Calibri" pitchFamily="34" charset="0"/>
              </a:rPr>
              <a:t>Пневмодвигатель</a:t>
            </a: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26631" name="Прямоугольник 3"/>
          <p:cNvSpPr>
            <a:spLocks noChangeArrowheads="1"/>
          </p:cNvSpPr>
          <p:nvPr/>
        </p:nvSpPr>
        <p:spPr bwMode="auto">
          <a:xfrm>
            <a:off x="1316038" y="3287713"/>
            <a:ext cx="2713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latin typeface="Calibri" pitchFamily="34" charset="0"/>
              </a:rPr>
              <a:t>Реактивный двигатель</a:t>
            </a:r>
          </a:p>
        </p:txBody>
      </p:sp>
      <p:sp>
        <p:nvSpPr>
          <p:cNvPr id="26632" name="Прямоугольник 4"/>
          <p:cNvSpPr>
            <a:spLocks noChangeArrowheads="1"/>
          </p:cNvSpPr>
          <p:nvPr/>
        </p:nvSpPr>
        <p:spPr bwMode="auto">
          <a:xfrm>
            <a:off x="5292725" y="3255963"/>
            <a:ext cx="19923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Calibri" pitchFamily="34" charset="0"/>
              </a:rPr>
              <a:t>Электродвигатель</a:t>
            </a:r>
          </a:p>
        </p:txBody>
      </p:sp>
      <p:sp>
        <p:nvSpPr>
          <p:cNvPr id="26633" name="Прямоугольник 5"/>
          <p:cNvSpPr>
            <a:spLocks noChangeArrowheads="1"/>
          </p:cNvSpPr>
          <p:nvPr/>
        </p:nvSpPr>
        <p:spPr bwMode="auto">
          <a:xfrm>
            <a:off x="1201738" y="6156325"/>
            <a:ext cx="2805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latin typeface="Calibri" pitchFamily="34" charset="0"/>
              </a:rPr>
              <a:t>Водородный двигатель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charset="0"/>
              </a:rPr>
              <a:t>Гибридизация 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4643438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>
                <a:latin typeface="Arial" charset="0"/>
              </a:rPr>
              <a:t>Гибридные автомобили всё чаще входят в нашу повседневную жизнь</a:t>
            </a:r>
          </a:p>
          <a:p>
            <a:pPr>
              <a:buFont typeface="Arial" charset="0"/>
              <a:buNone/>
            </a:pPr>
            <a:r>
              <a:rPr lang="ru-RU" sz="2800" dirty="0" smtClean="0">
                <a:latin typeface="Arial" charset="0"/>
              </a:rPr>
              <a:t>Основной принцип «гибридов»-топливо+электричество.</a:t>
            </a:r>
          </a:p>
        </p:txBody>
      </p:sp>
      <p:pic>
        <p:nvPicPr>
          <p:cNvPr id="33798" name="Picture 6" descr="laferrari_22-1600x0-c-defaul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1600200"/>
            <a:ext cx="3886200" cy="2185988"/>
          </a:xfrm>
        </p:spPr>
      </p:pic>
      <p:pic>
        <p:nvPicPr>
          <p:cNvPr id="33799" name="Picture 7" descr="BMW_i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3938588"/>
            <a:ext cx="3887787" cy="2370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Arial" charset="0"/>
              </a:rPr>
              <a:t>Гибридный автомобиль на примере </a:t>
            </a:r>
            <a:r>
              <a:rPr lang="en-US" sz="4000" dirty="0" smtClean="0">
                <a:latin typeface="Arial" charset="0"/>
              </a:rPr>
              <a:t>BMW i8</a:t>
            </a:r>
            <a:endParaRPr lang="ru-RU" sz="4000" dirty="0" smtClean="0">
              <a:latin typeface="Arial" charset="0"/>
            </a:endParaRPr>
          </a:p>
        </p:txBody>
      </p:sp>
      <p:sp>
        <p:nvSpPr>
          <p:cNvPr id="35844" name="Rectangle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 dirty="0" smtClean="0">
                <a:latin typeface="Arial" charset="0"/>
              </a:rPr>
              <a:t>Объём двс: 1.5л.</a:t>
            </a:r>
          </a:p>
          <a:p>
            <a:r>
              <a:rPr lang="ru-RU" sz="2800" dirty="0" smtClean="0">
                <a:latin typeface="Arial" charset="0"/>
              </a:rPr>
              <a:t>Объём батареи: 96кВт.</a:t>
            </a:r>
          </a:p>
          <a:p>
            <a:r>
              <a:rPr lang="ru-RU" sz="2800" dirty="0" smtClean="0">
                <a:latin typeface="Arial" charset="0"/>
              </a:rPr>
              <a:t>Разгон до 100 км</a:t>
            </a:r>
            <a:r>
              <a:rPr lang="en-US" sz="2800" dirty="0" smtClean="0">
                <a:latin typeface="Arial" charset="0"/>
              </a:rPr>
              <a:t>/</a:t>
            </a:r>
            <a:r>
              <a:rPr lang="ru-RU" sz="2800" dirty="0" smtClean="0">
                <a:latin typeface="Arial" charset="0"/>
              </a:rPr>
              <a:t>ч: 4.4с.</a:t>
            </a:r>
          </a:p>
          <a:p>
            <a:r>
              <a:rPr lang="ru-RU" sz="2800" dirty="0" smtClean="0">
                <a:latin typeface="Arial" charset="0"/>
              </a:rPr>
              <a:t>Макс. скорость: 278 км</a:t>
            </a:r>
            <a:r>
              <a:rPr lang="en-US" sz="2800" dirty="0" smtClean="0">
                <a:latin typeface="Arial" charset="0"/>
              </a:rPr>
              <a:t>/</a:t>
            </a:r>
            <a:r>
              <a:rPr lang="ru-RU" sz="2800" dirty="0" smtClean="0">
                <a:latin typeface="Arial" charset="0"/>
              </a:rPr>
              <a:t>ч.</a:t>
            </a:r>
          </a:p>
          <a:p>
            <a:endParaRPr lang="ru-RU" sz="2800" dirty="0" smtClean="0">
              <a:latin typeface="Arial" charset="0"/>
            </a:endParaRPr>
          </a:p>
        </p:txBody>
      </p:sp>
      <p:pic>
        <p:nvPicPr>
          <p:cNvPr id="35846" name="Picture 6" descr="foto-bmw-i8_01-650x4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517775"/>
            <a:ext cx="4038600" cy="2690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СРАВНИТЕЛЬНАЯ ХАРАКТЕРИСТИКА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388" y="1423988"/>
          <a:ext cx="8856984" cy="52751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3605"/>
                <a:gridCol w="3001219"/>
                <a:gridCol w="3002160"/>
              </a:tblGrid>
              <a:tr h="734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двигателя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преимущества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4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Внутреннего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сгорания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мощность, дешёвый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Материалоёмкий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4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Реактивный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КПД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Затратоёмкий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4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Водородный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Экологичный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экономичный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Громоздкий, взрывоопасный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4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Электрический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КПД, экологичный,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Затратоёмкий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83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Пневматический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Долговечный, надёжный, экологичный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КПД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47864" y="188640"/>
            <a:ext cx="3008313" cy="576064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-5198" y="3501008"/>
            <a:ext cx="9224045" cy="2619924"/>
          </a:xfrm>
        </p:spPr>
        <p:txBody>
          <a:bodyPr/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В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результате проведенного исследования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очевидно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, что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установка турбокомпрессора и системы подачи закиси азота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) ДВС увеличит мощность двигателя на основе равномерного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распределения нагрузки работы всего ДВС. </a:t>
            </a:r>
          </a:p>
          <a:p>
            <a:endParaRPr lang="ru-RU" dirty="0"/>
          </a:p>
        </p:txBody>
      </p:sp>
      <p:pic>
        <p:nvPicPr>
          <p:cNvPr id="1026" name="Picture 2" descr="D:\Торрент\С рабочего стола\артем\Проектная деятельность\статьи\Пустынников\критерии-оценки-эффективности-bt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99288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03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21734"/>
              </p:ext>
            </p:extLst>
          </p:nvPr>
        </p:nvGraphicFramePr>
        <p:xfrm>
          <a:off x="539552" y="476672"/>
          <a:ext cx="7848872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403648" y="332656"/>
            <a:ext cx="5976664" cy="692696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Эффективность реализации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92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u="sng" dirty="0" smtClean="0"/>
              <a:t>Цель проекта</a:t>
            </a:r>
            <a:br>
              <a:rPr lang="ru-RU" sz="3200" u="sng" dirty="0" smtClean="0"/>
            </a:br>
            <a:endParaRPr lang="ru-RU" sz="3200" u="sng" dirty="0" smtClean="0"/>
          </a:p>
        </p:txBody>
      </p:sp>
      <p:sp>
        <p:nvSpPr>
          <p:cNvPr id="15362" name="Текст 3"/>
          <p:cNvSpPr>
            <a:spLocks noGrp="1"/>
          </p:cNvSpPr>
          <p:nvPr>
            <p:ph type="body" sz="half" idx="2"/>
          </p:nvPr>
        </p:nvSpPr>
        <p:spPr>
          <a:xfrm>
            <a:off x="323850" y="908050"/>
            <a:ext cx="3295650" cy="1441450"/>
          </a:xfrm>
        </p:spPr>
        <p:txBody>
          <a:bodyPr/>
          <a:lstStyle/>
          <a:p>
            <a:pPr algn="ctr"/>
            <a:r>
              <a:rPr lang="ru-RU" sz="2800" b="1" dirty="0" smtClean="0"/>
              <a:t>Обоснование целесообразности модернизации ДВС</a:t>
            </a:r>
          </a:p>
          <a:p>
            <a:pPr algn="ctr"/>
            <a:endParaRPr lang="ru-RU" sz="2800" b="1" dirty="0" smtClean="0"/>
          </a:p>
        </p:txBody>
      </p:sp>
      <p:pic>
        <p:nvPicPr>
          <p:cNvPr id="15363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24300" y="476250"/>
            <a:ext cx="5111750" cy="5976938"/>
          </a:xfr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0" y="2427288"/>
            <a:ext cx="3995738" cy="4241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/>
              <a:t>Задачи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Описание принципа работы ДВС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Изучение </a:t>
            </a:r>
            <a:r>
              <a:rPr lang="ru-RU" sz="2800" dirty="0"/>
              <a:t>с</a:t>
            </a:r>
            <a:r>
              <a:rPr lang="ru-RU" sz="2800" dirty="0" smtClean="0"/>
              <a:t>уществующих способов увеличения мощности ДВС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Изучение и соблюдение экологических требований к ДВС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Изучение альтернативных видов двигателей и их сравнение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6987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литературы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1584325"/>
            <a:ext cx="835342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latin typeface="+mn-lt"/>
                <a:cs typeface="+mn-cs"/>
              </a:rPr>
              <a:t>Пёрышкин А. В. Физика. Учебник 8-го класса. Изд-во Дрофа. 2016г. 234 с.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2. Шароглазов Б. А., Клементьев В. В. Двигатели внутреннего сгорания: теория, моделирование, расчёт процессов. Учебное пособие Челябинск: Юж-Ур ун-т. 2004г. 171 </a:t>
            </a:r>
            <a:r>
              <a:rPr lang="ru-RU" sz="2400">
                <a:latin typeface="+mn-lt"/>
                <a:cs typeface="+mn-cs"/>
              </a:rPr>
              <a:t>с</a:t>
            </a:r>
            <a:r>
              <a:rPr lang="ru-RU" sz="2400" smtClean="0">
                <a:latin typeface="+mn-lt"/>
                <a:cs typeface="+mn-cs"/>
              </a:rPr>
              <a:t>.</a:t>
            </a:r>
            <a:endParaRPr lang="ru-RU" sz="2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социологического опроса на тему: «Целесообразно ли совершенствование ДВС?»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>
            <a:off x="468313" y="1989138"/>
            <a:ext cx="7343775" cy="546100"/>
          </a:xfrm>
        </p:spPr>
        <p:txBody>
          <a:bodyPr/>
          <a:lstStyle/>
          <a:p>
            <a:pPr algn="ctr"/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Число опрашиваемых: 25 человек</a:t>
            </a:r>
          </a:p>
        </p:txBody>
      </p:sp>
      <p:sp>
        <p:nvSpPr>
          <p:cNvPr id="16387" name="Объект 3"/>
          <p:cNvSpPr>
            <a:spLocks noGrp="1"/>
          </p:cNvSpPr>
          <p:nvPr>
            <p:ph sz="half" idx="2"/>
          </p:nvPr>
        </p:nvSpPr>
        <p:spPr>
          <a:xfrm>
            <a:off x="436563" y="2692400"/>
            <a:ext cx="4040187" cy="2455863"/>
          </a:xfrm>
        </p:spPr>
        <p:txBody>
          <a:bodyPr/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Состав опрашиваемых: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За    15 человек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Против 5 человек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Воздержалось 5 человек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Итого : 25 человек</a:t>
            </a:r>
          </a:p>
          <a:p>
            <a:endParaRPr lang="ru-RU" u="sng" dirty="0" smtClean="0"/>
          </a:p>
          <a:p>
            <a:endParaRPr lang="ru-RU" u="sng" dirty="0" smtClean="0"/>
          </a:p>
          <a:p>
            <a:endParaRPr lang="ru-RU" dirty="0" smtClean="0"/>
          </a:p>
        </p:txBody>
      </p:sp>
      <p:sp>
        <p:nvSpPr>
          <p:cNvPr id="16388" name="Объект 5"/>
          <p:cNvSpPr>
            <a:spLocks noGrp="1"/>
          </p:cNvSpPr>
          <p:nvPr>
            <p:ph sz="quarter" idx="4"/>
          </p:nvPr>
        </p:nvSpPr>
        <p:spPr>
          <a:xfrm>
            <a:off x="4572000" y="2708275"/>
            <a:ext cx="4041775" cy="2305050"/>
          </a:xfrm>
        </p:spPr>
        <p:txBody>
          <a:bodyPr/>
          <a:lstStyle/>
          <a:p>
            <a:pPr algn="ctr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Структура опрашиваемых: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За 60 %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Против 20 %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Воздержалось 20%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Итого 100%</a:t>
            </a: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684213" y="4941888"/>
            <a:ext cx="7632700" cy="1727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полученным результатам опроса совершенствование технических средств – целесообразно</a:t>
            </a:r>
            <a:r>
              <a:rPr lang="ru-RU" sz="2800" u="sng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algn="ctr"/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Описание принципа работы ДВС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1588" y="5300663"/>
            <a:ext cx="9109076" cy="1557337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00" b="1" dirty="0"/>
              <a:t>Двигатель внутреннего сгорания (ДВС) представляет собой тепловой двигатель, в котором химическая энергия топлива, сгорающего в рабочей полости, преобразуется в механическую работу</a:t>
            </a:r>
            <a:r>
              <a:rPr lang="ru-RU" sz="3300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2500" y="273050"/>
            <a:ext cx="5194300" cy="639603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 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7412" name="Picture 2" descr="C:\Users\Lenovo_User\Desktop\Новая папка\engine_eng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765175"/>
            <a:ext cx="85693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charset="0"/>
              </a:rPr>
              <a:t>Работа ДВС</a:t>
            </a:r>
          </a:p>
        </p:txBody>
      </p:sp>
      <p:pic>
        <p:nvPicPr>
          <p:cNvPr id="29704" name="Picture 8" descr="22двс двухтактный_watermark_5143b9cd7efa6e6b37307b2c_108_24_10_10_s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955" y="1124744"/>
            <a:ext cx="8785225" cy="3816350"/>
          </a:xfrm>
        </p:spPr>
      </p:pic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323850" y="5732463"/>
            <a:ext cx="84248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atin typeface="Calibri" pitchFamily="34" charset="0"/>
              </a:rPr>
              <a:t>В ДВС топливо с воздухом смешивается внутри цилиндров.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характеристик ДВС от количества цилиндров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950" y="3221038"/>
          <a:ext cx="8928100" cy="3511552"/>
        </p:xfrm>
        <a:graphic>
          <a:graphicData uri="http://schemas.openxmlformats.org/drawingml/2006/table">
            <a:tbl>
              <a:tblPr/>
              <a:tblGrid>
                <a:gridCol w="1785938"/>
                <a:gridCol w="1784350"/>
                <a:gridCol w="1785937"/>
                <a:gridCol w="1785938"/>
                <a:gridCol w="1785937"/>
              </a:tblGrid>
              <a:tr h="143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цилиндра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Pegeot 308 TDI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цилиндра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Subaru WRX STI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цилиндров (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Nissan GTR R35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цилиндров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(v8)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Ford Mustang GT   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цилиндров (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Aston Martin V12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 КМ\Ч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244 КМ\Ч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 КМ\Ч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КМ\Ч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393 КМ\Ч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 Л.С.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280 Л.С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560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Л.С.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605 Л.С.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800 Л.С.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 Л.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Л.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 Л.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 Л.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 Л.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490" name="Picture 2" descr="C:\Users\Lenovo_User\Desktop\Новая папка\Nismo-Nissan-GT-R-R35-2014-Foto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6175" y="1597025"/>
            <a:ext cx="1768475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1" name="Picture 3" descr="C:\Users\Lenovo_User\Desktop\Новая папка\Aston_Martin-DB9_2011_Wallpaper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3913" y="1597025"/>
            <a:ext cx="18002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2" name="Picture 4" descr="C:\Users\Lenovo_User\Desktop\Новая папка\Subaru Impreza WRX STi 1152x864_b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5950" y="1628775"/>
            <a:ext cx="1800225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3" name="Picture 5" descr="C:\Users\Lenovo_User\Desktop\Новая папка\308_2011_0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1628775"/>
            <a:ext cx="1768475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4" name="Picture 6" descr="C:\Users\Lenovo_User\Desktop\Новая папка\mustang_mashiny_1280x96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46713" y="1600200"/>
            <a:ext cx="1727200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13787" cy="441325"/>
          </a:xfrm>
        </p:spPr>
        <p:txBody>
          <a:bodyPr/>
          <a:lstStyle/>
          <a:p>
            <a:pPr algn="ctr"/>
            <a:r>
              <a:rPr lang="ru-RU" sz="2800" dirty="0" smtClean="0"/>
              <a:t>Способы увеличения мощности ДВС</a:t>
            </a:r>
          </a:p>
        </p:txBody>
      </p:sp>
      <p:sp>
        <p:nvSpPr>
          <p:cNvPr id="20482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65175"/>
            <a:ext cx="3970338" cy="2447925"/>
          </a:xfrm>
        </p:spPr>
        <p:txBody>
          <a:bodyPr/>
          <a:lstStyle/>
          <a:p>
            <a:endParaRPr lang="ru-RU" sz="2400" dirty="0" smtClean="0"/>
          </a:p>
        </p:txBody>
      </p:sp>
      <p:pic>
        <p:nvPicPr>
          <p:cNvPr id="20483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81513" y="706438"/>
            <a:ext cx="4554537" cy="3875087"/>
          </a:xfrm>
        </p:spPr>
      </p:pic>
      <p:sp>
        <p:nvSpPr>
          <p:cNvPr id="20484" name="Прямоугольник 8"/>
          <p:cNvSpPr>
            <a:spLocks noChangeArrowheads="1"/>
          </p:cNvSpPr>
          <p:nvPr/>
        </p:nvSpPr>
        <p:spPr bwMode="auto">
          <a:xfrm>
            <a:off x="4572000" y="676275"/>
            <a:ext cx="4230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Calibri" pitchFamily="34" charset="0"/>
              </a:rPr>
              <a:t>     </a:t>
            </a:r>
            <a:endParaRPr lang="ru-RU" sz="2800" dirty="0">
              <a:latin typeface="Calibri" pitchFamily="34" charset="0"/>
            </a:endParaRPr>
          </a:p>
        </p:txBody>
      </p:sp>
      <p:pic>
        <p:nvPicPr>
          <p:cNvPr id="20485" name="Picture 3" descr="C:\Users\Lenovo_User\Desktop\Новая папка\GT-K_turbo_ang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2492375"/>
            <a:ext cx="42291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14288" y="5473700"/>
            <a:ext cx="9144001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  <a:cs typeface="+mn-cs"/>
              </a:rPr>
              <a:t>Распространённые варианты тюнинга в науке и практике 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  <a:cs typeface="+mn-cs"/>
              </a:rPr>
              <a:t>установка турбо наддува,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  <a:cs typeface="+mn-cs"/>
              </a:rPr>
              <a:t>установка системы закиси азота…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2051050" y="260350"/>
            <a:ext cx="5545138" cy="454025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Турбо наддув</a:t>
            </a:r>
          </a:p>
        </p:txBody>
      </p:sp>
      <p:sp>
        <p:nvSpPr>
          <p:cNvPr id="21506" name="Текст 3"/>
          <p:cNvSpPr>
            <a:spLocks noGrp="1"/>
          </p:cNvSpPr>
          <p:nvPr>
            <p:ph type="body" sz="half" idx="2"/>
          </p:nvPr>
        </p:nvSpPr>
        <p:spPr>
          <a:xfrm>
            <a:off x="0" y="5949950"/>
            <a:ext cx="9144000" cy="90805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Принцип совершенствования работы ДВС основан на использовании энергии отработавших газов.</a:t>
            </a:r>
          </a:p>
        </p:txBody>
      </p:sp>
      <p:pic>
        <p:nvPicPr>
          <p:cNvPr id="21507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692150"/>
            <a:ext cx="89281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Arial" charset="0"/>
              </a:rPr>
              <a:t>Принцип работы турбокомпрессора</a:t>
            </a:r>
          </a:p>
        </p:txBody>
      </p:sp>
      <p:pic>
        <p:nvPicPr>
          <p:cNvPr id="31750" name="Picture 6" descr="1468603638_ez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412875"/>
            <a:ext cx="8785225" cy="5256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595</Words>
  <Application>Microsoft Office PowerPoint</Application>
  <PresentationFormat>Экран (4:3)</PresentationFormat>
  <Paragraphs>130</Paragraphs>
  <Slides>20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«Устройство и совершенствование двигателя внутреннего сгорания»</vt:lpstr>
      <vt:lpstr>Цель проекта </vt:lpstr>
      <vt:lpstr>Результаты социологического опроса на тему: «Целесообразно ли совершенствование ДВС?»</vt:lpstr>
      <vt:lpstr>Описание принципа работы ДВС</vt:lpstr>
      <vt:lpstr>Работа ДВС</vt:lpstr>
      <vt:lpstr>Зависимость характеристик ДВС от количества цилиндров</vt:lpstr>
      <vt:lpstr>Способы увеличения мощности ДВС</vt:lpstr>
      <vt:lpstr>Турбо наддув</vt:lpstr>
      <vt:lpstr>Принцип работы турбокомпрессора</vt:lpstr>
      <vt:lpstr>Выполнение экологических требований</vt:lpstr>
      <vt:lpstr>Презентация PowerPoint</vt:lpstr>
      <vt:lpstr>Сравнительная характеристика автомобилей</vt:lpstr>
      <vt:lpstr>А вместо сердца пламенный мотор…</vt:lpstr>
      <vt:lpstr>  Альтернативные виды двигателей</vt:lpstr>
      <vt:lpstr>Гибридизация </vt:lpstr>
      <vt:lpstr>Гибридный автомобиль на примере BMW i8</vt:lpstr>
      <vt:lpstr>СРАВНИТЕЛЬНАЯ ХАРАКТЕРИСТИКА</vt:lpstr>
      <vt:lpstr>   Вывод </vt:lpstr>
      <vt:lpstr>   Эффективность реализации проекта</vt:lpstr>
      <vt:lpstr>Список использованной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Lenovo_User</dc:creator>
  <cp:lastModifiedBy>Philips</cp:lastModifiedBy>
  <cp:revision>57</cp:revision>
  <dcterms:created xsi:type="dcterms:W3CDTF">2016-01-21T13:01:59Z</dcterms:created>
  <dcterms:modified xsi:type="dcterms:W3CDTF">2018-01-31T15:56:31Z</dcterms:modified>
</cp:coreProperties>
</file>