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ECA9BD-04A5-4743-927F-A05D72F8EC10}" type="datetimeFigureOut">
              <a:rPr lang="ru-RU" smtClean="0"/>
              <a:t>26.01.2018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25E7C4-91C8-4ED6-BFE6-A1DE3C99BC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793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2843-8647-42A4-9199-8421E6FF4288}" type="datetime1">
              <a:rPr lang="ru-RU" smtClean="0"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5EC59-9FA3-4323-BCC6-50C1A887C521}" type="datetime1">
              <a:rPr lang="ru-RU" smtClean="0"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5E691-C882-487D-B518-CEAD07254600}" type="datetime1">
              <a:rPr lang="ru-RU" smtClean="0"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8959A-2AB4-4154-808E-3CCD21D275B2}" type="datetime1">
              <a:rPr lang="ru-RU" smtClean="0"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0C27F-5F7F-4C46-8BF9-D96E06315694}" type="datetime1">
              <a:rPr lang="ru-RU" smtClean="0"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EAB5-2603-4192-8A8D-FC61C019772F}" type="datetime1">
              <a:rPr lang="ru-RU" smtClean="0"/>
              <a:t>26.01.2018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C7595-C8C9-4B06-84B1-BB7138444F21}" type="datetime1">
              <a:rPr lang="ru-RU" smtClean="0"/>
              <a:t>26.01.2018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F54B7-966A-44A4-A2EF-0AAE1270A07C}" type="datetime1">
              <a:rPr lang="ru-RU" smtClean="0"/>
              <a:t>26.01.2018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DD4-EFDE-42D0-AEFA-3412D1A4380A}" type="datetime1">
              <a:rPr lang="ru-RU" smtClean="0"/>
              <a:t>26.01.2018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0C57C-54FC-4E66-A38C-C42AE57299C2}" type="datetime1">
              <a:rPr lang="ru-RU" smtClean="0"/>
              <a:t>26.01.2018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6FD9-DEAD-4A6C-9DA5-576C81A7ABB5}" type="datetime1">
              <a:rPr lang="ru-RU" smtClean="0"/>
              <a:t>26.01.2018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47031-0D0E-40EF-9CE2-DF630462E1CF}" type="datetime1">
              <a:rPr lang="ru-RU" smtClean="0"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шив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2030413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5" descr="брахм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00012"/>
            <a:ext cx="2133600" cy="241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87824" y="3140968"/>
            <a:ext cx="381642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660033"/>
                </a:solidFill>
              </a:rPr>
              <a:t>Презентация на тему</a:t>
            </a:r>
          </a:p>
          <a:p>
            <a:pPr algn="ctr"/>
            <a:r>
              <a:rPr lang="ru-RU" sz="2400" dirty="0" smtClean="0">
                <a:solidFill>
                  <a:srgbClr val="0070C0"/>
                </a:solidFill>
              </a:rPr>
              <a:t>Культура Древней Индии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96036" y="4653136"/>
            <a:ext cx="34859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в</a:t>
            </a:r>
            <a:r>
              <a:rPr lang="ru-RU" dirty="0" smtClean="0"/>
              <a:t>ыполнила ученица 5-В класса</a:t>
            </a:r>
          </a:p>
          <a:p>
            <a:r>
              <a:rPr lang="ru-RU" dirty="0" smtClean="0"/>
              <a:t>МБОУ «Школа-гимназия № 10 </a:t>
            </a:r>
          </a:p>
          <a:p>
            <a:r>
              <a:rPr lang="ru-RU" dirty="0"/>
              <a:t>и</a:t>
            </a:r>
            <a:r>
              <a:rPr lang="ru-RU" dirty="0" smtClean="0"/>
              <a:t>м. Э. К. Покровского» </a:t>
            </a:r>
          </a:p>
          <a:p>
            <a:r>
              <a:rPr lang="ru-RU" dirty="0" smtClean="0"/>
              <a:t>г. Симферополя</a:t>
            </a:r>
          </a:p>
          <a:p>
            <a:r>
              <a:rPr lang="ru-RU" dirty="0" smtClean="0"/>
              <a:t>Кадырова Медине </a:t>
            </a:r>
            <a:r>
              <a:rPr lang="ru-RU" dirty="0" err="1" smtClean="0"/>
              <a:t>Серверовна</a:t>
            </a:r>
            <a:endParaRPr lang="ru-RU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3419872" y="6381328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Симферополь, 2017 г.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36450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660033"/>
                </a:solidFill>
              </a:rPr>
              <a:t>Развитие медицины</a:t>
            </a:r>
            <a:endParaRPr lang="ru-RU" dirty="0">
              <a:solidFill>
                <a:srgbClr val="660033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1916832"/>
            <a:ext cx="777686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Индийские хирурги умели вправлять кости, лечить переломы, восстанавливать носы, уши, губы, искалеченные в бою или по приговору суда. Таким образом, Индия является родиной </a:t>
            </a:r>
            <a:r>
              <a:rPr lang="ru-RU" sz="2400" dirty="0" smtClean="0">
                <a:solidFill>
                  <a:srgbClr val="0070C0"/>
                </a:solidFill>
              </a:rPr>
              <a:t>пластической хирургии</a:t>
            </a:r>
            <a:r>
              <a:rPr lang="ru-RU" sz="2400" dirty="0" smtClean="0"/>
              <a:t>!</a:t>
            </a:r>
          </a:p>
          <a:p>
            <a:endParaRPr lang="ru-RU" sz="2400" dirty="0"/>
          </a:p>
          <a:p>
            <a:r>
              <a:rPr lang="ru-RU" sz="2400" dirty="0" smtClean="0"/>
              <a:t>В Индии появились первые в мире </a:t>
            </a:r>
            <a:r>
              <a:rPr lang="ru-RU" sz="2400" dirty="0" smtClean="0">
                <a:solidFill>
                  <a:srgbClr val="0070C0"/>
                </a:solidFill>
              </a:rPr>
              <a:t>больницы</a:t>
            </a:r>
            <a:r>
              <a:rPr lang="ru-RU" sz="2400" dirty="0" smtClean="0"/>
              <a:t>. Пациенты ожидали приёма врача, сидя в очереди. Без очереди пропускали только укушенных змеёй.</a:t>
            </a:r>
          </a:p>
          <a:p>
            <a:endParaRPr lang="ru-RU" sz="2400" dirty="0"/>
          </a:p>
          <a:p>
            <a:r>
              <a:rPr lang="ru-RU" sz="2400" dirty="0" smtClean="0"/>
              <a:t>Индийцы использовали </a:t>
            </a:r>
            <a:r>
              <a:rPr lang="ru-RU" sz="2400" dirty="0" smtClean="0">
                <a:solidFill>
                  <a:srgbClr val="0070C0"/>
                </a:solidFill>
              </a:rPr>
              <a:t>лекарства</a:t>
            </a:r>
            <a:r>
              <a:rPr lang="ru-RU" sz="2400" dirty="0" smtClean="0"/>
              <a:t> растительного и минерального происхождения.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23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660033"/>
                </a:solidFill>
              </a:rPr>
              <a:t>Достижения в математике</a:t>
            </a:r>
            <a:endParaRPr lang="ru-RU" dirty="0">
              <a:solidFill>
                <a:srgbClr val="660033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12776"/>
            <a:ext cx="8640960" cy="187220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95536" y="3789040"/>
            <a:ext cx="84969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70C0"/>
                </a:solidFill>
              </a:rPr>
              <a:t>Цифры</a:t>
            </a:r>
            <a:r>
              <a:rPr lang="ru-RU" sz="2000" dirty="0" smtClean="0"/>
              <a:t>, которые мы называем </a:t>
            </a:r>
            <a:r>
              <a:rPr lang="ru-RU" sz="2000" dirty="0" smtClean="0">
                <a:solidFill>
                  <a:srgbClr val="0070C0"/>
                </a:solidFill>
              </a:rPr>
              <a:t>арабскими</a:t>
            </a:r>
            <a:r>
              <a:rPr lang="ru-RU" sz="2000" dirty="0" smtClean="0"/>
              <a:t> , на самом деле создали индийцы, а арабы лишь позаимствовали их.</a:t>
            </a:r>
          </a:p>
          <a:p>
            <a:r>
              <a:rPr lang="ru-RU" sz="2000" dirty="0" smtClean="0"/>
              <a:t>В индийской системе счёта значение цифры зависит от её местоположения в числе (она может обозначать сотни, десятки, единицы и т. д.), благодаря чему мы можем производить вычисления в столбик.</a:t>
            </a:r>
          </a:p>
          <a:p>
            <a:r>
              <a:rPr lang="ru-RU" sz="2000" dirty="0" smtClean="0">
                <a:solidFill>
                  <a:srgbClr val="0070C0"/>
                </a:solidFill>
              </a:rPr>
              <a:t>Цифра «ноль» </a:t>
            </a:r>
            <a:r>
              <a:rPr lang="ru-RU" sz="2000" dirty="0" smtClean="0"/>
              <a:t>тоже впервые появилась в Древней Индии.</a:t>
            </a:r>
            <a:endParaRPr lang="ru-RU" sz="20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114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660033"/>
                </a:solidFill>
              </a:rPr>
              <a:t>Астрономия</a:t>
            </a:r>
            <a:endParaRPr lang="ru-RU" dirty="0">
              <a:solidFill>
                <a:srgbClr val="660033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916832"/>
            <a:ext cx="82809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 поэме «Махабхарата» говорится, что 3 сотни и 6 десятков коров рождают одного телёнка. Так индийцы представляли себе год, состоявший у них из 360 дней. Таким образом, мы можем сделать вывод о том, что в Древней Индии пользовались </a:t>
            </a:r>
            <a:r>
              <a:rPr lang="ru-RU" sz="2800" dirty="0" smtClean="0">
                <a:solidFill>
                  <a:srgbClr val="0070C0"/>
                </a:solidFill>
              </a:rPr>
              <a:t>солнечным календарём</a:t>
            </a:r>
            <a:r>
              <a:rPr lang="ru-RU" sz="2800" dirty="0" smtClean="0"/>
              <a:t>.</a:t>
            </a:r>
          </a:p>
          <a:p>
            <a:r>
              <a:rPr lang="ru-RU" sz="2800" dirty="0" smtClean="0"/>
              <a:t>Индийцы намного опередили европейцев в развитии астрономии, так как ещё в древности предположили, что </a:t>
            </a:r>
            <a:r>
              <a:rPr lang="ru-RU" sz="2800" dirty="0" smtClean="0">
                <a:solidFill>
                  <a:srgbClr val="0070C0"/>
                </a:solidFill>
              </a:rPr>
              <a:t>Земля имеет форму шара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0987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660033"/>
                </a:solidFill>
              </a:rPr>
              <a:t>Архитектура Древней Индии</a:t>
            </a:r>
            <a:endParaRPr lang="ru-RU" dirty="0">
              <a:solidFill>
                <a:srgbClr val="660033"/>
              </a:solidFill>
            </a:endParaRPr>
          </a:p>
        </p:txBody>
      </p:sp>
      <p:pic>
        <p:nvPicPr>
          <p:cNvPr id="3" name="Picture 7" descr="ступ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1600200"/>
            <a:ext cx="3839344" cy="370100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932040" y="1340768"/>
            <a:ext cx="381642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Индийцы считали, что некоторые предметы, принадлежавшие Будде (зуб, прядь волос), обладают чудодейственной силой. Для хранения этих предметов строились </a:t>
            </a:r>
            <a:r>
              <a:rPr lang="ru-RU" dirty="0" smtClean="0">
                <a:solidFill>
                  <a:srgbClr val="0070C0"/>
                </a:solidFill>
              </a:rPr>
              <a:t>ступы</a:t>
            </a:r>
            <a:r>
              <a:rPr lang="ru-RU" dirty="0" smtClean="0"/>
              <a:t>-сооружения в виде земляных курганов в форме половины шара, которые покрывали каменной или кирпичной кладкой. Ступа обносилась оградой с четырьмя воротами- на север, юг, запад, восток. От ворот сохранились 2 столба , перекрытые тремя поперечными брусьями. Ворота украшены рельефами, изображающими героев мифов, пехоту и колесницы, осаду крепости, слонов и джунгли.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57868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660033"/>
                </a:solidFill>
              </a:rPr>
              <a:t>Скульптура Древней Индии</a:t>
            </a:r>
            <a:endParaRPr lang="ru-RU" dirty="0">
              <a:solidFill>
                <a:srgbClr val="660033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484784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Индийцы создавали скульптурные изображения </a:t>
            </a:r>
            <a:r>
              <a:rPr lang="ru-RU" sz="2400" dirty="0" smtClean="0">
                <a:solidFill>
                  <a:srgbClr val="0070C0"/>
                </a:solidFill>
              </a:rPr>
              <a:t>героев мифов, животных, статуи Будды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pic>
        <p:nvPicPr>
          <p:cNvPr id="4" name="Picture 8" descr="брахм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8875" y="2527963"/>
            <a:ext cx="3600400" cy="337766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" name="Picture 9" descr="статуя будды скульпт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16016" y="2513789"/>
            <a:ext cx="3672408" cy="340601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32763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660033"/>
                </a:solidFill>
              </a:rPr>
              <a:t>Колонны царя </a:t>
            </a:r>
            <a:r>
              <a:rPr lang="ru-RU" dirty="0" err="1" smtClean="0">
                <a:solidFill>
                  <a:srgbClr val="660033"/>
                </a:solidFill>
              </a:rPr>
              <a:t>Ашоки</a:t>
            </a:r>
            <a:endParaRPr lang="ru-RU" dirty="0">
              <a:solidFill>
                <a:srgbClr val="660033"/>
              </a:solidFill>
            </a:endParaRPr>
          </a:p>
        </p:txBody>
      </p:sp>
      <p:pic>
        <p:nvPicPr>
          <p:cNvPr id="3" name="Picture 10" descr="drm5-16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3568" y="1412776"/>
            <a:ext cx="3456384" cy="46085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932040" y="1556792"/>
            <a:ext cx="367240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По приказу царя </a:t>
            </a:r>
            <a:r>
              <a:rPr lang="ru-RU" sz="2000" dirty="0" err="1" smtClean="0">
                <a:solidFill>
                  <a:srgbClr val="0070C0"/>
                </a:solidFill>
              </a:rPr>
              <a:t>Ашоки</a:t>
            </a:r>
            <a:r>
              <a:rPr lang="ru-RU" sz="2000" dirty="0" smtClean="0"/>
              <a:t> в разных местах Индии воздвигались колонны с высеченными на них законами. Верхняя часть колонны изображает цветок лотоса, над которым высечены из камня 4 льва. Звери повёрнуты спинами друг к другу, они смотрят во все стороны света, будто оберегая границы Индийского государства. Это изображение знакомо каждому индийцу с детских лет, так как оно является </a:t>
            </a:r>
            <a:r>
              <a:rPr lang="ru-RU" sz="2000" dirty="0" smtClean="0">
                <a:solidFill>
                  <a:srgbClr val="0070C0"/>
                </a:solidFill>
              </a:rPr>
              <a:t>гербом Индии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75178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660033"/>
                </a:solidFill>
              </a:rPr>
              <a:t>Индийцы-изобретатели шахмат</a:t>
            </a:r>
            <a:endParaRPr lang="ru-RU" dirty="0">
              <a:solidFill>
                <a:srgbClr val="660033"/>
              </a:solidFill>
            </a:endParaRPr>
          </a:p>
        </p:txBody>
      </p:sp>
      <p:pic>
        <p:nvPicPr>
          <p:cNvPr id="3" name="Picture 5" descr="шахмат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527" y="1556792"/>
            <a:ext cx="4248473" cy="430993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220072" y="1700808"/>
            <a:ext cx="309634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Слово </a:t>
            </a:r>
            <a:r>
              <a:rPr lang="ru-RU" sz="2000" dirty="0" smtClean="0">
                <a:solidFill>
                  <a:srgbClr val="0070C0"/>
                </a:solidFill>
              </a:rPr>
              <a:t>«шахматы» </a:t>
            </a:r>
            <a:r>
              <a:rPr lang="ru-RU" sz="2000" dirty="0" smtClean="0"/>
              <a:t>персидского происхождения, в переводе означает </a:t>
            </a:r>
            <a:r>
              <a:rPr lang="ru-RU" sz="2000" dirty="0" smtClean="0">
                <a:solidFill>
                  <a:srgbClr val="0070C0"/>
                </a:solidFill>
              </a:rPr>
              <a:t>«король умер». </a:t>
            </a:r>
            <a:r>
              <a:rPr lang="ru-RU" sz="2000" dirty="0" smtClean="0"/>
              <a:t>Персы позаимствовали эту игру у индийцев. В виде шахматных фигур было представлено индийское войско: </a:t>
            </a:r>
            <a:r>
              <a:rPr lang="ru-RU" sz="2000" dirty="0" smtClean="0">
                <a:solidFill>
                  <a:srgbClr val="0070C0"/>
                </a:solidFill>
              </a:rPr>
              <a:t>конь </a:t>
            </a:r>
            <a:r>
              <a:rPr lang="ru-RU" sz="2000" dirty="0" smtClean="0"/>
              <a:t>(конница), </a:t>
            </a:r>
            <a:r>
              <a:rPr lang="ru-RU" sz="2000" dirty="0" smtClean="0">
                <a:solidFill>
                  <a:srgbClr val="0070C0"/>
                </a:solidFill>
              </a:rPr>
              <a:t>слон</a:t>
            </a:r>
            <a:r>
              <a:rPr lang="ru-RU" sz="2000" dirty="0" smtClean="0"/>
              <a:t>(боевые слоны), </a:t>
            </a:r>
            <a:r>
              <a:rPr lang="ru-RU" sz="2000" dirty="0" smtClean="0">
                <a:solidFill>
                  <a:srgbClr val="0070C0"/>
                </a:solidFill>
              </a:rPr>
              <a:t>пешка</a:t>
            </a:r>
            <a:r>
              <a:rPr lang="ru-RU" sz="2000" dirty="0" smtClean="0"/>
              <a:t>(пехота), </a:t>
            </a:r>
            <a:r>
              <a:rPr lang="ru-RU" sz="2000" dirty="0" smtClean="0">
                <a:solidFill>
                  <a:srgbClr val="0070C0"/>
                </a:solidFill>
              </a:rPr>
              <a:t>ладья</a:t>
            </a:r>
            <a:r>
              <a:rPr lang="ru-RU" sz="2000" dirty="0" smtClean="0"/>
              <a:t>(колесницы), </a:t>
            </a:r>
            <a:r>
              <a:rPr lang="ru-RU" sz="2000" dirty="0" smtClean="0">
                <a:solidFill>
                  <a:srgbClr val="0070C0"/>
                </a:solidFill>
              </a:rPr>
              <a:t>ферзь</a:t>
            </a:r>
            <a:r>
              <a:rPr lang="ru-RU" sz="2000" dirty="0" smtClean="0"/>
              <a:t>(советник царя), </a:t>
            </a:r>
            <a:r>
              <a:rPr lang="ru-RU" sz="2000" dirty="0" smtClean="0">
                <a:solidFill>
                  <a:srgbClr val="0070C0"/>
                </a:solidFill>
              </a:rPr>
              <a:t>король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7467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660033"/>
                </a:solidFill>
              </a:rPr>
              <a:t>Выводы</a:t>
            </a:r>
            <a:endParaRPr lang="ru-RU" dirty="0">
              <a:solidFill>
                <a:srgbClr val="660033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916832"/>
            <a:ext cx="712879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Древним индийцам мы обязаны многими достижениями, которые дошли до наших дней: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/>
              <a:t>б</a:t>
            </a:r>
            <a:r>
              <a:rPr lang="ru-RU" sz="2400" dirty="0" smtClean="0"/>
              <a:t>ольницами,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/>
              <a:t>п</a:t>
            </a:r>
            <a:r>
              <a:rPr lang="ru-RU" sz="2400" dirty="0" smtClean="0"/>
              <a:t>ластической хирургии,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/>
              <a:t>и</a:t>
            </a:r>
            <a:r>
              <a:rPr lang="ru-RU" sz="2400" dirty="0" smtClean="0"/>
              <a:t>гре в шахматы,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/>
              <a:t>а</a:t>
            </a:r>
            <a:r>
              <a:rPr lang="ru-RU" sz="2400" dirty="0" smtClean="0"/>
              <a:t>рабским цифрам.</a:t>
            </a:r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977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660033"/>
                </a:solidFill>
              </a:rPr>
              <a:t>План</a:t>
            </a:r>
            <a:endParaRPr lang="ru-RU" dirty="0">
              <a:solidFill>
                <a:srgbClr val="660033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1916832"/>
            <a:ext cx="727280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800" dirty="0" smtClean="0"/>
              <a:t>Язык древних индийцев.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Литература Древней Индии.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Наука: достижения в медицине, математике и астрономии.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Архитектура Древней Индии.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Древнеиндийская скульптура.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Индия-родина шахмат.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Выводы.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547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692696"/>
            <a:ext cx="748883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4000" dirty="0" smtClean="0"/>
          </a:p>
          <a:p>
            <a:r>
              <a:rPr lang="ru-RU" sz="4000" dirty="0" smtClean="0"/>
              <a:t>Коренным населением Индии были </a:t>
            </a:r>
            <a:r>
              <a:rPr lang="ru-RU" sz="4000" dirty="0" smtClean="0">
                <a:solidFill>
                  <a:srgbClr val="0070C0"/>
                </a:solidFill>
              </a:rPr>
              <a:t>дравиды.</a:t>
            </a:r>
          </a:p>
          <a:p>
            <a:r>
              <a:rPr lang="ru-RU" sz="4000" dirty="0" smtClean="0"/>
              <a:t>В 1500 г. до н. э. со стороны Ирана в Индию пришли племена </a:t>
            </a:r>
            <a:r>
              <a:rPr lang="ru-RU" sz="4000" dirty="0" err="1" smtClean="0">
                <a:solidFill>
                  <a:srgbClr val="0070C0"/>
                </a:solidFill>
              </a:rPr>
              <a:t>ариев</a:t>
            </a:r>
            <a:r>
              <a:rPr lang="ru-RU" sz="4000" dirty="0" smtClean="0"/>
              <a:t>-предки современных индийцев, немцев, персов, англичан, славян.</a:t>
            </a: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1403648" y="404664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rgbClr val="660033"/>
                </a:solidFill>
              </a:rPr>
              <a:t>Немного истории…</a:t>
            </a:r>
            <a:endParaRPr lang="ru-RU" sz="4400" dirty="0">
              <a:solidFill>
                <a:srgbClr val="660033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582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660033"/>
                </a:solidFill>
              </a:rPr>
              <a:t>Язык древних индийцев</a:t>
            </a:r>
            <a:endParaRPr lang="ru-RU" dirty="0">
              <a:solidFill>
                <a:srgbClr val="660033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916832"/>
            <a:ext cx="7632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Язык ариев-</a:t>
            </a:r>
            <a:r>
              <a:rPr lang="ru-RU" sz="2400" dirty="0" smtClean="0">
                <a:solidFill>
                  <a:srgbClr val="0070C0"/>
                </a:solidFill>
              </a:rPr>
              <a:t>санскрит</a:t>
            </a:r>
            <a:r>
              <a:rPr lang="ru-RU" sz="2400" dirty="0" smtClean="0"/>
              <a:t> (в переводе - «совершенный язык»).</a:t>
            </a:r>
          </a:p>
          <a:p>
            <a:r>
              <a:rPr lang="ru-RU" sz="2400" dirty="0" smtClean="0"/>
              <a:t>Русский язык относится к </a:t>
            </a:r>
            <a:r>
              <a:rPr lang="ru-RU" sz="2400" dirty="0" smtClean="0">
                <a:solidFill>
                  <a:srgbClr val="0070C0"/>
                </a:solidFill>
              </a:rPr>
              <a:t>индоевропейской языковой семье</a:t>
            </a:r>
            <a:r>
              <a:rPr lang="ru-RU" sz="2400" dirty="0" smtClean="0"/>
              <a:t>, поэтому мы без труда можем перевести некоторые слова с санскрита.</a:t>
            </a:r>
            <a:endParaRPr lang="ru-RU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177927"/>
              </p:ext>
            </p:extLst>
          </p:nvPr>
        </p:nvGraphicFramePr>
        <p:xfrm>
          <a:off x="1475656" y="3861048"/>
          <a:ext cx="612068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0340"/>
                <a:gridCol w="3060340"/>
              </a:tblGrid>
              <a:tr h="234646">
                <a:tc>
                  <a:txBody>
                    <a:bodyPr/>
                    <a:lstStyle/>
                    <a:p>
                      <a:r>
                        <a:rPr lang="ru-RU" dirty="0" smtClean="0"/>
                        <a:t>Слово</a:t>
                      </a:r>
                      <a:r>
                        <a:rPr lang="ru-RU" baseline="0" dirty="0" smtClean="0"/>
                        <a:t> на санскрите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Перевод на русский язык</a:t>
                      </a:r>
                      <a:endParaRPr lang="ru-RU" dirty="0"/>
                    </a:p>
                  </a:txBody>
                  <a:tcPr/>
                </a:tc>
              </a:tr>
              <a:tr h="234646">
                <a:tc>
                  <a:txBody>
                    <a:bodyPr/>
                    <a:lstStyle/>
                    <a:p>
                      <a:r>
                        <a:rPr lang="ru-RU" dirty="0" smtClean="0"/>
                        <a:t>рука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рука</a:t>
                      </a:r>
                      <a:endParaRPr lang="ru-RU" dirty="0"/>
                    </a:p>
                  </a:txBody>
                  <a:tcPr/>
                </a:tc>
              </a:tr>
              <a:tr h="234646">
                <a:tc>
                  <a:txBody>
                    <a:bodyPr/>
                    <a:lstStyle/>
                    <a:p>
                      <a:r>
                        <a:rPr lang="ru-RU" dirty="0" smtClean="0"/>
                        <a:t>вита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ветер</a:t>
                      </a:r>
                      <a:endParaRPr lang="ru-RU" dirty="0"/>
                    </a:p>
                  </a:txBody>
                  <a:tcPr/>
                </a:tc>
              </a:tr>
              <a:tr h="234646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матар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мать</a:t>
                      </a:r>
                      <a:endParaRPr lang="ru-RU" dirty="0"/>
                    </a:p>
                  </a:txBody>
                  <a:tcPr/>
                </a:tc>
              </a:tr>
              <a:tr h="234646">
                <a:tc>
                  <a:txBody>
                    <a:bodyPr/>
                    <a:lstStyle/>
                    <a:p>
                      <a:r>
                        <a:rPr lang="ru-RU" dirty="0" smtClean="0"/>
                        <a:t>два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два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22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660033"/>
                </a:solidFill>
              </a:rPr>
              <a:t>Литература Древней Индии</a:t>
            </a:r>
            <a:endParaRPr lang="ru-RU" dirty="0">
              <a:solidFill>
                <a:srgbClr val="660033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2132856"/>
            <a:ext cx="748883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Историческим источником о жизни ариев являются </a:t>
            </a:r>
            <a:r>
              <a:rPr lang="ru-RU" sz="3200" dirty="0" smtClean="0">
                <a:solidFill>
                  <a:srgbClr val="0070C0"/>
                </a:solidFill>
              </a:rPr>
              <a:t>Веды</a:t>
            </a:r>
            <a:r>
              <a:rPr lang="ru-RU" sz="3200" dirty="0" smtClean="0"/>
              <a:t>-священные книги, сборники заклинаний, легенд, сказок.</a:t>
            </a:r>
          </a:p>
          <a:p>
            <a:r>
              <a:rPr lang="ru-RU" sz="3200" dirty="0" smtClean="0"/>
              <a:t>В русском языке от названия этих книг произошло слово «ведать» («знать») и однокоренные с ним слова: «ведьма», «медведь».</a:t>
            </a:r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931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660033"/>
                </a:solidFill>
              </a:rPr>
              <a:t>Знаменитые поэмы Древней Индии: «Махабхарата» и «Рамаяна»</a:t>
            </a:r>
            <a:endParaRPr lang="ru-RU" dirty="0">
              <a:solidFill>
                <a:srgbClr val="660033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1988840"/>
            <a:ext cx="770485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Поэма </a:t>
            </a:r>
            <a:r>
              <a:rPr lang="ru-RU" sz="2400" dirty="0" smtClean="0">
                <a:solidFill>
                  <a:srgbClr val="0070C0"/>
                </a:solidFill>
              </a:rPr>
              <a:t>«Махабхарата» </a:t>
            </a:r>
            <a:r>
              <a:rPr lang="ru-RU" sz="2400" dirty="0" smtClean="0"/>
              <a:t>( в переводе- «сказание о великой битве </a:t>
            </a:r>
            <a:r>
              <a:rPr lang="ru-RU" sz="2400" dirty="0" err="1" smtClean="0"/>
              <a:t>бхаратов</a:t>
            </a:r>
            <a:r>
              <a:rPr lang="ru-RU" sz="2400" dirty="0" smtClean="0"/>
              <a:t>»)-героическая поэма . Она содержит около 100 тысяч двустиший. Сюжет «Махабхараты»-история рождения, воспитания и соперничества двух ветвей царского рода </a:t>
            </a:r>
            <a:r>
              <a:rPr lang="ru-RU" sz="2400" dirty="0" err="1" smtClean="0"/>
              <a:t>Бхаратов</a:t>
            </a:r>
            <a:r>
              <a:rPr lang="ru-RU" sz="2400" dirty="0" smtClean="0"/>
              <a:t>: </a:t>
            </a:r>
            <a:r>
              <a:rPr lang="ru-RU" sz="2400" dirty="0" err="1" smtClean="0"/>
              <a:t>Кауравов</a:t>
            </a:r>
            <a:r>
              <a:rPr lang="ru-RU" sz="2400" dirty="0" smtClean="0"/>
              <a:t> и </a:t>
            </a:r>
            <a:r>
              <a:rPr lang="ru-RU" sz="2400" dirty="0" err="1" smtClean="0"/>
              <a:t>Пандавов</a:t>
            </a:r>
            <a:r>
              <a:rPr lang="ru-RU" sz="2400" dirty="0" smtClean="0"/>
              <a:t>.</a:t>
            </a:r>
          </a:p>
          <a:p>
            <a:endParaRPr lang="ru-RU" sz="2400" dirty="0"/>
          </a:p>
          <a:p>
            <a:r>
              <a:rPr lang="ru-RU" sz="2400" dirty="0" smtClean="0"/>
              <a:t>В </a:t>
            </a:r>
            <a:r>
              <a:rPr lang="ru-RU" sz="2400" dirty="0" smtClean="0">
                <a:solidFill>
                  <a:srgbClr val="0070C0"/>
                </a:solidFill>
              </a:rPr>
              <a:t>«Рамаяне» </a:t>
            </a:r>
            <a:r>
              <a:rPr lang="ru-RU" sz="2400" dirty="0" smtClean="0"/>
              <a:t>рассказывается о деяниях Рамы-одного из любимых героев Индии. Эта поэма в 4 раза меньше «Махабхараты» и содержит 24 тысячи двустиший. «Рамаяна»-поэма о войне, противостоянии сил добра  и зла, героях и злодеях.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1385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660033"/>
                </a:solidFill>
              </a:rPr>
              <a:t>Древнеиндийские поэмы как исторический источник</a:t>
            </a:r>
            <a:endParaRPr lang="ru-RU" dirty="0">
              <a:solidFill>
                <a:srgbClr val="660033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0" y="2060848"/>
            <a:ext cx="792088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«Махабхарата» и «Рамаяна» являются источниками по истории Древней Индии. Например, в поэме «Махабхарата» говорится: </a:t>
            </a:r>
            <a:r>
              <a:rPr lang="ru-RU" sz="2800" dirty="0" smtClean="0">
                <a:solidFill>
                  <a:srgbClr val="0070C0"/>
                </a:solidFill>
              </a:rPr>
              <a:t>«Корова, коза, человек, овца, конь, осёл и мул-эти семеро считаются домашними животными.»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 smtClean="0"/>
              <a:t>Из этого отрывка мы можем сделать вывод о существовании у древних индийцев рабства, а также о развитии скотоводства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125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660033"/>
                </a:solidFill>
              </a:rPr>
              <a:t>Древнеиндийские басни</a:t>
            </a:r>
            <a:endParaRPr lang="ru-RU" dirty="0">
              <a:solidFill>
                <a:srgbClr val="660033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714500"/>
            <a:ext cx="4176464" cy="401875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004048" y="1916832"/>
            <a:ext cx="367240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Любимыми произведениями древних индийцев являлись </a:t>
            </a:r>
            <a:r>
              <a:rPr lang="ru-RU" sz="2000" dirty="0" smtClean="0">
                <a:solidFill>
                  <a:srgbClr val="0070C0"/>
                </a:solidFill>
              </a:rPr>
              <a:t>басни</a:t>
            </a:r>
            <a:r>
              <a:rPr lang="ru-RU" sz="2000" dirty="0" smtClean="0"/>
              <a:t>, в которых народ высмеивал жадность, глупость, лесть. В одной из басен говорилось, что ворона сидела на дереве, держа в клюве пищу. Мимо пробегал хитрый шакал… Мы без труда можем рассказать, чем закончилась эта басня, ведь она похожа на басню И. А. Крылова « Ворона и Лисица».</a:t>
            </a:r>
            <a:endParaRPr lang="ru-RU" sz="20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645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660033"/>
                </a:solidFill>
              </a:rPr>
              <a:t>Наука в Древней Индии </a:t>
            </a:r>
            <a:endParaRPr lang="ru-RU" dirty="0">
              <a:solidFill>
                <a:srgbClr val="660033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9592" y="1772816"/>
            <a:ext cx="69127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 древней Индии особенно были развиты: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0070C0"/>
                </a:solidFill>
              </a:rPr>
              <a:t>м</a:t>
            </a:r>
            <a:r>
              <a:rPr lang="ru-RU" sz="3200" dirty="0" smtClean="0">
                <a:solidFill>
                  <a:srgbClr val="0070C0"/>
                </a:solidFill>
              </a:rPr>
              <a:t>едицина,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0070C0"/>
                </a:solidFill>
              </a:rPr>
              <a:t>м</a:t>
            </a:r>
            <a:r>
              <a:rPr lang="ru-RU" sz="3200" dirty="0" smtClean="0">
                <a:solidFill>
                  <a:srgbClr val="0070C0"/>
                </a:solidFill>
              </a:rPr>
              <a:t>атематика,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0070C0"/>
                </a:solidFill>
              </a:rPr>
              <a:t>а</a:t>
            </a:r>
            <a:r>
              <a:rPr lang="ru-RU" sz="3200" dirty="0" smtClean="0">
                <a:solidFill>
                  <a:srgbClr val="0070C0"/>
                </a:solidFill>
              </a:rPr>
              <a:t>строномия</a:t>
            </a:r>
            <a:r>
              <a:rPr lang="ru-RU" sz="3200" dirty="0" smtClean="0"/>
              <a:t>.</a:t>
            </a:r>
          </a:p>
          <a:p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0327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918</Words>
  <Application>Microsoft Office PowerPoint</Application>
  <PresentationFormat>Экран (4:3)</PresentationFormat>
  <Paragraphs>93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Презентация PowerPoint</vt:lpstr>
      <vt:lpstr>План</vt:lpstr>
      <vt:lpstr>Презентация PowerPoint</vt:lpstr>
      <vt:lpstr>Язык древних индийцев</vt:lpstr>
      <vt:lpstr>Литература Древней Индии</vt:lpstr>
      <vt:lpstr>Знаменитые поэмы Древней Индии: «Махабхарата» и «Рамаяна»</vt:lpstr>
      <vt:lpstr>Древнеиндийские поэмы как исторический источник</vt:lpstr>
      <vt:lpstr>Древнеиндийские басни</vt:lpstr>
      <vt:lpstr>Наука в Древней Индии </vt:lpstr>
      <vt:lpstr>Развитие медицины</vt:lpstr>
      <vt:lpstr>Достижения в математике</vt:lpstr>
      <vt:lpstr>Астрономия</vt:lpstr>
      <vt:lpstr>Архитектура Древней Индии</vt:lpstr>
      <vt:lpstr>Скульптура Древней Индии</vt:lpstr>
      <vt:lpstr>Колонны царя Ашоки</vt:lpstr>
      <vt:lpstr>Индийцы-изобретатели шахмат</vt:lpstr>
      <vt:lpstr>Выводы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Alexandr</dc:creator>
  <cp:lastModifiedBy>Alexandr</cp:lastModifiedBy>
  <cp:revision>14</cp:revision>
  <dcterms:created xsi:type="dcterms:W3CDTF">2018-01-26T14:32:10Z</dcterms:created>
  <dcterms:modified xsi:type="dcterms:W3CDTF">2018-01-26T17:01:26Z</dcterms:modified>
</cp:coreProperties>
</file>