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0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1" r:id="rId11"/>
    <p:sldId id="292" r:id="rId12"/>
    <p:sldId id="293" r:id="rId13"/>
    <p:sldId id="294" r:id="rId14"/>
    <p:sldId id="273" r:id="rId15"/>
    <p:sldId id="295" r:id="rId16"/>
    <p:sldId id="296" r:id="rId17"/>
    <p:sldId id="297" r:id="rId18"/>
    <p:sldId id="298" r:id="rId19"/>
    <p:sldId id="29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352" autoAdjust="0"/>
    <p:restoredTop sz="94660"/>
  </p:normalViewPr>
  <p:slideViewPr>
    <p:cSldViewPr>
      <p:cViewPr>
        <p:scale>
          <a:sx n="53" d="100"/>
          <a:sy n="53" d="100"/>
        </p:scale>
        <p:origin x="-154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CCA4D-CC76-4130-A125-A3DFE480C796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1D2AB-D9B2-499F-A712-0DD55F4FB6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947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1D2AB-D9B2-499F-A712-0DD55F4FB65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1D2AB-D9B2-499F-A712-0DD55F4FB65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1D2AB-D9B2-499F-A712-0DD55F4FB65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1D2AB-D9B2-499F-A712-0DD55F4FB65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1D2AB-D9B2-499F-A712-0DD55F4FB65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1D2AB-D9B2-499F-A712-0DD55F4FB65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CC80-5CF0-4955-A213-A6A68CF53A3A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6C37-02BB-4639-90F8-9C141A3D2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CC80-5CF0-4955-A213-A6A68CF53A3A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6C37-02BB-4639-90F8-9C141A3D2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CC80-5CF0-4955-A213-A6A68CF53A3A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6C37-02BB-4639-90F8-9C141A3D2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CC80-5CF0-4955-A213-A6A68CF53A3A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6C37-02BB-4639-90F8-9C141A3D2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CC80-5CF0-4955-A213-A6A68CF53A3A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6C37-02BB-4639-90F8-9C141A3D2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CC80-5CF0-4955-A213-A6A68CF53A3A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6C37-02BB-4639-90F8-9C141A3D2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CC80-5CF0-4955-A213-A6A68CF53A3A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6C37-02BB-4639-90F8-9C141A3D2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CC80-5CF0-4955-A213-A6A68CF53A3A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6C37-02BB-4639-90F8-9C141A3D2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CC80-5CF0-4955-A213-A6A68CF53A3A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6C37-02BB-4639-90F8-9C141A3D2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CC80-5CF0-4955-A213-A6A68CF53A3A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6C37-02BB-4639-90F8-9C141A3D2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CC80-5CF0-4955-A213-A6A68CF53A3A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6C37-02BB-4639-90F8-9C141A3D2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5CC80-5CF0-4955-A213-A6A68CF53A3A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C6C37-02BB-4639-90F8-9C141A3D2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y private\Презентации. Шаблоны 2\а\4.jpg"/>
          <p:cNvPicPr>
            <a:picLocks noChangeAspect="1" noChangeArrowheads="1"/>
          </p:cNvPicPr>
          <p:nvPr/>
        </p:nvPicPr>
        <p:blipFill>
          <a:blip r:embed="rId2"/>
          <a:srcRect l="11122" t="12635" r="11137" b="107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1213906642_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1188" y="2643182"/>
            <a:ext cx="345281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71604" y="428604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528215"/>
            <a:ext cx="700092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 Black" pitchFamily="34" charset="0"/>
              </a:rPr>
              <a:t>Урок окружающего мира</a:t>
            </a:r>
          </a:p>
          <a:p>
            <a:pPr algn="ctr"/>
            <a:endParaRPr lang="ru-RU" sz="14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r>
              <a:rPr lang="ru-RU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 Black" pitchFamily="34" charset="0"/>
              </a:rPr>
              <a:t>3 класс</a:t>
            </a:r>
          </a:p>
          <a:p>
            <a:pPr algn="ctr"/>
            <a:endParaRPr lang="ru-RU" sz="32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r>
              <a:rPr lang="ru-RU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 Black" pitchFamily="34" charset="0"/>
              </a:rPr>
              <a:t>Учитель Прокофьева М.П.</a:t>
            </a:r>
            <a:endParaRPr lang="ru-RU" sz="3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y private\Презентации. Шаблоны 2\а\4.jpg"/>
          <p:cNvPicPr>
            <a:picLocks noChangeAspect="1" noChangeArrowheads="1"/>
          </p:cNvPicPr>
          <p:nvPr/>
        </p:nvPicPr>
        <p:blipFill>
          <a:blip r:embed="rId2"/>
          <a:srcRect l="11122" t="12635" r="11137" b="107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728" y="285728"/>
            <a:ext cx="67377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</a:rPr>
              <a:t>Во что верили славяне?</a:t>
            </a:r>
            <a:endParaRPr lang="ru-RU" sz="4800" i="1" dirty="0">
              <a:solidFill>
                <a:schemeClr val="bg1"/>
              </a:solidFill>
            </a:endParaRPr>
          </a:p>
        </p:txBody>
      </p:sp>
      <p:pic>
        <p:nvPicPr>
          <p:cNvPr id="10" name="Picture 1" descr="imag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357298"/>
            <a:ext cx="6858048" cy="5193772"/>
          </a:xfrm>
          <a:prstGeom prst="rect">
            <a:avLst/>
          </a:prstGeom>
          <a:ln w="1270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y private\Презентации. Шаблоны 2\а\4.jpg"/>
          <p:cNvPicPr>
            <a:picLocks noChangeAspect="1" noChangeArrowheads="1"/>
          </p:cNvPicPr>
          <p:nvPr/>
        </p:nvPicPr>
        <p:blipFill>
          <a:blip r:embed="rId2"/>
          <a:srcRect l="11122" t="12635" r="11137" b="107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71604" y="428604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5857892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8575">
                  <a:noFill/>
                </a:ln>
                <a:latin typeface="Arial Black" pitchFamily="34" charset="0"/>
              </a:rPr>
              <a:t>  </a:t>
            </a:r>
            <a:r>
              <a:rPr lang="ru-RU" sz="3600" b="1" dirty="0" smtClean="0">
                <a:ln w="28575">
                  <a:noFill/>
                </a:ln>
                <a:solidFill>
                  <a:schemeClr val="bg1"/>
                </a:solidFill>
                <a:latin typeface="Arial Black" pitchFamily="34" charset="0"/>
              </a:rPr>
              <a:t>Территория</a:t>
            </a:r>
            <a:endParaRPr lang="ru-RU" sz="3200" b="1" spc="200" dirty="0">
              <a:ln w="29210">
                <a:noFill/>
              </a:ln>
              <a:solidFill>
                <a:schemeClr val="bg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0" name="Рисунок 9" descr="C:\DOCUME~1\F978~1.TAB\LOCALS~1\Temp\FineReader10\media\image1.jpeg"/>
          <p:cNvPicPr/>
          <p:nvPr/>
        </p:nvPicPr>
        <p:blipFill>
          <a:blip r:embed="rId3"/>
          <a:srcRect t="14998" r="51125" b="3399"/>
          <a:stretch>
            <a:fillRect/>
          </a:stretch>
        </p:blipFill>
        <p:spPr bwMode="auto">
          <a:xfrm>
            <a:off x="642910" y="1643050"/>
            <a:ext cx="392909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Когда на Руси  появилось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государство?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34" y="1928802"/>
            <a:ext cx="3714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Arial Black" pitchFamily="34" charset="0"/>
                <a:cs typeface="Times New Roman" pitchFamily="18" charset="0"/>
              </a:rPr>
              <a:t>Крепостные стены</a:t>
            </a:r>
          </a:p>
          <a:p>
            <a:endParaRPr lang="ru-RU" sz="4000" b="1" i="1" dirty="0" smtClean="0">
              <a:latin typeface="Arial Black" pitchFamily="34" charset="0"/>
              <a:cs typeface="Times New Roman" pitchFamily="18" charset="0"/>
            </a:endParaRPr>
          </a:p>
          <a:p>
            <a:r>
              <a:rPr lang="ru-RU" sz="4000" b="1" i="1" dirty="0" smtClean="0">
                <a:latin typeface="Arial Black" pitchFamily="34" charset="0"/>
                <a:cs typeface="Times New Roman" pitchFamily="18" charset="0"/>
              </a:rPr>
              <a:t>Дружина</a:t>
            </a:r>
          </a:p>
          <a:p>
            <a:endParaRPr lang="ru-RU" sz="4000" b="1" i="1" dirty="0" smtClean="0">
              <a:latin typeface="Arial Black" pitchFamily="34" charset="0"/>
              <a:cs typeface="Times New Roman" pitchFamily="18" charset="0"/>
            </a:endParaRPr>
          </a:p>
          <a:p>
            <a:r>
              <a:rPr lang="ru-RU" sz="4000" b="1" i="1" dirty="0" smtClean="0">
                <a:latin typeface="Arial Black" pitchFamily="34" charset="0"/>
                <a:cs typeface="Times New Roman" pitchFamily="18" charset="0"/>
              </a:rPr>
              <a:t>Дань </a:t>
            </a:r>
            <a:endParaRPr lang="ru-RU" sz="4000" dirty="0"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y private\Презентации. Шаблоны 2\а\4.jpg"/>
          <p:cNvPicPr>
            <a:picLocks noChangeAspect="1" noChangeArrowheads="1"/>
          </p:cNvPicPr>
          <p:nvPr/>
        </p:nvPicPr>
        <p:blipFill>
          <a:blip r:embed="rId2"/>
          <a:srcRect l="11122" t="12635" r="11137" b="107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4" descr="1213906642_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1188" y="2643182"/>
            <a:ext cx="345281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71604" y="428604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72002" y="928670"/>
            <a:ext cx="4071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8575">
                  <a:noFill/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4400" b="1" dirty="0" smtClean="0">
                <a:ln w="28575">
                  <a:noFill/>
                </a:ln>
                <a:solidFill>
                  <a:schemeClr val="bg1"/>
                </a:solidFill>
                <a:latin typeface="Arial Black" pitchFamily="34" charset="0"/>
              </a:rPr>
              <a:t>Князь Олег  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357686" y="4929198"/>
            <a:ext cx="44291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882 год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/>
          <a:srcRect l="27635" r="11977"/>
          <a:stretch>
            <a:fillRect/>
          </a:stretch>
        </p:blipFill>
        <p:spPr bwMode="auto">
          <a:xfrm>
            <a:off x="285720" y="428604"/>
            <a:ext cx="4497563" cy="5000660"/>
          </a:xfrm>
          <a:prstGeom prst="rect">
            <a:avLst/>
          </a:prstGeom>
          <a:ln w="1270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072034" y="1928802"/>
            <a:ext cx="3714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основатель единого древнерусского государства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1213906642_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1188" y="2643182"/>
            <a:ext cx="345281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My private\Презентации. Шаблоны 2\а\4.jpg"/>
          <p:cNvPicPr>
            <a:picLocks noChangeAspect="1" noChangeArrowheads="1"/>
          </p:cNvPicPr>
          <p:nvPr/>
        </p:nvPicPr>
        <p:blipFill>
          <a:blip r:embed="rId3"/>
          <a:srcRect l="11122" t="12635" r="11137" b="107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57356" y="142873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14290"/>
            <a:ext cx="4643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8575">
                  <a:noFill/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4000" b="1" dirty="0" smtClean="0">
                <a:ln w="28575">
                  <a:noFill/>
                </a:ln>
                <a:solidFill>
                  <a:schemeClr val="bg1"/>
                </a:solidFill>
                <a:latin typeface="Arial Black" pitchFamily="34" charset="0"/>
              </a:rPr>
              <a:t>Проверь </a:t>
            </a:r>
          </a:p>
          <a:p>
            <a:r>
              <a:rPr lang="ru-RU" sz="4000" b="1" dirty="0" smtClean="0">
                <a:ln w="28575">
                  <a:noFill/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4000" b="1" dirty="0" smtClean="0">
                <a:ln w="28575">
                  <a:noFill/>
                </a:ln>
                <a:solidFill>
                  <a:schemeClr val="bg1"/>
                </a:solidFill>
                <a:latin typeface="Arial Black" pitchFamily="34" charset="0"/>
              </a:rPr>
              <a:t>          </a:t>
            </a:r>
            <a:r>
              <a:rPr lang="ru-RU" sz="4000" b="1" dirty="0" smtClean="0">
                <a:ln w="28575">
                  <a:noFill/>
                </a:ln>
                <a:solidFill>
                  <a:schemeClr val="bg1"/>
                </a:solidFill>
                <a:latin typeface="Arial Black" pitchFamily="34" charset="0"/>
              </a:rPr>
              <a:t>себя.  </a:t>
            </a:r>
            <a:endParaRPr lang="ru-RU" sz="4000" b="1" dirty="0" smtClean="0">
              <a:ln w="28575">
                <a:noFill/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500562" y="214290"/>
            <a:ext cx="442912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Оцени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себя.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357298"/>
            <a:ext cx="3714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 smtClean="0"/>
              <a:t> </a:t>
            </a:r>
            <a:r>
              <a:rPr lang="ru-RU" sz="3600" dirty="0" smtClean="0">
                <a:latin typeface="Arial Black" pitchFamily="34" charset="0"/>
              </a:rPr>
              <a:t>1.     </a:t>
            </a:r>
            <a:r>
              <a:rPr lang="ru-RU" sz="3600" dirty="0" smtClean="0">
                <a:latin typeface="Arial Black" pitchFamily="34" charset="0"/>
              </a:rPr>
              <a:t>б                                           </a:t>
            </a:r>
            <a:r>
              <a:rPr lang="ru-RU" sz="3600" dirty="0" smtClean="0">
                <a:latin typeface="Arial Black" pitchFamily="34" charset="0"/>
              </a:rPr>
              <a:t>2.    </a:t>
            </a:r>
            <a:r>
              <a:rPr lang="ru-RU" sz="3600" dirty="0" smtClean="0">
                <a:latin typeface="Arial Black" pitchFamily="34" charset="0"/>
              </a:rPr>
              <a:t>  в                                           </a:t>
            </a:r>
            <a:r>
              <a:rPr lang="ru-RU" sz="3600" dirty="0" smtClean="0">
                <a:latin typeface="Arial Black" pitchFamily="34" charset="0"/>
              </a:rPr>
              <a:t>3.      </a:t>
            </a:r>
            <a:r>
              <a:rPr lang="ru-RU" sz="3600" dirty="0" smtClean="0">
                <a:latin typeface="Arial Black" pitchFamily="34" charset="0"/>
              </a:rPr>
              <a:t>г                                           4.      б                                              </a:t>
            </a:r>
            <a:r>
              <a:rPr lang="ru-RU" sz="3600" dirty="0" smtClean="0">
                <a:latin typeface="Arial Black" pitchFamily="34" charset="0"/>
              </a:rPr>
              <a:t>5.     </a:t>
            </a:r>
            <a:r>
              <a:rPr lang="ru-RU" sz="3600" dirty="0" smtClean="0">
                <a:latin typeface="Arial Black" pitchFamily="34" charset="0"/>
              </a:rPr>
              <a:t> а</a:t>
            </a:r>
            <a:r>
              <a:rPr lang="ru-RU" sz="3600" dirty="0" smtClean="0">
                <a:latin typeface="Arial Black" pitchFamily="34" charset="0"/>
              </a:rPr>
              <a:t>,  в</a:t>
            </a:r>
          </a:p>
          <a:p>
            <a:r>
              <a:rPr lang="ru-RU" sz="3600" b="1" dirty="0" smtClean="0">
                <a:latin typeface="Arial Black" pitchFamily="34" charset="0"/>
              </a:rPr>
              <a:t> 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00496" y="1500174"/>
            <a:ext cx="471490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 5» - ошибок нет</a:t>
            </a:r>
            <a:endParaRPr kumimoji="0" lang="ru-RU" sz="3600" b="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 4» - 1 ошибка</a:t>
            </a:r>
            <a:endParaRPr kumimoji="0" lang="ru-RU" sz="3600" b="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 3» - 2 ошибки</a:t>
            </a:r>
            <a:endParaRPr kumimoji="0" lang="ru-RU" sz="3600" b="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 2» - 3 и более ошибок</a:t>
            </a:r>
            <a:endParaRPr kumimoji="0" lang="ru-RU" sz="3600" b="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0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y private\Презентации. Шаблоны 2\а\4.jpg"/>
          <p:cNvPicPr>
            <a:picLocks noChangeAspect="1" noChangeArrowheads="1"/>
          </p:cNvPicPr>
          <p:nvPr/>
        </p:nvPicPr>
        <p:blipFill>
          <a:blip r:embed="rId3"/>
          <a:srcRect l="11122" t="12635" r="11137" b="107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214290"/>
            <a:ext cx="87868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Первые   киевские </a:t>
            </a:r>
          </a:p>
          <a:p>
            <a:pPr algn="ctr"/>
            <a:r>
              <a:rPr lang="ru-RU" sz="36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князья</a:t>
            </a:r>
            <a:endParaRPr lang="ru-RU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571744"/>
            <a:ext cx="209849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85720" y="5643578"/>
            <a:ext cx="235745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князь Игорь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912 – 945 гг.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1500174"/>
            <a:ext cx="191779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500298" y="4429132"/>
            <a:ext cx="248016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княгиня Ольга </a:t>
            </a:r>
          </a:p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945 – 962 гг.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/>
          <a:srcRect l="18204" t="6000" r="23543" b="21999"/>
          <a:stretch>
            <a:fillRect/>
          </a:stretch>
        </p:blipFill>
        <p:spPr bwMode="auto">
          <a:xfrm>
            <a:off x="4857752" y="2500306"/>
            <a:ext cx="195263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857752" y="5357826"/>
            <a:ext cx="2000296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5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нязь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Святослав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962 – 972 гг.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/>
          <a:srcRect l="13714" r="10857"/>
          <a:stretch>
            <a:fillRect/>
          </a:stretch>
        </p:blipFill>
        <p:spPr bwMode="auto">
          <a:xfrm>
            <a:off x="7072330" y="1571612"/>
            <a:ext cx="1857388" cy="295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6877482" y="4572008"/>
            <a:ext cx="226651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князь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Владимир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980 – 1015 гг.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y private\Презентации. Шаблоны 2\а\4.jpg"/>
          <p:cNvPicPr>
            <a:picLocks noChangeAspect="1" noChangeArrowheads="1"/>
          </p:cNvPicPr>
          <p:nvPr/>
        </p:nvPicPr>
        <p:blipFill>
          <a:blip r:embed="rId3"/>
          <a:srcRect l="11122" t="12635" r="11137" b="107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7158" y="857232"/>
            <a:ext cx="8786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Дом. задание</a:t>
            </a:r>
            <a:endParaRPr lang="ru-RU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57158" y="2071678"/>
            <a:ext cx="878684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/>
              <a:t>Стр. 29 – 31 читать, </a:t>
            </a:r>
            <a:r>
              <a:rPr lang="ru-RU" sz="6000" b="1" dirty="0" smtClean="0"/>
              <a:t>   </a:t>
            </a:r>
          </a:p>
          <a:p>
            <a:r>
              <a:rPr lang="ru-RU" sz="6000" b="1" dirty="0" smtClean="0"/>
              <a:t> </a:t>
            </a:r>
            <a:r>
              <a:rPr lang="ru-RU" sz="6000" b="1" dirty="0" smtClean="0"/>
              <a:t>       отвечать </a:t>
            </a:r>
            <a:r>
              <a:rPr lang="ru-RU" sz="6000" b="1" dirty="0" smtClean="0"/>
              <a:t>на вопросы.</a:t>
            </a:r>
          </a:p>
          <a:p>
            <a:r>
              <a:rPr lang="ru-RU" sz="3600" dirty="0" smtClean="0"/>
              <a:t> 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y private\Презентации. Шаблоны 2\а\4.jpg"/>
          <p:cNvPicPr>
            <a:picLocks noChangeAspect="1" noChangeArrowheads="1"/>
          </p:cNvPicPr>
          <p:nvPr/>
        </p:nvPicPr>
        <p:blipFill>
          <a:blip r:embed="rId3"/>
          <a:srcRect l="11122" t="12635" r="11137" b="107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2035951" y="3250405"/>
            <a:ext cx="5143536" cy="71438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3857620" y="285728"/>
            <a:ext cx="1428760" cy="857256"/>
            <a:chOff x="3857620" y="285728"/>
            <a:chExt cx="1428760" cy="857256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rot="10800000" flipV="1">
              <a:off x="3929058" y="428604"/>
              <a:ext cx="1357322" cy="571504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857620" y="285728"/>
              <a:ext cx="1357322" cy="857256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y private\Презентации. Шаблоны 2\а\4.jpg"/>
          <p:cNvPicPr>
            <a:picLocks noChangeAspect="1" noChangeArrowheads="1"/>
          </p:cNvPicPr>
          <p:nvPr/>
        </p:nvPicPr>
        <p:blipFill>
          <a:blip r:embed="rId3"/>
          <a:srcRect l="11122" t="12635" r="11137" b="107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2035951" y="3250405"/>
            <a:ext cx="5143536" cy="71438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1"/>
          <p:cNvGrpSpPr/>
          <p:nvPr/>
        </p:nvGrpSpPr>
        <p:grpSpPr>
          <a:xfrm>
            <a:off x="3857620" y="2428868"/>
            <a:ext cx="1428760" cy="857256"/>
            <a:chOff x="3857620" y="285728"/>
            <a:chExt cx="1428760" cy="857256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rot="10800000" flipV="1">
              <a:off x="3929058" y="428604"/>
              <a:ext cx="1357322" cy="571504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857620" y="285728"/>
              <a:ext cx="1357322" cy="857256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y private\Презентации. Шаблоны 2\а\4.jpg"/>
          <p:cNvPicPr>
            <a:picLocks noChangeAspect="1" noChangeArrowheads="1"/>
          </p:cNvPicPr>
          <p:nvPr/>
        </p:nvPicPr>
        <p:blipFill>
          <a:blip r:embed="rId3"/>
          <a:srcRect l="11122" t="12635" r="11137" b="107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2035951" y="3250405"/>
            <a:ext cx="5143536" cy="71438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1"/>
          <p:cNvGrpSpPr/>
          <p:nvPr/>
        </p:nvGrpSpPr>
        <p:grpSpPr>
          <a:xfrm>
            <a:off x="3929058" y="5143512"/>
            <a:ext cx="1428760" cy="857256"/>
            <a:chOff x="3857620" y="285728"/>
            <a:chExt cx="1428760" cy="857256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rot="10800000" flipV="1">
              <a:off x="3929058" y="428604"/>
              <a:ext cx="1357322" cy="571504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857620" y="285728"/>
              <a:ext cx="1357322" cy="857256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y private\Презентации. Шаблоны 2\а\4.jpg"/>
          <p:cNvPicPr>
            <a:picLocks noChangeAspect="1" noChangeArrowheads="1"/>
          </p:cNvPicPr>
          <p:nvPr/>
        </p:nvPicPr>
        <p:blipFill>
          <a:blip r:embed="rId3"/>
          <a:srcRect l="11122" t="12635" r="11137" b="107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57158" y="857232"/>
            <a:ext cx="878684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ContrastingRightFacing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Спасибо за отличную работу на уроке</a:t>
            </a:r>
            <a:endParaRPr lang="ru-RU" sz="8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y private\Презентации. Шаблоны 2\а\4.jpg"/>
          <p:cNvPicPr>
            <a:picLocks noChangeAspect="1" noChangeArrowheads="1"/>
          </p:cNvPicPr>
          <p:nvPr/>
        </p:nvPicPr>
        <p:blipFill>
          <a:blip r:embed="rId2"/>
          <a:srcRect l="11122" t="12635" r="11137" b="107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1213906642_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1188" y="2643182"/>
            <a:ext cx="345281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71604" y="428604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500042"/>
            <a:ext cx="778674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уроке наши глаза внимательно смотрят  и все видят.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Уши внимательно слушают </a:t>
            </a:r>
          </a:p>
          <a:p>
            <a:pPr marR="0" lvl="0" indent="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все слышат.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Голова  отлично  думает.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y private\Презентации. Шаблоны 2\а\4.jpg"/>
          <p:cNvPicPr>
            <a:picLocks noChangeAspect="1" noChangeArrowheads="1"/>
          </p:cNvPicPr>
          <p:nvPr/>
        </p:nvPicPr>
        <p:blipFill>
          <a:blip r:embed="rId2"/>
          <a:srcRect l="11122" t="12635" r="11137" b="107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71604" y="428604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5857892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8575">
                  <a:noFill/>
                </a:ln>
                <a:latin typeface="Arial Black" pitchFamily="34" charset="0"/>
              </a:rPr>
              <a:t> </a:t>
            </a:r>
            <a:r>
              <a:rPr lang="ru-RU" sz="3600" b="1" dirty="0" smtClean="0">
                <a:ln w="28575">
                  <a:noFill/>
                </a:ln>
                <a:solidFill>
                  <a:schemeClr val="bg1"/>
                </a:solidFill>
                <a:latin typeface="Arial Black" pitchFamily="34" charset="0"/>
              </a:rPr>
              <a:t>Территория          Государство</a:t>
            </a:r>
            <a:r>
              <a:rPr lang="ru-RU" sz="36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ru-RU" sz="3200" b="1" spc="200" dirty="0">
              <a:ln w="29210">
                <a:noFill/>
              </a:ln>
              <a:solidFill>
                <a:schemeClr val="bg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0" name="Рисунок 9" descr="C:\DOCUME~1\F978~1.TAB\LOCALS~1\Temp\FineReader10\media\image1.jpeg"/>
          <p:cNvPicPr/>
          <p:nvPr/>
        </p:nvPicPr>
        <p:blipFill>
          <a:blip r:embed="rId3"/>
          <a:srcRect t="14998" r="1361" b="3399"/>
          <a:stretch>
            <a:fillRect/>
          </a:stretch>
        </p:blipFill>
        <p:spPr bwMode="auto">
          <a:xfrm>
            <a:off x="642910" y="1643050"/>
            <a:ext cx="792961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3374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Как и  когда   появилось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осударство Русь?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4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y private\Презентации. Шаблоны 2\а\4.jpg"/>
          <p:cNvPicPr>
            <a:picLocks noChangeAspect="1" noChangeArrowheads="1"/>
          </p:cNvPicPr>
          <p:nvPr/>
        </p:nvPicPr>
        <p:blipFill>
          <a:blip r:embed="rId2"/>
          <a:srcRect l="11122" t="12635" r="11137" b="107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1213906642_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1188" y="2643182"/>
            <a:ext cx="345281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71604" y="428604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57686" y="428604"/>
            <a:ext cx="435768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n w="28575">
                  <a:noFill/>
                </a:ln>
                <a:solidFill>
                  <a:schemeClr val="bg1"/>
                </a:solidFill>
                <a:latin typeface="Arial Black" pitchFamily="34" charset="0"/>
              </a:rPr>
              <a:t>1)</a:t>
            </a:r>
            <a:r>
              <a:rPr lang="ru-RU" sz="2600" b="1" dirty="0" smtClean="0">
                <a:ln w="28575">
                  <a:noFill/>
                </a:ln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600" dirty="0" smtClean="0">
                <a:ln w="28575">
                  <a:noFill/>
                </a:ln>
                <a:solidFill>
                  <a:schemeClr val="bg1"/>
                </a:solidFill>
                <a:latin typeface="Arial Black" pitchFamily="34" charset="0"/>
              </a:rPr>
              <a:t>К</a:t>
            </a:r>
            <a:r>
              <a:rPr lang="ru-RU" sz="2600" dirty="0" smtClean="0">
                <a:solidFill>
                  <a:schemeClr val="bg1"/>
                </a:solidFill>
                <a:latin typeface="Arial Black" pitchFamily="34" charset="0"/>
              </a:rPr>
              <a:t>то такие «восточные славяне»?</a:t>
            </a:r>
          </a:p>
          <a:p>
            <a:endParaRPr lang="ru-RU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514350" indent="-514350">
              <a:buAutoNum type="arabicParenR" startAt="2"/>
            </a:pPr>
            <a:r>
              <a:rPr lang="ru-RU" sz="2600" dirty="0" smtClean="0">
                <a:solidFill>
                  <a:schemeClr val="bg1"/>
                </a:solidFill>
                <a:latin typeface="Arial Black" pitchFamily="34" charset="0"/>
              </a:rPr>
              <a:t>Как жили славяне?</a:t>
            </a:r>
          </a:p>
          <a:p>
            <a:pPr marL="514350" indent="-514350"/>
            <a:endParaRPr lang="ru-RU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2600" dirty="0" smtClean="0">
                <a:solidFill>
                  <a:schemeClr val="bg1"/>
                </a:solidFill>
                <a:latin typeface="Arial Black" pitchFamily="34" charset="0"/>
              </a:rPr>
              <a:t>3) Чем занимались</a:t>
            </a:r>
          </a:p>
          <a:p>
            <a:r>
              <a:rPr lang="ru-RU" sz="2600" dirty="0" smtClean="0">
                <a:solidFill>
                  <a:schemeClr val="bg1"/>
                </a:solidFill>
                <a:latin typeface="Arial Black" pitchFamily="34" charset="0"/>
              </a:rPr>
              <a:t>славяне?</a:t>
            </a:r>
          </a:p>
          <a:p>
            <a:endParaRPr lang="ru-RU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2600" dirty="0" smtClean="0">
                <a:solidFill>
                  <a:schemeClr val="bg1"/>
                </a:solidFill>
                <a:latin typeface="Arial Black" pitchFamily="34" charset="0"/>
              </a:rPr>
              <a:t>4) Как одевались славяне?</a:t>
            </a:r>
          </a:p>
          <a:p>
            <a:endParaRPr lang="ru-RU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2600" dirty="0" smtClean="0">
                <a:solidFill>
                  <a:schemeClr val="bg1"/>
                </a:solidFill>
                <a:latin typeface="Arial Black" pitchFamily="34" charset="0"/>
              </a:rPr>
              <a:t>5) Во что верили славяне?</a:t>
            </a:r>
          </a:p>
          <a:p>
            <a:endParaRPr lang="ru-RU" sz="3200" b="1" spc="200" dirty="0">
              <a:ln w="29210">
                <a:noFill/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7" name="Рисунок 6" descr="C:\DOCUME~1\F978~1.TAB\LOCALS~1\Temp\FineReader10\media\image1.jpeg"/>
          <p:cNvPicPr/>
          <p:nvPr/>
        </p:nvPicPr>
        <p:blipFill>
          <a:blip r:embed="rId4"/>
          <a:srcRect t="14998" r="52013" b="3399"/>
          <a:stretch>
            <a:fillRect/>
          </a:stretch>
        </p:blipFill>
        <p:spPr bwMode="auto">
          <a:xfrm>
            <a:off x="428596" y="1000108"/>
            <a:ext cx="385765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y private\Презентации. Шаблоны 2\а\4.jpg"/>
          <p:cNvPicPr>
            <a:picLocks noChangeAspect="1" noChangeArrowheads="1"/>
          </p:cNvPicPr>
          <p:nvPr/>
        </p:nvPicPr>
        <p:blipFill>
          <a:blip r:embed="rId2"/>
          <a:srcRect l="11122" t="12635" r="11137" b="107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4" descr="1213906642_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1188" y="2643182"/>
            <a:ext cx="345281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081227122537886_0006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785770"/>
            <a:ext cx="442915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71604" y="0"/>
            <a:ext cx="58192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</a:rPr>
              <a:t>Кто такие славяне?</a:t>
            </a:r>
            <a:endParaRPr lang="ru-RU" sz="4800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1071546"/>
            <a:ext cx="35004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Восточные славяне </a:t>
            </a:r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– </a:t>
            </a:r>
            <a:r>
              <a:rPr lang="ru-RU" sz="3200" dirty="0" smtClean="0">
                <a:latin typeface="Arial Black" pitchFamily="34" charset="0"/>
              </a:rPr>
              <a:t>племена, которые в древности жили на территории нашей Родины. 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y private\Презентации. Шаблоны 2\а\4.jpg"/>
          <p:cNvPicPr>
            <a:picLocks noChangeAspect="1" noChangeArrowheads="1"/>
          </p:cNvPicPr>
          <p:nvPr/>
        </p:nvPicPr>
        <p:blipFill>
          <a:blip r:embed="rId2"/>
          <a:srcRect l="11122" t="12635" r="11137" b="107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85918" y="285728"/>
            <a:ext cx="5348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</a:rPr>
              <a:t>Как жили славяне?</a:t>
            </a:r>
            <a:endParaRPr lang="ru-RU" sz="4800" i="1" dirty="0">
              <a:solidFill>
                <a:schemeClr val="bg1"/>
              </a:solidFill>
            </a:endParaRPr>
          </a:p>
        </p:txBody>
      </p:sp>
      <p:pic>
        <p:nvPicPr>
          <p:cNvPr id="8" name="Picture 10" descr="Древние славяне и их прарод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7286676" cy="5051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Save01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000504"/>
            <a:ext cx="3143272" cy="2564225"/>
          </a:xfrm>
          <a:prstGeom prst="rect">
            <a:avLst/>
          </a:prstGeom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y private\Презентации. Шаблоны 2\а\4.jpg"/>
          <p:cNvPicPr>
            <a:picLocks noChangeAspect="1" noChangeArrowheads="1"/>
          </p:cNvPicPr>
          <p:nvPr/>
        </p:nvPicPr>
        <p:blipFill>
          <a:blip r:embed="rId2"/>
          <a:srcRect l="11122" t="12635" r="11137" b="107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8572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Чем занимались славяне?</a:t>
            </a:r>
            <a:endParaRPr lang="ru-RU" sz="4800" i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imag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00174"/>
            <a:ext cx="7500990" cy="4570017"/>
          </a:xfrm>
          <a:prstGeom prst="rect">
            <a:avLst/>
          </a:prstGeom>
          <a:ln w="1270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y private\Презентации. Шаблоны 2\а\4.jpg"/>
          <p:cNvPicPr>
            <a:picLocks noChangeAspect="1" noChangeArrowheads="1"/>
          </p:cNvPicPr>
          <p:nvPr/>
        </p:nvPicPr>
        <p:blipFill>
          <a:blip r:embed="rId2"/>
          <a:srcRect l="11122" t="12635" r="11137" b="107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1538" y="357166"/>
            <a:ext cx="66582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</a:rPr>
              <a:t>Как одевались славяне?</a:t>
            </a:r>
            <a:endParaRPr lang="ru-RU" sz="4800" i="1" dirty="0">
              <a:solidFill>
                <a:schemeClr val="bg1"/>
              </a:solidFill>
            </a:endParaRPr>
          </a:p>
        </p:txBody>
      </p:sp>
      <p:pic>
        <p:nvPicPr>
          <p:cNvPr id="6" name="Picture 4" descr="1213906642_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1188" y="2643182"/>
            <a:ext cx="345281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image1"/>
          <p:cNvPicPr>
            <a:picLocks noChangeAspect="1" noChangeArrowheads="1"/>
          </p:cNvPicPr>
          <p:nvPr/>
        </p:nvPicPr>
        <p:blipFill>
          <a:blip r:embed="rId4"/>
          <a:srcRect l="1543" t="1676" r="2810"/>
          <a:stretch>
            <a:fillRect/>
          </a:stretch>
        </p:blipFill>
        <p:spPr bwMode="auto">
          <a:xfrm>
            <a:off x="1714479" y="1214422"/>
            <a:ext cx="5360323" cy="5072098"/>
          </a:xfrm>
          <a:prstGeom prst="rect">
            <a:avLst/>
          </a:prstGeom>
          <a:ln w="1270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y private\Презентации. Шаблоны 2\а\4.jpg"/>
          <p:cNvPicPr>
            <a:picLocks noChangeAspect="1" noChangeArrowheads="1"/>
          </p:cNvPicPr>
          <p:nvPr/>
        </p:nvPicPr>
        <p:blipFill>
          <a:blip r:embed="rId2"/>
          <a:srcRect l="11122" t="12635" r="11137" b="107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728" y="285728"/>
            <a:ext cx="67377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</a:rPr>
              <a:t>Во что верили славяне?</a:t>
            </a:r>
            <a:endParaRPr lang="ru-RU" sz="4800" i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1857388" cy="2624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57158" y="4000504"/>
            <a:ext cx="27199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Сварог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отец небесный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 l="11719" r="10937"/>
          <a:stretch>
            <a:fillRect/>
          </a:stretch>
        </p:blipFill>
        <p:spPr bwMode="auto">
          <a:xfrm>
            <a:off x="3357554" y="1214422"/>
            <a:ext cx="2589646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571868" y="3857628"/>
            <a:ext cx="24288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Перун —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бог молнии 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 грома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 b="8927"/>
          <a:stretch>
            <a:fillRect/>
          </a:stretch>
        </p:blipFill>
        <p:spPr bwMode="auto">
          <a:xfrm>
            <a:off x="6858016" y="1142984"/>
            <a:ext cx="1624009" cy="2714644"/>
          </a:xfrm>
          <a:prstGeom prst="rect">
            <a:avLst/>
          </a:prstGeom>
          <a:ln w="1270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786578" y="4143380"/>
            <a:ext cx="21510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бог Солнца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1671</TotalTime>
  <Words>257</Words>
  <Application>Microsoft Office PowerPoint</Application>
  <PresentationFormat>Экран (4:3)</PresentationFormat>
  <Paragraphs>81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Admin</cp:lastModifiedBy>
  <cp:revision>132</cp:revision>
  <dcterms:created xsi:type="dcterms:W3CDTF">2010-03-08T00:52:13Z</dcterms:created>
  <dcterms:modified xsi:type="dcterms:W3CDTF">2013-02-14T03:57:07Z</dcterms:modified>
</cp:coreProperties>
</file>