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7" r:id="rId3"/>
    <p:sldId id="279" r:id="rId4"/>
    <p:sldId id="258" r:id="rId5"/>
    <p:sldId id="269" r:id="rId6"/>
    <p:sldId id="271" r:id="rId7"/>
    <p:sldId id="282" r:id="rId8"/>
    <p:sldId id="283" r:id="rId9"/>
    <p:sldId id="259" r:id="rId10"/>
    <p:sldId id="284" r:id="rId11"/>
    <p:sldId id="261" r:id="rId12"/>
    <p:sldId id="281" r:id="rId13"/>
    <p:sldId id="273" r:id="rId14"/>
    <p:sldId id="260" r:id="rId15"/>
    <p:sldId id="262" r:id="rId16"/>
    <p:sldId id="278" r:id="rId17"/>
    <p:sldId id="264" r:id="rId18"/>
    <p:sldId id="265" r:id="rId19"/>
    <p:sldId id="280" r:id="rId20"/>
    <p:sldId id="266" r:id="rId21"/>
    <p:sldId id="267" r:id="rId22"/>
    <p:sldId id="274" r:id="rId23"/>
    <p:sldId id="275" r:id="rId24"/>
    <p:sldId id="276" r:id="rId25"/>
    <p:sldId id="277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кольная Библиотека" initials="ШБ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92"/>
    <a:srgbClr val="006600"/>
    <a:srgbClr val="66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54AB9-0AC1-44CA-A450-2641B4B79D9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7794A-31EF-4D7A-893D-478634CD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0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794A-31EF-4D7A-893D-478634CD838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EE15-DE2D-43A6-AE4D-93694B999780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6619-49A4-4A84-AACE-5325F8CE5C8D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2F0-2079-4212-A690-57CF611B935B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F74F45-176D-432A-85A9-0BC1B2AD7F2E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F4B112-ABC0-41F5-8D6C-9C63897374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CE60-F642-4F55-9ED6-157946C750C5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D12B-7DDD-4F8B-88B6-3999C37744E5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2455-7A8B-4E53-B71F-AC509A6D6DBE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F210-50E9-4F01-B28B-D52D9D50C24D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9B44-8E3E-4169-AE1E-A1C29EE2D6CE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2D98-0208-4177-9D02-F4082CE0841E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D26A-DD9F-4451-81E8-92EE851BF806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C387-96DE-493A-BB02-C23DA2473947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B845-11F6-4B40-97B9-07F9E9A086E8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estgif.su/_ph/13/2/79116827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n w="12700" cap="rnd" cmpd="dbl">
                  <a:solidFill>
                    <a:schemeClr val="accent4">
                      <a:lumMod val="75000"/>
                    </a:schemeClr>
                  </a:solidFill>
                  <a:prstDash val="sysDash"/>
                  <a:rou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Сходство и различие праздников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 w="12700" cap="rnd" cmpd="dbl">
                  <a:solidFill>
                    <a:schemeClr val="accent4">
                      <a:lumMod val="75000"/>
                    </a:schemeClr>
                  </a:solidFill>
                  <a:prstDash val="sysDash"/>
                  <a:rou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Рождество и Новый год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 w="12700" cap="rnd" cmpd="dbl">
                  <a:solidFill>
                    <a:schemeClr val="accent4">
                      <a:lumMod val="75000"/>
                    </a:schemeClr>
                  </a:solidFill>
                  <a:prstDash val="sysDash"/>
                  <a:rou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Великобритании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 w="12700" cap="rnd" cmpd="dbl">
                  <a:solidFill>
                    <a:schemeClr val="accent4">
                      <a:lumMod val="75000"/>
                    </a:schemeClr>
                  </a:solidFill>
                  <a:prstDash val="sysDash"/>
                  <a:rou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в России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u="none" strike="noStrike" cap="none" normalizeH="0" baseline="0" dirty="0" smtClean="0">
              <a:ln w="12700" cap="rnd" cmpd="dbl">
                <a:solidFill>
                  <a:schemeClr val="accent4">
                    <a:lumMod val="75000"/>
                  </a:schemeClr>
                </a:solidFill>
                <a:prstDash val="sysDash"/>
                <a:round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8279" y="4833156"/>
            <a:ext cx="792088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Проект выполнила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ученица 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4 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а класса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Макалева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Анна Игоревна</a:t>
            </a:r>
            <a:endParaRPr lang="en-US" sz="2400" b="1" dirty="0" smtClean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читель Некрасова Оксана Юрьевна</a:t>
            </a:r>
            <a:endParaRPr lang="en-US" sz="2400" b="1" dirty="0" smtClean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16632"/>
            <a:ext cx="770485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МКОУ «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Кочковская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 средняя школа» </a:t>
            </a:r>
          </a:p>
          <a:p>
            <a:pPr algn="ctr"/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Кочковского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 района Новосибирской области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3988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5916" y="6235320"/>
            <a:ext cx="1512168" cy="445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2017 г.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1152128" cy="1205361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152128" cy="1205361"/>
          </a:xfrm>
          <a:prstGeom prst="rect">
            <a:avLst/>
          </a:prstGeom>
          <a:noFill/>
        </p:spPr>
      </p:pic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404664"/>
            <a:ext cx="1152128" cy="12053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086600" cy="9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Рождественские свечи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836712"/>
            <a:ext cx="8352928" cy="2304256"/>
          </a:xfrm>
        </p:spPr>
        <p:txBody>
          <a:bodyPr>
            <a:noAutofit/>
          </a:bodyPr>
          <a:lstStyle/>
          <a:p>
            <a:pPr marL="0" indent="188913">
              <a:lnSpc>
                <a:spcPts val="2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И в Англии и в России распространена традиция зажигания рождественских свечей.</a:t>
            </a:r>
          </a:p>
          <a:p>
            <a:pPr marL="0" indent="188913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Огонь издавна означал торжество победы над силами зла. В христианстве свечи символично олицетворяли Иисуса Христа как дарителя света. </a:t>
            </a:r>
          </a:p>
          <a:p>
            <a:pPr marL="0" indent="188913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Сегодня, рождественские свечи выполняют декоративную функцию, радуя людей различными цветовыми вариациями и формами исполнения.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ru-RU" sz="2400" dirty="0"/>
          </a:p>
        </p:txBody>
      </p:sp>
      <p:pic>
        <p:nvPicPr>
          <p:cNvPr id="41988" name="Picture 4" descr="http://img1.liveinternet.ru/images/attach/c/10/127/180/127180649_0_8f74c_81229be7_orig.pn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-252536" y="3493854"/>
            <a:ext cx="4752528" cy="3766875"/>
          </a:xfrm>
          <a:prstGeom prst="rect">
            <a:avLst/>
          </a:prstGeom>
          <a:noFill/>
        </p:spPr>
      </p:pic>
      <p:pic>
        <p:nvPicPr>
          <p:cNvPr id="41990" name="Picture 6" descr="http://www.playcast.ru/uploads/2015/01/03/1141148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249488"/>
            <a:ext cx="4608512" cy="4608512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2492896"/>
            <a:ext cx="1152128" cy="1205361"/>
          </a:xfrm>
          <a:prstGeom prst="rect">
            <a:avLst/>
          </a:prstGeom>
          <a:noFill/>
        </p:spPr>
      </p:pic>
      <p:pic>
        <p:nvPicPr>
          <p:cNvPr id="12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33056"/>
            <a:ext cx="1152128" cy="1205361"/>
          </a:xfrm>
          <a:prstGeom prst="rect">
            <a:avLst/>
          </a:prstGeom>
          <a:noFill/>
        </p:spPr>
      </p:pic>
      <p:pic>
        <p:nvPicPr>
          <p:cNvPr id="13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5652639"/>
            <a:ext cx="1152128" cy="1205361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B112-ABC0-41F5-8D6C-9C63897374B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157192"/>
            <a:ext cx="1445385" cy="1512168"/>
          </a:xfrm>
          <a:prstGeom prst="rect">
            <a:avLst/>
          </a:prstGeom>
          <a:noFill/>
        </p:spPr>
      </p:pic>
      <p:pic>
        <p:nvPicPr>
          <p:cNvPr id="16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345832"/>
            <a:ext cx="1445385" cy="1512168"/>
          </a:xfrm>
          <a:prstGeom prst="rect">
            <a:avLst/>
          </a:prstGeom>
          <a:noFill/>
        </p:spPr>
      </p:pic>
      <p:pic>
        <p:nvPicPr>
          <p:cNvPr id="15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01008"/>
            <a:ext cx="1445385" cy="1512168"/>
          </a:xfrm>
          <a:prstGeom prst="rect">
            <a:avLst/>
          </a:prstGeom>
          <a:noFill/>
        </p:spPr>
      </p:pic>
      <p:pic>
        <p:nvPicPr>
          <p:cNvPr id="17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1445385" cy="1512168"/>
          </a:xfrm>
          <a:prstGeom prst="rect">
            <a:avLst/>
          </a:prstGeom>
          <a:noFill/>
        </p:spPr>
      </p:pic>
      <p:pic>
        <p:nvPicPr>
          <p:cNvPr id="13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1445385" cy="1512168"/>
          </a:xfrm>
          <a:prstGeom prst="rect">
            <a:avLst/>
          </a:prstGeom>
          <a:noFill/>
        </p:spPr>
      </p:pic>
      <p:pic>
        <p:nvPicPr>
          <p:cNvPr id="1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1445385" cy="1512168"/>
          </a:xfrm>
          <a:prstGeom prst="rect">
            <a:avLst/>
          </a:prstGeom>
          <a:noFill/>
        </p:spPr>
      </p:pic>
      <p:pic>
        <p:nvPicPr>
          <p:cNvPr id="9220" name="Picture 4" descr="http://img1.liveinternet.ru/images/attach/c/7/94/639/94639785_1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9754"/>
          <a:stretch>
            <a:fillRect/>
          </a:stretch>
        </p:blipFill>
        <p:spPr bwMode="auto">
          <a:xfrm>
            <a:off x="3749316" y="3356993"/>
            <a:ext cx="1974812" cy="23762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Украшения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5"/>
            <a:ext cx="2808312" cy="64807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в Англии</a:t>
            </a:r>
          </a:p>
          <a:p>
            <a:endParaRPr lang="ru-RU" dirty="0"/>
          </a:p>
        </p:txBody>
      </p:sp>
      <p:pic>
        <p:nvPicPr>
          <p:cNvPr id="18440" name="Picture 8" descr="http://img0.liveinternet.ru/images/attach/c/0/53/302/53302081_1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836712"/>
            <a:ext cx="2252050" cy="3240360"/>
          </a:xfrm>
          <a:prstGeom prst="rect">
            <a:avLst/>
          </a:prstGeom>
          <a:noFill/>
        </p:spPr>
      </p:pic>
      <p:sp>
        <p:nvSpPr>
          <p:cNvPr id="14" name="Содержимое 3"/>
          <p:cNvSpPr>
            <a:spLocks noGrp="1"/>
          </p:cNvSpPr>
          <p:nvPr>
            <p:ph sz="half" idx="2"/>
          </p:nvPr>
        </p:nvSpPr>
        <p:spPr>
          <a:xfrm>
            <a:off x="6588224" y="476672"/>
            <a:ext cx="3131840" cy="50405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в России</a:t>
            </a:r>
          </a:p>
          <a:p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0" y="908720"/>
            <a:ext cx="2699792" cy="5949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indent="288925" algn="l" defTabSz="914400" rtl="0" eaLnBrk="1" fontAlgn="auto" latinLnBrk="0" hangingPunct="1">
              <a:lnSpc>
                <a:spcPts val="18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Традиция украшать дом к Рождеству вечнозелеными веточками плюща, остролиста.</a:t>
            </a:r>
          </a:p>
          <a:p>
            <a:pPr marR="0" lvl="0" indent="288925" algn="l" defTabSz="914400" rtl="0" eaLnBrk="1" fontAlgn="auto" latinLnBrk="0" hangingPunct="1">
              <a:lnSpc>
                <a:spcPts val="18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Рождественский венок. Существовал обычай подвешивать еловую макушку вверх дном. Потом придумали обруч или плели круг из ясеня, ивы, ореха, а в середину помещали изображение ангела и вешали у порога дома со стороны улицы. </a:t>
            </a:r>
          </a:p>
          <a:p>
            <a:pPr marR="0" lvl="0" indent="288925" algn="l" defTabSz="914400" rtl="0" eaLnBrk="1" fontAlgn="auto" latinLnBrk="0" hangingPunct="1">
              <a:lnSpc>
                <a:spcPts val="18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Венок становится семейным статусом благополучия. Семьи состязаются друг с другом, наряжая венок. Ленты, позолоченные орешки, маленькие яблоки были типичными украшениями праздничного венка.</a:t>
            </a:r>
          </a:p>
          <a:p>
            <a:pPr marL="342900" marR="0" lvl="0" indent="-342900" algn="l" defTabSz="914400" rtl="0" eaLnBrk="1" fontAlgn="auto" latinLnBrk="0" hangingPunct="1">
              <a:lnSpc>
                <a:spcPts val="18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8" name="Picture 6" descr="http://www.mit4.gorod.tomsk.ru/posts-files/62/111/i/venok(0).gif"/>
          <p:cNvPicPr>
            <a:picLocks noChangeAspect="1" noChangeArrowheads="1"/>
          </p:cNvPicPr>
          <p:nvPr/>
        </p:nvPicPr>
        <p:blipFill>
          <a:blip r:embed="rId5" cstate="print"/>
          <a:srcRect l="3553" r="5837" b="2000"/>
          <a:stretch>
            <a:fillRect/>
          </a:stretch>
        </p:blipFill>
        <p:spPr bwMode="auto">
          <a:xfrm>
            <a:off x="2411761" y="620688"/>
            <a:ext cx="2880320" cy="2767367"/>
          </a:xfrm>
          <a:prstGeom prst="ellipse">
            <a:avLst/>
          </a:prstGeom>
          <a:noFill/>
        </p:spPr>
      </p:pic>
      <p:pic>
        <p:nvPicPr>
          <p:cNvPr id="8" name="Picture 10" descr="http://go4.imgsmail.ru/imgpreview?key=796344cd7f67cb&amp;mb=imgdb_preview_123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793523"/>
            <a:ext cx="1944216" cy="2064477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7189440" y="1340768"/>
            <a:ext cx="1954560" cy="4061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288925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Символично в Рождество дарить друг другу фигуры ангелов. Подаренного ангела нужно подвешивать в комнате, и он обязательно подарит в новом году счастье, удачу и успех своему обладателю.</a:t>
            </a:r>
          </a:p>
          <a:p>
            <a:pPr marL="0" marR="0" lvl="0" indent="288925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http://st.depositphotos.com/1000448/3079/v/170/depositphotos_30799725-Christmas-holly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573016"/>
            <a:ext cx="1921475" cy="1728192"/>
          </a:xfrm>
          <a:prstGeom prst="rect">
            <a:avLst/>
          </a:prstGeom>
          <a:noFill/>
        </p:spPr>
      </p:pic>
      <p:pic>
        <p:nvPicPr>
          <p:cNvPr id="9222" name="Picture 6" descr="http://cdn.st100sp.com/cache_pictures/014118913/thumb15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174501"/>
            <a:ext cx="1872208" cy="2683499"/>
          </a:xfrm>
          <a:prstGeom prst="rect">
            <a:avLst/>
          </a:prstGeom>
          <a:noFill/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60648"/>
            <a:ext cx="1152128" cy="1205361"/>
          </a:xfrm>
          <a:prstGeom prst="rect">
            <a:avLst/>
          </a:prstGeom>
          <a:noFill/>
        </p:spPr>
      </p:pic>
      <p:pic>
        <p:nvPicPr>
          <p:cNvPr id="12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243408"/>
            <a:ext cx="1152128" cy="1205361"/>
          </a:xfrm>
          <a:prstGeom prst="rect">
            <a:avLst/>
          </a:prstGeom>
          <a:noFill/>
        </p:spPr>
      </p:pic>
      <p:pic>
        <p:nvPicPr>
          <p:cNvPr id="13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1152128" cy="1205361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3068960"/>
            <a:ext cx="1152128" cy="120536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20072" y="980728"/>
            <a:ext cx="3923928" cy="5616624"/>
          </a:xfrm>
        </p:spPr>
        <p:txBody>
          <a:bodyPr>
            <a:noAutofit/>
          </a:bodyPr>
          <a:lstStyle/>
          <a:p>
            <a:pPr marL="0" indent="288925"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Однажды в Англии Рождественский дед путешествовал по воздуху и проникал в дома через дымовую трубу. Спускаясь в один из домов, он обронил несколько золотых монет в носок, который повесили сушиться над очагом. С тех пор в канун праздника на камин дети стали вывешивать «носки и чулки в надежде, что туда что-нибудь упадет»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8914" name="Picture 2" descr="http://gallery.forum-grad.ru/files/7/1/1/7/6/chulok_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764705"/>
            <a:ext cx="4968551" cy="496855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Рождественский носок</a:t>
            </a: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652639"/>
            <a:ext cx="1152128" cy="1205361"/>
          </a:xfrm>
          <a:prstGeom prst="rect">
            <a:avLst/>
          </a:prstGeom>
          <a:noFill/>
        </p:spPr>
      </p:pic>
      <p:pic>
        <p:nvPicPr>
          <p:cNvPr id="8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157192"/>
            <a:ext cx="1152128" cy="1205361"/>
          </a:xfrm>
          <a:prstGeom prst="rect">
            <a:avLst/>
          </a:prstGeom>
          <a:noFill/>
        </p:spPr>
      </p:pic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73216"/>
            <a:ext cx="1152128" cy="1205361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B112-ABC0-41F5-8D6C-9C63897374B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437112"/>
            <a:ext cx="1445385" cy="1512168"/>
          </a:xfrm>
          <a:prstGeom prst="rect">
            <a:avLst/>
          </a:prstGeom>
          <a:noFill/>
        </p:spPr>
      </p:pic>
      <p:pic>
        <p:nvPicPr>
          <p:cNvPr id="15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345832"/>
            <a:ext cx="1445385" cy="1512168"/>
          </a:xfrm>
          <a:prstGeom prst="rect">
            <a:avLst/>
          </a:prstGeom>
          <a:noFill/>
        </p:spPr>
      </p:pic>
      <p:pic>
        <p:nvPicPr>
          <p:cNvPr id="14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8615" y="2276872"/>
            <a:ext cx="1445385" cy="1512168"/>
          </a:xfrm>
          <a:prstGeom prst="rect">
            <a:avLst/>
          </a:prstGeom>
          <a:noFill/>
        </p:spPr>
      </p:pic>
      <p:pic>
        <p:nvPicPr>
          <p:cNvPr id="16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1445385" cy="1512168"/>
          </a:xfrm>
          <a:prstGeom prst="rect">
            <a:avLst/>
          </a:prstGeom>
          <a:noFill/>
        </p:spPr>
      </p:pic>
      <p:pic>
        <p:nvPicPr>
          <p:cNvPr id="14342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1445385" cy="1512168"/>
          </a:xfrm>
          <a:prstGeom prst="rect">
            <a:avLst/>
          </a:prstGeom>
          <a:noFill/>
        </p:spPr>
      </p:pic>
      <p:pic>
        <p:nvPicPr>
          <p:cNvPr id="10" name="Picture 2" descr="http://go4.imgsmail.ru/imgpreview?key=1cdf518678e42bae&amp;mb=imgdb_preview_2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539522"/>
            <a:ext cx="1152128" cy="13184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038600" cy="129614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в Англии</a:t>
            </a:r>
          </a:p>
          <a:p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1 января</a:t>
            </a:r>
            <a:endParaRPr lang="ru-RU" sz="4000" b="1" dirty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836712"/>
            <a:ext cx="4038600" cy="327322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     в России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1 января</a:t>
            </a:r>
            <a:endParaRPr lang="ru-RU" sz="4000" b="1" dirty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Дата празднования Нового года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4211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920092"/>
                </a:solidFill>
                <a:latin typeface="Bookman Old Style" pitchFamily="18" charset="0"/>
              </a:rPr>
              <a:t>Новый год — один из самых любимых и ярких праздников, который с удовольствием отмечают во всех странах мира.</a:t>
            </a:r>
            <a:endParaRPr lang="ru-RU" sz="2600" b="1" dirty="0">
              <a:solidFill>
                <a:srgbClr val="920092"/>
              </a:solidFill>
              <a:latin typeface="Bookman Old Style" pitchFamily="18" charset="0"/>
            </a:endParaRPr>
          </a:p>
        </p:txBody>
      </p:sp>
      <p:pic>
        <p:nvPicPr>
          <p:cNvPr id="28676" name="Picture 4" descr="http://cs32.babysfera.ru/1/c/3/9/324466170.34909142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060848"/>
            <a:ext cx="3564396" cy="2851517"/>
          </a:xfrm>
          <a:prstGeom prst="rect">
            <a:avLst/>
          </a:prstGeom>
          <a:noFill/>
        </p:spPr>
      </p:pic>
      <p:pic>
        <p:nvPicPr>
          <p:cNvPr id="28678" name="Picture 6" descr="http://krasivyimir.ru/wp-content/uploads/2014/09/327_7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4680521" cy="2893138"/>
          </a:xfrm>
          <a:prstGeom prst="rect">
            <a:avLst/>
          </a:prstGeom>
          <a:noFill/>
        </p:spPr>
      </p:pic>
      <p:pic>
        <p:nvPicPr>
          <p:cNvPr id="14338" name="Picture 2" descr="http://go4.imgsmail.ru/imgpreview?key=1cdf518678e42bae&amp;mb=imgdb_preview_2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5296">
            <a:off x="3347864" y="620688"/>
            <a:ext cx="1152128" cy="1318478"/>
          </a:xfrm>
          <a:prstGeom prst="rect">
            <a:avLst/>
          </a:prstGeom>
          <a:noFill/>
        </p:spPr>
      </p:pic>
      <p:pic>
        <p:nvPicPr>
          <p:cNvPr id="11" name="Picture 2" descr="http://go4.imgsmail.ru/imgpreview?key=1cdf518678e42bae&amp;mb=imgdb_preview_200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589240"/>
            <a:ext cx="703312" cy="804860"/>
          </a:xfrm>
          <a:prstGeom prst="rect">
            <a:avLst/>
          </a:prstGeom>
          <a:noFill/>
        </p:spPr>
      </p:pic>
      <p:pic>
        <p:nvPicPr>
          <p:cNvPr id="12" name="Picture 2" descr="http://go4.imgsmail.ru/imgpreview?key=1cdf518678e42bae&amp;mb=imgdb_preview_200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620688"/>
            <a:ext cx="629229" cy="720080"/>
          </a:xfrm>
          <a:prstGeom prst="rect">
            <a:avLst/>
          </a:prstGeom>
          <a:noFill/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Праздничный стол в Англии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4" name="Picture 6" descr="http://www.diasporanews.com/wp-content/uploads/2015/12/6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0" y="813333"/>
            <a:ext cx="9144000" cy="609219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8615" y="4941168"/>
            <a:ext cx="1445385" cy="1512168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32856"/>
            <a:ext cx="1445385" cy="1512168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13176"/>
            <a:ext cx="1445385" cy="1512168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260648"/>
            <a:ext cx="5652120" cy="4905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Bookman Old Style" pitchFamily="18" charset="0"/>
              </a:rPr>
              <a:t>CHRISTMAS </a:t>
            </a:r>
            <a:r>
              <a:rPr lang="en-US" sz="4000" b="1" dirty="0">
                <a:solidFill>
                  <a:srgbClr val="002060"/>
                </a:solidFill>
                <a:latin typeface="Bookman Old Style" pitchFamily="18" charset="0"/>
              </a:rPr>
              <a:t>DISHES</a:t>
            </a:r>
            <a:endParaRPr lang="ru-RU" sz="4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6389" name="Picture 5" descr="i?id=149527817-45-72&amp;n=21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b="10548"/>
          <a:stretch>
            <a:fillRect/>
          </a:stretch>
        </p:blipFill>
        <p:spPr bwMode="auto">
          <a:xfrm>
            <a:off x="3491880" y="908720"/>
            <a:ext cx="3168352" cy="19442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91" name="Picture 7" descr="i?id=457239514-3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8738" y="836712"/>
            <a:ext cx="2735262" cy="2051050"/>
          </a:xfrm>
          <a:prstGeom prst="rect">
            <a:avLst/>
          </a:prstGeom>
          <a:noFill/>
        </p:spPr>
      </p:pic>
      <p:pic>
        <p:nvPicPr>
          <p:cNvPr id="16393" name="Picture 9" descr="plum-porridgegl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645024"/>
            <a:ext cx="3383607" cy="253812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395" name="Text Box 11"/>
          <p:cNvSpPr txBox="1">
            <a:spLocks noGrp="1" noChangeArrowheads="1"/>
          </p:cNvSpPr>
          <p:nvPr>
            <p:ph type="body" idx="1"/>
          </p:nvPr>
        </p:nvSpPr>
        <p:spPr>
          <a:xfrm>
            <a:off x="3563888" y="3068960"/>
            <a:ext cx="5580112" cy="576262"/>
          </a:xfrm>
          <a:noFill/>
          <a:ln/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TURKEY    CHRISTMAS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PUDDING      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283968" y="6093296"/>
            <a:ext cx="345638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800" b="1" dirty="0">
                <a:solidFill>
                  <a:srgbClr val="002060"/>
                </a:solidFill>
                <a:latin typeface="Bookman Old Style" pitchFamily="18" charset="0"/>
              </a:rPr>
              <a:t>PLUM </a:t>
            </a:r>
            <a:r>
              <a:rPr lang="en-US" sz="2800" b="1" dirty="0" smtClean="0">
                <a:solidFill>
                  <a:srgbClr val="002060"/>
                </a:solidFill>
                <a:latin typeface="Bookman Old Style" pitchFamily="18" charset="0"/>
              </a:rPr>
              <a:t>PORRIDGE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0" y="0"/>
            <a:ext cx="3923928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638175" algn="l" defTabSz="914400" rtl="0" eaLnBrk="1" fontAlgn="auto" latinLnBrk="0" hangingPunct="1">
              <a:lnSpc>
                <a:spcPts val="16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Распространенным кушаньем на Рождество была особая овсяная каша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плам-порридж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plum-porridge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сваренная на мясном бульоне, в нее добавляли также хлебные крошки, изюм, миндаль, чернослив и мед и подавали на стол очень горячей. </a:t>
            </a:r>
          </a:p>
          <a:p>
            <a:pPr indent="638175">
              <a:lnSpc>
                <a:spcPts val="1600"/>
              </a:lnSpc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течение 18 века </a:t>
            </a:r>
            <a:r>
              <a:rPr lang="ru-RU" b="1" dirty="0" err="1" smtClean="0">
                <a:solidFill>
                  <a:srgbClr val="002060"/>
                </a:solidFill>
              </a:rPr>
              <a:t>плам-порридж</a:t>
            </a:r>
            <a:r>
              <a:rPr lang="ru-RU" b="1" dirty="0" smtClean="0">
                <a:solidFill>
                  <a:srgbClr val="002060"/>
                </a:solidFill>
              </a:rPr>
              <a:t> постепенно заменяется </a:t>
            </a:r>
            <a:r>
              <a:rPr lang="ru-RU" b="1" dirty="0" err="1" smtClean="0">
                <a:solidFill>
                  <a:srgbClr val="002060"/>
                </a:solidFill>
              </a:rPr>
              <a:t>плам-пуддингом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plum-pudding</a:t>
            </a:r>
            <a:r>
              <a:rPr lang="ru-RU" b="1" dirty="0" smtClean="0">
                <a:solidFill>
                  <a:srgbClr val="002060"/>
                </a:solidFill>
              </a:rPr>
              <a:t>), и становится самым главным блюдом Рождественского стола. </a:t>
            </a:r>
            <a:r>
              <a:rPr lang="ru-RU" b="1" dirty="0" err="1" smtClean="0">
                <a:solidFill>
                  <a:srgbClr val="002060"/>
                </a:solidFill>
              </a:rPr>
              <a:t>Плам</a:t>
            </a:r>
            <a:r>
              <a:rPr lang="ru-RU" b="1" dirty="0" smtClean="0">
                <a:solidFill>
                  <a:srgbClr val="002060"/>
                </a:solidFill>
              </a:rPr>
              <a:t>-пудинг приготовляют из хлебных крошек с добавлением разных специй, фруктов, перед подачей на стол его обливают ромом и зажигают.</a:t>
            </a:r>
          </a:p>
          <a:p>
            <a:pPr marL="0" marR="0" lvl="0" indent="638175" algn="l" defTabSz="914400" rtl="0" eaLnBrk="1" fontAlgn="auto" latinLnBrk="0" hangingPunct="1">
              <a:lnSpc>
                <a:spcPts val="1600"/>
              </a:lnSpc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пудинг клали 4 предмета: монету, наперсток, пуговицу и кольцо. Монета означала богатство в новом году, пуговица — холостяцкую жизнь, наперсток для девушки означала незамужнюю жизнь, кольцо — замужество (женитьбу).    И до сих пор осталось еще в обычае у британцев прятать в Рождественском пудинге мелкие серебряные монеты и украшения — «на счастье».</a:t>
            </a:r>
          </a:p>
          <a:p>
            <a:pPr indent="638175">
              <a:lnSpc>
                <a:spcPts val="16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Истинной королевой праздника на Рождество считают индейку, политую соусом из крыжовника.</a:t>
            </a:r>
          </a:p>
          <a:p>
            <a:pPr marL="0" marR="0" lvl="0" indent="638175" algn="l" defTabSz="914400" rtl="0" eaLnBrk="1" fontAlgn="auto" latinLnBrk="0" hangingPunct="1">
              <a:lnSpc>
                <a:spcPts val="16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0"/>
            <a:ext cx="1152128" cy="1205361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152128" cy="1205361"/>
          </a:xfrm>
          <a:prstGeom prst="rect">
            <a:avLst/>
          </a:prstGeom>
          <a:noFill/>
        </p:spPr>
      </p:pic>
      <p:pic>
        <p:nvPicPr>
          <p:cNvPr id="12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0602" y="2564905"/>
            <a:ext cx="825934" cy="864096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652639"/>
            <a:ext cx="1152128" cy="1205361"/>
          </a:xfrm>
          <a:prstGeom prst="rect">
            <a:avLst/>
          </a:prstGeom>
          <a:noFill/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632848" cy="9837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Рождественский леденец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0" y="836712"/>
            <a:ext cx="6643702" cy="56886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288925">
              <a:lnSpc>
                <a:spcPts val="24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Раньше родители угощали детей на Рождество леденцовыми палочками из простого белого сахара.  Потом его начали изгибать в форме посоха, а затем на белом леденце появились красные полоски.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288925">
              <a:lnSpc>
                <a:spcPts val="24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Форма напоминает людям о том, что Христос – это наставник человечества, отдавший жизнь.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288925"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i="1" dirty="0" smtClean="0">
                <a:solidFill>
                  <a:srgbClr val="002060"/>
                </a:solidFill>
              </a:rPr>
              <a:t>Кроме того, перевернутый леденец напоминает букву J, с которой начинается имя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Jesus</a:t>
            </a:r>
            <a:r>
              <a:rPr lang="ru-RU" sz="2400" b="1" i="1" dirty="0" smtClean="0">
                <a:solidFill>
                  <a:srgbClr val="002060"/>
                </a:solidFill>
              </a:rPr>
              <a:t> . Белизна леденца символизирует безгрешную жизнь Христа, а твердость сахара говорит о его стремлении служить опорой и защитой тем, кто в него верит.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 Три тонкие красные полоски, по одной из версий, обозначают Святую Троицу. Иногда на леденце делают еще одну полоску – зеленую, которая символизирует дарение.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1800" dirty="0"/>
          </a:p>
        </p:txBody>
      </p:sp>
      <p:pic>
        <p:nvPicPr>
          <p:cNvPr id="3074" name="Picture 2" descr="http://go4.imgsmail.ru/imgpreview?key=dbc8d1f7abc3d27&amp;mb=imgdb_preview_45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6396" y="3500438"/>
            <a:ext cx="2807604" cy="2952328"/>
          </a:xfrm>
          <a:prstGeom prst="rect">
            <a:avLst/>
          </a:prstGeom>
          <a:noFill/>
        </p:spPr>
      </p:pic>
      <p:pic>
        <p:nvPicPr>
          <p:cNvPr id="3076" name="Picture 4" descr="http://go1.imgsmail.ru/imgpreview?key=59c0a4b46f525f9e&amp;mb=imgdb_preview_341&amp;a=1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000108"/>
            <a:ext cx="1941190" cy="2806540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B112-ABC0-41F5-8D6C-9C63897374B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Праздничный стол в России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my7lifes.com/wp-content/uploads/2013/12/%D0%A9%D0%B5%D0%B4%D1%80%D1%8B%D0%B9-%D1%81%D1%82%D0%BE%D0%BB-%D0%BA-%D0%BF%D1%80%D0%B0%D0%B7%D0%B4%D0%BD%D0%B5%D1%81%D1%82%D0%B2%D0%B0%D0%B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" y="1124744"/>
            <a:ext cx="9075373" cy="547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1307" y="-387424"/>
            <a:ext cx="1445385" cy="1512168"/>
          </a:xfrm>
          <a:prstGeom prst="rect">
            <a:avLst/>
          </a:prstGeom>
          <a:noFill/>
        </p:spPr>
      </p:pic>
      <p:pic>
        <p:nvPicPr>
          <p:cNvPr id="22530" name="Picture 2" descr="http://go2.imgsmail.ru/imgpreview?key=aa7d85b9f716871&amp;mb=imgdb_preview_1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499885" cy="1872208"/>
          </a:xfrm>
          <a:prstGeom prst="rect">
            <a:avLst/>
          </a:prstGeom>
          <a:noFill/>
        </p:spPr>
      </p:pic>
      <p:pic>
        <p:nvPicPr>
          <p:cNvPr id="22532" name="Picture 4" descr="http://koolinar.ru/all_image/ckeditor/28/28098/2._________cont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2698452" cy="1800200"/>
          </a:xfrm>
          <a:prstGeom prst="rect">
            <a:avLst/>
          </a:prstGeom>
          <a:noFill/>
        </p:spPr>
      </p:pic>
      <p:pic>
        <p:nvPicPr>
          <p:cNvPr id="22534" name="Picture 6" descr="http://static.relax.by/images/common/journal/block-photo/2012/12/610572d22478bdafdf473838ac2a2231.jpg"/>
          <p:cNvPicPr>
            <a:picLocks noChangeAspect="1" noChangeArrowheads="1"/>
          </p:cNvPicPr>
          <p:nvPr/>
        </p:nvPicPr>
        <p:blipFill>
          <a:blip r:embed="rId5" cstate="print"/>
          <a:srcRect r="25508"/>
          <a:stretch>
            <a:fillRect/>
          </a:stretch>
        </p:blipFill>
        <p:spPr bwMode="auto">
          <a:xfrm>
            <a:off x="3563888" y="2276871"/>
            <a:ext cx="2232248" cy="1997757"/>
          </a:xfrm>
          <a:prstGeom prst="rect">
            <a:avLst/>
          </a:prstGeom>
          <a:noFill/>
        </p:spPr>
      </p:pic>
      <p:pic>
        <p:nvPicPr>
          <p:cNvPr id="22536" name="Picture 8" descr="http://qlaster.ru/public/image2/0/31/31428_173x1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205696"/>
            <a:ext cx="2923523" cy="19433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3250704" cy="6120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288925">
              <a:lnSpc>
                <a:spcPts val="2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Блюдами новогоднего стола в России по традиции являются  салаты «Оливье» и «Сельдь под шубой», мандарины. Новогодний стол должен ломиться от яств и вин, чтобы весь год жилось богато и весело.</a:t>
            </a:r>
          </a:p>
          <a:p>
            <a:pPr marL="0" indent="288925">
              <a:lnSpc>
                <a:spcPts val="2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На Рождество стол обязательно покрывался белоснежной скатертью. Помимо сочива, традиционно готовили такие блюда как блины, окорок, студень, баранину с кашей, заливную рыбу, фаршированного поросенка, утку или гуся с яблоками, пироги, пряники, доставали припасенные с лета ягоды, грибы и варили разнообразные напитки.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cs408225.vk.me/v408225254/5e23/V7w7Uqn-H7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365104"/>
            <a:ext cx="2736304" cy="20476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28184" y="4337720"/>
            <a:ext cx="2915816" cy="2520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Сочивом называли особое постное блюдо из обваренных зёрен пшеницы, иногда риса или чечевицы, смешанных с семенным (маковым, миндальным, ореховым) соком («сочивом», откуда и происходит название) и с  мёдом.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577304"/>
            <a:ext cx="1224136" cy="1280696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1080120" cy="1130026"/>
          </a:xfrm>
          <a:prstGeom prst="rect">
            <a:avLst/>
          </a:prstGeom>
          <a:noFill/>
        </p:spPr>
      </p:pic>
      <p:pic>
        <p:nvPicPr>
          <p:cNvPr id="13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1445385" cy="1512168"/>
          </a:xfrm>
          <a:prstGeom prst="rect">
            <a:avLst/>
          </a:prstGeom>
          <a:noFill/>
        </p:spPr>
      </p:pic>
      <p:pic>
        <p:nvPicPr>
          <p:cNvPr id="14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1152128" cy="1205361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1152128" cy="1205361"/>
          </a:xfrm>
          <a:prstGeom prst="rect">
            <a:avLst/>
          </a:prstGeom>
          <a:noFill/>
        </p:spPr>
      </p:pic>
      <p:pic>
        <p:nvPicPr>
          <p:cNvPr id="17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152128" cy="1205361"/>
          </a:xfrm>
          <a:prstGeom prst="rect">
            <a:avLst/>
          </a:prstGeom>
          <a:noFill/>
        </p:spPr>
      </p:pic>
      <p:pic>
        <p:nvPicPr>
          <p:cNvPr id="16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1152128" cy="1205361"/>
          </a:xfrm>
          <a:prstGeom prst="rect">
            <a:avLst/>
          </a:prstGeom>
          <a:noFill/>
        </p:spPr>
      </p:pic>
      <p:pic>
        <p:nvPicPr>
          <p:cNvPr id="8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1152128" cy="1205361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152128" cy="1205361"/>
          </a:xfrm>
          <a:prstGeom prst="rect">
            <a:avLst/>
          </a:prstGeom>
          <a:noFill/>
        </p:spPr>
      </p:pic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1152128" cy="12053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Главные герои праздников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Picture 10" descr="http://3.bp.blogspot.com/-uVNhKKuh51E/VIipNOS9tZI/AAAAAAAAP8s/7fN40Hve9qI/s1600/015436_13837784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984" y="1844824"/>
            <a:ext cx="4165015" cy="3888432"/>
          </a:xfrm>
          <a:prstGeom prst="rect">
            <a:avLst/>
          </a:prstGeom>
          <a:noFill/>
        </p:spPr>
      </p:pic>
      <p:pic>
        <p:nvPicPr>
          <p:cNvPr id="36868" name="Picture 4" descr="http://s020.radikal.ru/i717/1311/e7/a66ddc3a0f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3261165" cy="5256584"/>
          </a:xfrm>
          <a:prstGeom prst="rect">
            <a:avLst/>
          </a:prstGeom>
          <a:noFill/>
        </p:spPr>
      </p:pic>
      <p:pic>
        <p:nvPicPr>
          <p:cNvPr id="12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484784"/>
            <a:ext cx="1152128" cy="1205361"/>
          </a:xfrm>
          <a:prstGeom prst="rect">
            <a:avLst/>
          </a:prstGeom>
          <a:noFill/>
        </p:spPr>
      </p:pic>
      <p:pic>
        <p:nvPicPr>
          <p:cNvPr id="13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652639"/>
            <a:ext cx="1152128" cy="1205361"/>
          </a:xfrm>
          <a:prstGeom prst="rect">
            <a:avLst/>
          </a:prstGeom>
          <a:noFill/>
        </p:spPr>
      </p:pic>
      <p:pic>
        <p:nvPicPr>
          <p:cNvPr id="14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653136"/>
            <a:ext cx="1152128" cy="1205361"/>
          </a:xfrm>
          <a:prstGeom prst="rect">
            <a:avLst/>
          </a:prstGeom>
          <a:noFill/>
        </p:spPr>
      </p:pic>
      <p:pic>
        <p:nvPicPr>
          <p:cNvPr id="15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152128" cy="120536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31840" y="1628800"/>
            <a:ext cx="2520280" cy="4525963"/>
          </a:xfrm>
        </p:spPr>
        <p:txBody>
          <a:bodyPr>
            <a:noAutofit/>
          </a:bodyPr>
          <a:lstStyle/>
          <a:p>
            <a:pPr marL="0" indent="288925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Среди народов прославляли Николая Мирского — покровителя детей.  Святой Николай приезжал с подарками на Рождество Христово. Он стал прообразом российского Деда Мороза и английского Санта Клауса.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boombob.ru/img/picture/Oct/16/c31c0d51e8197ab83fe7f9c62e926624/5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38536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0092"/>
                </a:solidFill>
                <a:latin typeface="Bookman Old Style" pitchFamily="18" charset="0"/>
              </a:rPr>
              <a:t>План:</a:t>
            </a:r>
            <a:endParaRPr lang="ru-RU" b="1" dirty="0">
              <a:solidFill>
                <a:srgbClr val="920092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24744"/>
            <a:ext cx="7365504" cy="525658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Цели и задачи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проекта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Рождество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Дата празднования Рождества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История Рождества Христова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Рождественский вертеп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Колядки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Рождественская и новогодняя ель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Рождественские свечи, украшения, рождественский носок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Новый год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Дата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празднования Нового года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Новогодний стол в Англии и в России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Главные герои праздников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Праздничные песни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Заключение</a:t>
            </a:r>
          </a:p>
          <a:p>
            <a:pPr>
              <a:buFont typeface="+mj-lt"/>
              <a:buAutoNum type="arabicPeriod"/>
            </a:pP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+mj-lt"/>
              <a:buAutoNum type="arabicPeriod"/>
            </a:pP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+mj-lt"/>
              <a:buAutoNum type="arabicPeriod"/>
            </a:pP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+mj-lt"/>
              <a:buAutoNum type="arabicPeriod"/>
            </a:pP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+mj-lt"/>
              <a:buAutoNum type="arabicPeriod"/>
            </a:pP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+mj-lt"/>
              <a:buAutoNum type="arabicPeriod"/>
            </a:pP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+mj-lt"/>
              <a:buAutoNum type="arabicPeriod"/>
            </a:pPr>
            <a:endParaRPr lang="ru-RU" sz="2400" b="1" dirty="0" smtClean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>
              <a:buFont typeface="+mj-lt"/>
              <a:buAutoNum type="arabicPeriod"/>
            </a:pPr>
            <a:endParaRPr lang="ru-RU" sz="2400" b="1" dirty="0" smtClean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>
              <a:buFont typeface="+mj-lt"/>
              <a:buAutoNum type="arabicPeriod"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652639"/>
            <a:ext cx="1152128" cy="1205361"/>
          </a:xfrm>
          <a:prstGeom prst="rect">
            <a:avLst/>
          </a:prstGeom>
          <a:noFill/>
        </p:spPr>
      </p:pic>
      <p:pic>
        <p:nvPicPr>
          <p:cNvPr id="8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836712"/>
            <a:ext cx="1152128" cy="1205361"/>
          </a:xfrm>
          <a:prstGeom prst="rect">
            <a:avLst/>
          </a:prstGeom>
          <a:noFill/>
        </p:spPr>
      </p:pic>
      <p:pic>
        <p:nvPicPr>
          <p:cNvPr id="12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315416"/>
            <a:ext cx="1152128" cy="1205361"/>
          </a:xfrm>
          <a:prstGeom prst="rect">
            <a:avLst/>
          </a:prstGeom>
          <a:noFill/>
        </p:spPr>
      </p:pic>
      <p:pic>
        <p:nvPicPr>
          <p:cNvPr id="7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1152128" cy="12053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Санта Клаус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3564" name="Picture 12" descr="http://playcast.ru/uploads/2013/12/27/697488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043010" cy="5733256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105400" y="1340768"/>
            <a:ext cx="4038600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371475"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Главное </a:t>
            </a:r>
            <a:r>
              <a:rPr lang="ru-RU" sz="2000" b="1" dirty="0">
                <a:solidFill>
                  <a:srgbClr val="002060"/>
                </a:solidFill>
              </a:rPr>
              <a:t>действующее лицо </a:t>
            </a:r>
            <a:r>
              <a:rPr lang="ru-RU" sz="2000" b="1" dirty="0" smtClean="0">
                <a:solidFill>
                  <a:srgbClr val="002060"/>
                </a:solidFill>
              </a:rPr>
              <a:t>Рождества - это </a:t>
            </a:r>
            <a:r>
              <a:rPr lang="ru-RU" sz="2000" b="1" dirty="0">
                <a:solidFill>
                  <a:srgbClr val="002060"/>
                </a:solidFill>
              </a:rPr>
              <a:t>Санта-Клаус или рождественский дед. Санта Клаус - толстый веселый старичок, который разносит </a:t>
            </a:r>
            <a:r>
              <a:rPr lang="ru-RU" sz="2000" b="1" dirty="0" smtClean="0">
                <a:solidFill>
                  <a:srgbClr val="002060"/>
                </a:solidFill>
              </a:rPr>
              <a:t>подарки. У </a:t>
            </a:r>
            <a:r>
              <a:rPr lang="ru-RU" sz="2000" b="1" dirty="0">
                <a:solidFill>
                  <a:srgbClr val="002060"/>
                </a:solidFill>
              </a:rPr>
              <a:t>него обязательно белая борода, красная курточка, штаны и </a:t>
            </a:r>
            <a:r>
              <a:rPr lang="ru-RU" sz="2000" b="1" dirty="0" smtClean="0">
                <a:solidFill>
                  <a:srgbClr val="002060"/>
                </a:solidFill>
              </a:rPr>
              <a:t>колпачок </a:t>
            </a:r>
            <a:r>
              <a:rPr lang="ru-RU" sz="2000" b="1" dirty="0">
                <a:solidFill>
                  <a:srgbClr val="002060"/>
                </a:solidFill>
              </a:rPr>
              <a:t>с белой меховой оторочкой. Он разъезжает на запряженных северными оленями санях, наполненных доверху подарками. Он проникает в дома через дымоход и оставляет подарки под елкой или в специальном носочке, но только послушным детям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371475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 Англии его называют </a:t>
            </a:r>
            <a:r>
              <a:rPr lang="ru-RU" sz="2000" b="1" dirty="0" err="1">
                <a:solidFill>
                  <a:srgbClr val="002060"/>
                </a:solidFill>
              </a:rPr>
              <a:t>Father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Christmas</a:t>
            </a:r>
            <a:r>
              <a:rPr lang="ru-RU" sz="2000" b="1" dirty="0">
                <a:solidFill>
                  <a:srgbClr val="002060"/>
                </a:solidFill>
              </a:rPr>
              <a:t>, что переводится, как Батюшка Рождество. 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152128" cy="1205361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80728"/>
            <a:ext cx="1152128" cy="1205361"/>
          </a:xfrm>
          <a:prstGeom prst="rect">
            <a:avLst/>
          </a:prstGeom>
          <a:noFill/>
        </p:spPr>
      </p:pic>
      <p:pic>
        <p:nvPicPr>
          <p:cNvPr id="13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1152128" cy="1205361"/>
          </a:xfrm>
          <a:prstGeom prst="rect">
            <a:avLst/>
          </a:prstGeom>
          <a:noFill/>
        </p:spPr>
      </p:pic>
      <p:pic>
        <p:nvPicPr>
          <p:cNvPr id="14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97152"/>
            <a:ext cx="1152128" cy="1205361"/>
          </a:xfrm>
          <a:prstGeom prst="rect">
            <a:avLst/>
          </a:prstGeom>
          <a:noFill/>
        </p:spPr>
      </p:pic>
      <p:pic>
        <p:nvPicPr>
          <p:cNvPr id="15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73216"/>
            <a:ext cx="1152128" cy="1205361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 descr="http://img1.liveinternet.ru/images/attach/d/1/130/848/130848763_4645991_Ded_Moroz_i_Snegur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6446" cy="7123237"/>
          </a:xfrm>
          <a:prstGeom prst="rect">
            <a:avLst/>
          </a:prstGeom>
          <a:noFill/>
        </p:spPr>
      </p:pic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652639"/>
            <a:ext cx="1152128" cy="1205361"/>
          </a:xfrm>
          <a:prstGeom prst="rect">
            <a:avLst/>
          </a:prstGeom>
          <a:noFill/>
        </p:spPr>
      </p:pic>
      <p:pic>
        <p:nvPicPr>
          <p:cNvPr id="7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-387424"/>
            <a:ext cx="1152128" cy="1205361"/>
          </a:xfrm>
          <a:prstGeom prst="rect">
            <a:avLst/>
          </a:prstGeom>
          <a:noFill/>
        </p:spPr>
      </p:pic>
      <p:pic>
        <p:nvPicPr>
          <p:cNvPr id="8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1152128" cy="1205361"/>
          </a:xfrm>
          <a:prstGeom prst="rect">
            <a:avLst/>
          </a:prstGeom>
          <a:noFill/>
        </p:spPr>
      </p:pic>
      <p:pic>
        <p:nvPicPr>
          <p:cNvPr id="6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872" y="-243408"/>
            <a:ext cx="1152128" cy="120536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88640"/>
            <a:ext cx="3041318" cy="6669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288925">
              <a:lnSpc>
                <a:spcPts val="19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В России обязательными символами встречи нового года является Дед Мороз и Снегурочка. Дед Мороз изображается как старик в цветной — голубой, синей, красной или белой шубе, с длинной белой бородой и посохом в руке, в валенках. Ездит на тройке лошадей. Деда Мороза иногда сопровождают различные лесные звери.</a:t>
            </a:r>
          </a:p>
          <a:p>
            <a:pPr marL="0" indent="288925">
              <a:lnSpc>
                <a:spcPts val="19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Снегурочка помогает своему дедушке веселить ребятню играми, водить у ёлки хороводы и раздавать подарки. </a:t>
            </a:r>
          </a:p>
          <a:p>
            <a:pPr marL="0" indent="288925">
              <a:lnSpc>
                <a:spcPts val="19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Дети пишут письма Дед Морозу, надеясь на волшебство и исполнения заветных желаний. </a:t>
            </a:r>
          </a:p>
          <a:p>
            <a:pPr marL="0" indent="288925">
              <a:lnSpc>
                <a:spcPts val="1900"/>
              </a:lnSpc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152128" cy="1205361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1152128" cy="12053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3929058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Дед Мороз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6623" cy="6165304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man Old Style" pitchFamily="18" charset="0"/>
              </a:rPr>
              <a:t>10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отличий Деда Мороза от Санта Клауса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152128" cy="1205361"/>
          </a:xfrm>
          <a:prstGeom prst="rect">
            <a:avLst/>
          </a:prstGeom>
          <a:noFill/>
        </p:spPr>
      </p:pic>
      <p:pic>
        <p:nvPicPr>
          <p:cNvPr id="7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0"/>
            <a:ext cx="1152128" cy="1205361"/>
          </a:xfrm>
          <a:prstGeom prst="rect">
            <a:avLst/>
          </a:prstGeom>
          <a:noFill/>
        </p:spPr>
      </p:pic>
      <p:pic>
        <p:nvPicPr>
          <p:cNvPr id="8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1152128" cy="12053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Праздничные песенки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176464" cy="4925144"/>
          </a:xfrm>
        </p:spPr>
        <p:txBody>
          <a:bodyPr>
            <a:noAutofit/>
          </a:bodyPr>
          <a:lstStyle/>
          <a:p>
            <a:pPr marL="0" indent="288925">
              <a:lnSpc>
                <a:spcPts val="2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Самой главной рождественской традицией англичане считают гимны. Они называются "</a:t>
            </a:r>
            <a:r>
              <a:rPr lang="ru-RU" sz="2000" b="1" dirty="0" err="1" smtClean="0">
                <a:solidFill>
                  <a:srgbClr val="002060"/>
                </a:solidFill>
              </a:rPr>
              <a:t>кэрол</a:t>
            </a:r>
            <a:r>
              <a:rPr lang="ru-RU" sz="2000" b="1" dirty="0" smtClean="0">
                <a:solidFill>
                  <a:srgbClr val="002060"/>
                </a:solidFill>
              </a:rPr>
              <a:t>", их поют в церквях перед приходом Рождества, и на улицах, проходя от одного дома к другому. Раньше, таким образом, собирались пожертвования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для монастырей и детских приютов. Сегодня это просто веселое развлечение для большинства граждан.</a:t>
            </a:r>
          </a:p>
          <a:p>
            <a:pPr marL="0" indent="288925">
              <a:lnSpc>
                <a:spcPts val="2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Пользуется определенной популярностью песенка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Jingle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Bells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sz="2000" b="1" dirty="0" smtClean="0">
                <a:solidFill>
                  <a:srgbClr val="002060"/>
                </a:solidFill>
              </a:rPr>
              <a:t>. Не так давно ей исполнилось 150 лет. Эта рождественская песенка была написана для представления в воскресной школе и ныне без нее не обходится ни один рождественский праздник.  Автор «Колокольчиков» - Джеймс </a:t>
            </a:r>
            <a:r>
              <a:rPr lang="ru-RU" sz="2000" b="1" dirty="0" err="1" smtClean="0">
                <a:solidFill>
                  <a:srgbClr val="002060"/>
                </a:solidFill>
              </a:rPr>
              <a:t>Пьерпонт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052737"/>
            <a:ext cx="4038600" cy="3888432"/>
          </a:xfrm>
        </p:spPr>
        <p:txBody>
          <a:bodyPr>
            <a:noAutofit/>
          </a:bodyPr>
          <a:lstStyle/>
          <a:p>
            <a:pPr marL="0" indent="471488" fontAlgn="base">
              <a:lnSpc>
                <a:spcPts val="2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В 2017 году исполнилось  115 лет с того дня, как была написана всем известная песня </a:t>
            </a:r>
            <a:r>
              <a:rPr lang="ru-RU" sz="2400" b="1" dirty="0" smtClean="0">
                <a:solidFill>
                  <a:srgbClr val="C00000"/>
                </a:solidFill>
              </a:rPr>
              <a:t>«В лесу родилась елочка». </a:t>
            </a:r>
            <a:r>
              <a:rPr lang="ru-RU" sz="2000" b="1" dirty="0" smtClean="0">
                <a:solidFill>
                  <a:srgbClr val="002060"/>
                </a:solidFill>
              </a:rPr>
              <a:t>Эта песенка стала в России настоящим Новогодним гимном. Многие считают ее народной, хотя на самом деле у нее есть и автор и композитор.</a:t>
            </a:r>
          </a:p>
          <a:p>
            <a:pPr marL="0" indent="471488" fontAlgn="base">
              <a:lnSpc>
                <a:spcPts val="2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     Автор любимой новогодней песни многих поколений – Раиса Кудашева. Стихотворение было положено на музыку композитором-любителем Леонидом </a:t>
            </a:r>
            <a:r>
              <a:rPr lang="ru-RU" sz="2000" b="1" dirty="0" err="1" smtClean="0">
                <a:solidFill>
                  <a:srgbClr val="002060"/>
                </a:solidFill>
              </a:rPr>
              <a:t>Бекманом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301208"/>
            <a:ext cx="1152128" cy="1205361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1152128" cy="1205361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1152128" cy="1205361"/>
          </a:xfrm>
          <a:prstGeom prst="rect">
            <a:avLst/>
          </a:prstGeom>
          <a:noFill/>
        </p:spPr>
      </p:pic>
      <p:pic>
        <p:nvPicPr>
          <p:cNvPr id="7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1152128" cy="1205361"/>
          </a:xfrm>
          <a:prstGeom prst="rect">
            <a:avLst/>
          </a:prstGeom>
          <a:noFill/>
        </p:spPr>
      </p:pic>
      <p:pic>
        <p:nvPicPr>
          <p:cNvPr id="5128" name="Picture 8" descr="http://poigraem.net/uploads/posts/2010-01/1264026053_1063324.jpg"/>
          <p:cNvPicPr>
            <a:picLocks noChangeAspect="1" noChangeArrowheads="1"/>
          </p:cNvPicPr>
          <p:nvPr/>
        </p:nvPicPr>
        <p:blipFill>
          <a:blip r:embed="rId3" cstate="print"/>
          <a:srcRect t="37799" b="4745"/>
          <a:stretch>
            <a:fillRect/>
          </a:stretch>
        </p:blipFill>
        <p:spPr bwMode="auto">
          <a:xfrm>
            <a:off x="4807618" y="2852936"/>
            <a:ext cx="4336382" cy="36004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7812360" cy="6525344"/>
          </a:xfrm>
        </p:spPr>
        <p:txBody>
          <a:bodyPr>
            <a:noAutofit/>
          </a:bodyPr>
          <a:lstStyle/>
          <a:p>
            <a:pPr marL="0">
              <a:lnSpc>
                <a:spcPts val="2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Dashing through the snow,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In a one-horse open sleigh,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Over the fields we go,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Laughing all the way.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Bells on bob-tails ring, 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Making spirits bright,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What fun it is to ride 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And sing a sleighing song tonight.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i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Chorus:</a:t>
            </a: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Jingle bells, jingle bells, jingle all the way!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O what fun it is to ride in a one-horse open sleigh.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Jingle bells, jingle bells, jingle all the way!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O what fun it is to ride in a one-horse open sleigh.</a:t>
            </a:r>
            <a:endParaRPr lang="ru-RU" sz="2400" b="1" dirty="0" smtClean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marL="0">
              <a:lnSpc>
                <a:spcPts val="2000"/>
              </a:lnSpc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marL="0">
              <a:lnSpc>
                <a:spcPts val="2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A day or two ago, I thought I'd take a ride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And soon Miss Fanny Bright, was seated by my side;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The horse was lean and lank, misfortune seemed his lot;</a:t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He got into a drifted bank and we got </a:t>
            </a: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upset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marL="0">
              <a:lnSpc>
                <a:spcPts val="2000"/>
              </a:lnSpc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marL="0">
              <a:lnSpc>
                <a:spcPts val="2000"/>
              </a:lnSpc>
              <a:spcBef>
                <a:spcPts val="0"/>
              </a:spcBef>
            </a:pPr>
            <a:r>
              <a:rPr lang="en-US" sz="2400" b="1" i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Chorus.</a:t>
            </a:r>
            <a: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endParaRPr lang="ru-RU" sz="2400" b="1" dirty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5124" name="Picture 4" descr="http://go3.imgsmail.ru/imgpreview?key=51268b4160fa48e3&amp;mb=imgdb_preview_4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908" y="260648"/>
            <a:ext cx="4056092" cy="26642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445224"/>
            <a:ext cx="1152128" cy="1205361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1152128" cy="1205361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udioskazki.info/uploads/posts/2012-01/1325594654_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9589"/>
          <a:stretch>
            <a:fillRect/>
          </a:stretch>
        </p:blipFill>
        <p:spPr bwMode="auto">
          <a:xfrm>
            <a:off x="0" y="260648"/>
            <a:ext cx="6240645" cy="59046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12160" y="332656"/>
            <a:ext cx="3131840" cy="6120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lnSpc>
                <a:spcPts val="16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chemeClr val="tx2"/>
                </a:solidFill>
              </a:rPr>
              <a:t>В лесу родилась елочка,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В лесу она росла, 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Зимой и летом стройная, 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Зеленая была.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Метель ей пела песенку: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«Спи, елочка, бай-бай!»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Мороз снежком укутывал: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«Смотри, не замерзай!»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Трусишка-зайка серенький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Под елочкой скакал,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Порою волк, сердитый волк,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Рысцою пробегал.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Чу! Снег по лесу частому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Под полозом скрипит;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Лошадка мохноногая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Торопится, бежит.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Везет лошадка дровенки,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А в дровнях — мужичок,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Срубил он нашу елочку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Под самый корешок.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Теперь она, нарядная,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На праздник к нам пришла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И много, много радостей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800" b="1" i="1" dirty="0" smtClean="0">
                <a:solidFill>
                  <a:schemeClr val="tx2"/>
                </a:solidFill>
              </a:rPr>
              <a:t>Детишкам принесла.</a:t>
            </a:r>
            <a:endParaRPr lang="ru-RU" sz="1800" b="1" i="1" dirty="0">
              <a:solidFill>
                <a:schemeClr val="tx2"/>
              </a:solidFill>
            </a:endParaRPr>
          </a:p>
        </p:txBody>
      </p:sp>
      <p:pic>
        <p:nvPicPr>
          <p:cNvPr id="8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2128" cy="1205361"/>
          </a:xfrm>
          <a:prstGeom prst="rect">
            <a:avLst/>
          </a:prstGeom>
          <a:noFill/>
        </p:spPr>
      </p:pic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786" y="-243407"/>
            <a:ext cx="825934" cy="864096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-387424"/>
            <a:ext cx="1152128" cy="1205361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652639"/>
            <a:ext cx="1152128" cy="1205361"/>
          </a:xfrm>
          <a:prstGeom prst="rect">
            <a:avLst/>
          </a:prstGeom>
          <a:noFill/>
        </p:spPr>
      </p:pic>
      <p:pic>
        <p:nvPicPr>
          <p:cNvPr id="12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108" y="5949280"/>
            <a:ext cx="868588" cy="908720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krasnaya-polyana-sochi.ru/wp-content/uploads/left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056" y="0"/>
            <a:ext cx="9430056" cy="41123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0"/>
            <a:ext cx="7723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Новогодние традиции</a:t>
            </a:r>
            <a:endParaRPr lang="ru-RU" sz="4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97360"/>
            <a:ext cx="4644008" cy="5760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371475">
              <a:lnSpc>
                <a:spcPts val="18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6600"/>
                </a:solidFill>
                <a:latin typeface="+mj-lt"/>
              </a:rPr>
              <a:t>В России в Новогоднюю ночь принято одеваться в новую и лучшую одежду, так как если войти в новый год с обновкой, то целый год будешь ходить в обновках. Перед Новым годом заранее отдавали все долги, прощали все обиды, а те, кто были в ссоре, обязаны были помириться. Спать в новогоднюю ночь тоже нельзя, иначе весь год пройдёт вяло и неинтересно.  Перед Новым годом также рекомендуется выбросить из дома всю битую посуду, перемыть окна и зеркала. </a:t>
            </a:r>
          </a:p>
          <a:p>
            <a:pPr marL="0" indent="371475">
              <a:lnSpc>
                <a:spcPts val="18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Новый год считается одним из основных праздником России со своими обычаями и традициями: красота русских обрядов, поскрипывание снега на морозе, снежная баба и русская тройка с бубенцами. Дед Мороз и Снегурочка, пушистая ель, звон бокалов и поздравления под бой кремлевских курантов и праздничный салют.</a:t>
            </a:r>
          </a:p>
          <a:p>
            <a:pPr marL="0" indent="371475">
              <a:lnSpc>
                <a:spcPts val="1800"/>
              </a:lnSpc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412776"/>
            <a:ext cx="4139952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lnSpc>
                <a:spcPts val="18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6600"/>
                </a:solidFill>
              </a:rPr>
              <a:t>Самая известная новогодняя традиция в Британии — это традиция первого гостя. После того, как часы пробьют 12 и возвестят о начале Нового года, британцы спешат в дома на встречу гостя. Первым гостем в наступившем году должен быть молодой темноволосый мужчина, который обязательно приносит с собой немного денег, уголек, который бросает в камин, кусочек хлеба и щепотку соли, как символы тепла и достатка. Первого гостя нужно обязательно угостить. </a:t>
            </a:r>
          </a:p>
          <a:p>
            <a:pPr marL="0">
              <a:lnSpc>
                <a:spcPts val="18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Распространен также и обычай «Впускания Нового Года». С первым ударом часов глава дома настежь распахивает заднюю дверь и выпускает Старый год, а с последним ударом открывает переднюю, чтобы в дом вошел Новый.</a:t>
            </a:r>
          </a:p>
          <a:p>
            <a:pPr marL="0">
              <a:lnSpc>
                <a:spcPts val="1800"/>
              </a:lnSpc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2128" cy="1205361"/>
          </a:xfrm>
          <a:prstGeom prst="rect">
            <a:avLst/>
          </a:prstGeom>
          <a:noFill/>
        </p:spPr>
      </p:pic>
      <p:pic>
        <p:nvPicPr>
          <p:cNvPr id="8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0410" y="548681"/>
            <a:ext cx="963590" cy="1008112"/>
          </a:xfrm>
          <a:prstGeom prst="rect">
            <a:avLst/>
          </a:prstGeom>
          <a:noFill/>
        </p:spPr>
      </p:pic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365104"/>
            <a:ext cx="1152128" cy="1205361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3"/>
            <a:ext cx="825934" cy="864096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B112-ABC0-41F5-8D6C-9C63897374B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013176"/>
            <a:ext cx="1152128" cy="1205361"/>
          </a:xfrm>
          <a:prstGeom prst="rect">
            <a:avLst/>
          </a:prstGeom>
          <a:noFill/>
        </p:spPr>
      </p:pic>
      <p:pic>
        <p:nvPicPr>
          <p:cNvPr id="7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1152128" cy="1205361"/>
          </a:xfrm>
          <a:prstGeom prst="rect">
            <a:avLst/>
          </a:prstGeom>
          <a:noFill/>
        </p:spPr>
      </p:pic>
      <p:pic>
        <p:nvPicPr>
          <p:cNvPr id="6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1152128" cy="1205361"/>
          </a:xfrm>
          <a:prstGeom prst="rect">
            <a:avLst/>
          </a:prstGeom>
          <a:noFill/>
        </p:spPr>
      </p:pic>
      <p:pic>
        <p:nvPicPr>
          <p:cNvPr id="8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132856"/>
            <a:ext cx="1152128" cy="1205361"/>
          </a:xfrm>
          <a:prstGeom prst="rect">
            <a:avLst/>
          </a:prstGeom>
          <a:noFill/>
        </p:spPr>
      </p:pic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152128" cy="1205361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1152128" cy="1205361"/>
          </a:xfrm>
          <a:prstGeom prst="rect">
            <a:avLst/>
          </a:prstGeom>
          <a:noFill/>
        </p:spPr>
      </p:pic>
      <p:pic>
        <p:nvPicPr>
          <p:cNvPr id="5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2128" cy="12053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08660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Заключение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548680"/>
            <a:ext cx="8640960" cy="6120680"/>
          </a:xfrm>
        </p:spPr>
        <p:txBody>
          <a:bodyPr>
            <a:noAutofit/>
          </a:bodyPr>
          <a:lstStyle/>
          <a:p>
            <a:pPr marL="0" indent="371475"/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В данной работе я изучила и сравнила праздники Рождество и Новый год двух стран. И пришла к выводу, что традиции и обычаи этих праздников являются драгоценным наследием, большинство которых зародились в далекие времена. Главными особенностями Рождества и Нового года являются символы, обряды и обычаи празднования.</a:t>
            </a:r>
          </a:p>
          <a:p>
            <a:pPr marL="0" indent="371475"/>
            <a:r>
              <a:rPr lang="ru-RU" sz="1800" b="1" dirty="0" smtClean="0">
                <a:solidFill>
                  <a:srgbClr val="002060"/>
                </a:solidFill>
              </a:rPr>
              <a:t>Несмотря на календарное расхождение католического и православного Рождества, с приходом этих зимних праздников в Великобритании и России </a:t>
            </a:r>
          </a:p>
          <a:p>
            <a:pPr marL="0" lvl="0" indent="371475">
              <a:lnSpc>
                <a:spcPts val="16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обязательной частью празднования является богослужение, церковное пение и зажигание свечи; </a:t>
            </a:r>
          </a:p>
          <a:p>
            <a:pPr marL="0" lvl="0" indent="371475">
              <a:lnSpc>
                <a:spcPts val="16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основная традиция Нового года и Рождества это дарение подарков;</a:t>
            </a:r>
          </a:p>
          <a:p>
            <a:pPr marL="0" lvl="0" indent="371475">
              <a:lnSpc>
                <a:spcPts val="16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угощения за праздничным столом (традиционным блюдом является жареная индейка и гусь, а также рождественский пирог); </a:t>
            </a:r>
          </a:p>
          <a:p>
            <a:pPr marL="0" lvl="0" indent="371475">
              <a:lnSpc>
                <a:spcPts val="16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общими символами этих зимних праздником становятся вечно зеленая елка, венок и колокольчики; </a:t>
            </a:r>
          </a:p>
          <a:p>
            <a:pPr marL="0" lvl="0" indent="371475">
              <a:lnSpc>
                <a:spcPts val="16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главным атрибутом праздников выступают добрый Санта Клаус и Дед Мороз с мешком подарков и забав (в различии имен двух щедрых старичков лежит одна биография); </a:t>
            </a:r>
          </a:p>
          <a:p>
            <a:pPr marL="0" lvl="0" indent="371475">
              <a:lnSpc>
                <a:spcPts val="16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шумные гулянья с песнями и колядками, театральные постановки, таинство и волшебство праздников делают их неповторимыми и светлыми.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Таким образом, гипотеза исследовательской работы — празднование Рождества и Нового года в Великобритании и России имеет общие черты —  подтверждена.</a:t>
            </a:r>
          </a:p>
          <a:p>
            <a:endParaRPr lang="ru-RU" sz="18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B112-ABC0-41F5-8D6C-9C63897374B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http://boombob.ru/img/picture/Oct/16/c31c0d51e8197ab83fe7f9c62e926624/5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85037"/>
            <a:ext cx="9144000" cy="536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>
              <a:lnSpc>
                <a:spcPts val="23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Актуальность:</a:t>
            </a:r>
            <a:r>
              <a:rPr lang="ru-RU" sz="2400" b="1" dirty="0" smtClean="0"/>
              <a:t>  очень важно изучить культуру страны изучаемого языка,  её национальные традиции и обычаи.</a:t>
            </a:r>
          </a:p>
          <a:p>
            <a:pPr indent="449263">
              <a:lnSpc>
                <a:spcPts val="2300"/>
              </a:lnSpc>
            </a:pPr>
            <a:endParaRPr lang="ru-RU" sz="2400" b="1" dirty="0" smtClean="0"/>
          </a:p>
          <a:p>
            <a:pPr indent="449263">
              <a:lnSpc>
                <a:spcPts val="23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Гипотеза:</a:t>
            </a:r>
            <a:r>
              <a:rPr lang="ru-RU" sz="2400" b="1" dirty="0" smtClean="0"/>
              <a:t> празднование Рождества и Нового года в Великобритании и России имеет общие черты.</a:t>
            </a:r>
          </a:p>
          <a:p>
            <a:pPr indent="449263">
              <a:lnSpc>
                <a:spcPts val="2300"/>
              </a:lnSpc>
            </a:pPr>
            <a:endParaRPr lang="ru-RU" sz="2400" b="1" i="1" dirty="0" smtClean="0"/>
          </a:p>
          <a:p>
            <a:pPr indent="449263">
              <a:lnSpc>
                <a:spcPts val="23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Цель: </a:t>
            </a:r>
            <a:r>
              <a:rPr lang="ru-RU" sz="2400" b="1" dirty="0" smtClean="0"/>
              <a:t>выявить сходства и различия празднования Рождества и Нового года в Британии и России.</a:t>
            </a:r>
          </a:p>
          <a:p>
            <a:pPr indent="449263">
              <a:lnSpc>
                <a:spcPts val="23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</a:p>
          <a:p>
            <a:pPr marL="266700" lvl="0" indent="449263">
              <a:lnSpc>
                <a:spcPts val="2300"/>
              </a:lnSpc>
              <a:buFont typeface="Wingdings" pitchFamily="2" charset="2"/>
              <a:buChar char="ü"/>
            </a:pPr>
            <a:r>
              <a:rPr lang="ru-RU" sz="2400" b="1" dirty="0" smtClean="0"/>
              <a:t>изучить историю происхождения Рождества и Нового года;</a:t>
            </a:r>
          </a:p>
          <a:p>
            <a:pPr marL="266700" lvl="0" indent="449263">
              <a:lnSpc>
                <a:spcPts val="2300"/>
              </a:lnSpc>
              <a:buFont typeface="Wingdings" pitchFamily="2" charset="2"/>
              <a:buChar char="ü"/>
            </a:pPr>
            <a:r>
              <a:rPr lang="ru-RU" sz="2400" b="1" dirty="0" smtClean="0"/>
              <a:t>рассмотреть особенности традиций празднования в двух странах;</a:t>
            </a:r>
          </a:p>
          <a:p>
            <a:pPr marL="266700" lvl="0" indent="449263">
              <a:lnSpc>
                <a:spcPts val="2300"/>
              </a:lnSpc>
              <a:buFont typeface="Wingdings" pitchFamily="2" charset="2"/>
              <a:buChar char="ü"/>
            </a:pPr>
            <a:r>
              <a:rPr lang="ru-RU" sz="2400" b="1" dirty="0" smtClean="0"/>
              <a:t>сравнить символы и обычаи двух праздников;</a:t>
            </a:r>
          </a:p>
          <a:p>
            <a:pPr marL="266700" lvl="0" indent="449263">
              <a:lnSpc>
                <a:spcPts val="2300"/>
              </a:lnSpc>
              <a:buFont typeface="Wingdings" pitchFamily="2" charset="2"/>
              <a:buChar char="ü"/>
            </a:pPr>
            <a:r>
              <a:rPr lang="ru-RU" sz="2400" b="1" dirty="0" smtClean="0"/>
              <a:t>создать презентацию, создать </a:t>
            </a:r>
            <a:r>
              <a:rPr lang="ru-RU" sz="2400" b="1" dirty="0" err="1" smtClean="0"/>
              <a:t>лепбук</a:t>
            </a:r>
            <a:r>
              <a:rPr lang="ru-RU" sz="2400" b="1" dirty="0" smtClean="0"/>
              <a:t>.</a:t>
            </a:r>
          </a:p>
          <a:p>
            <a:pPr indent="449263">
              <a:lnSpc>
                <a:spcPts val="2300"/>
              </a:lnSpc>
            </a:pPr>
            <a:endParaRPr lang="ru-RU" sz="2400" b="1" dirty="0" smtClean="0"/>
          </a:p>
          <a:p>
            <a:pPr indent="449263">
              <a:lnSpc>
                <a:spcPts val="23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Объект исследования:</a:t>
            </a:r>
            <a:r>
              <a:rPr lang="ru-RU" sz="2400" b="1" dirty="0" smtClean="0"/>
              <a:t> британская и русская культуры.</a:t>
            </a:r>
          </a:p>
          <a:p>
            <a:pPr indent="449263">
              <a:lnSpc>
                <a:spcPts val="23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Предмет исследования: </a:t>
            </a:r>
            <a:r>
              <a:rPr lang="ru-RU" sz="2400" b="1" dirty="0" smtClean="0"/>
              <a:t>праздники и обычаи двух народов.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 w="12700" cap="rnd" cmpd="dbl">
                <a:solidFill>
                  <a:schemeClr val="accent4">
                    <a:lumMod val="75000"/>
                  </a:schemeClr>
                </a:solidFill>
                <a:prstDash val="sysDash"/>
                <a:round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5848" name="Picture 8" descr="http://www.xn--80aaag4ahfsfmegx9g4e.xn--p1ai/vet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229200"/>
            <a:ext cx="7344816" cy="191683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sv-stefan.ru/wp-content/uploads/2012/12/%D1%81%D0%BE%D1%87%D0%B8%D0%BD-%D0%B2-%D1%81%D0%B5%D1%80%D0%B4%D1%86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53439" cy="48691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038600" cy="32732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в Англии</a:t>
            </a:r>
          </a:p>
          <a:p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25 декабря</a:t>
            </a:r>
            <a:endParaRPr lang="ru-RU" sz="4000" b="1" dirty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908720"/>
            <a:ext cx="4038600" cy="32732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в России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7 января</a:t>
            </a:r>
            <a:endParaRPr lang="ru-RU" sz="4000" b="1" dirty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7" name="Picture 12" descr="http://4.bp.blogspot.com/-B5ALCWRAS9I/UL247XqKX5I/AAAAAAAADPo/YiPqGdy1G1k/s1600/%D0%A0%D0%BE%D0%B6%D0%B4%D0%B5%D1%81%D1%82%D0%B2%D0%B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29200"/>
            <a:ext cx="4968552" cy="1914815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Дата празднования Рождества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2" name="Picture 16" descr="http://www.playcast.ru/uploads/2016/01/07/1669882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085184"/>
            <a:ext cx="3728619" cy="2268244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История Рождества Христова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1028" name="Picture 4" descr="http://deti-i-vnuki.ru/wp-content/uploads/2016/01/1235644420_cn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6177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517232"/>
            <a:ext cx="9144000" cy="13407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Англии и в России Рождество – это праздник, который действительно отмечается широко и объединяет всех. Яркий религиозный праздник, когда христиане празднуют рождение Иисуса Христа. Рождественская история пришла из Библии.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rkrai.com/Content/images/photo/25bf3794cbd96f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12"/>
          <a:stretch>
            <a:fillRect/>
          </a:stretch>
        </p:blipFill>
        <p:spPr bwMode="auto">
          <a:xfrm>
            <a:off x="0" y="0"/>
            <a:ext cx="9215326" cy="55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Рождественский вертеп</a:t>
            </a:r>
            <a:endParaRPr lang="ru-RU" sz="48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5129808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638175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</a:rPr>
              <a:t>В наши дни на Рождество в церквях и храмах принято выставлять вертепы с яслями и скульптурными изображениями Марии, Иосифа и Младенца Христа. Вертеп стоит в центре храма, где каждый пришедший на праздничную службу может поклониться рождённому Спасителю. </a:t>
            </a:r>
          </a:p>
          <a:p>
            <a:pPr marL="0" marR="0" lvl="0" indent="638175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1152128" cy="1205361"/>
          </a:xfrm>
          <a:prstGeom prst="rect">
            <a:avLst/>
          </a:prstGeom>
          <a:noFill/>
        </p:spPr>
      </p:pic>
      <p:pic>
        <p:nvPicPr>
          <p:cNvPr id="12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1152128" cy="1205361"/>
          </a:xfrm>
          <a:prstGeom prst="rect">
            <a:avLst/>
          </a:prstGeom>
          <a:noFill/>
        </p:spPr>
      </p:pic>
      <p:pic>
        <p:nvPicPr>
          <p:cNvPr id="13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1152128" cy="1205361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152128" cy="12053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086600" cy="8241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Колядки</a:t>
            </a:r>
            <a:endParaRPr lang="ru-RU" b="1" dirty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0" name="Picture 2" descr="https://img-fotki.yandex.ru/get/17893/220779633.12/0_371f5d_5a4731fd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38689"/>
            <a:ext cx="5472608" cy="5985665"/>
          </a:xfrm>
          <a:prstGeom prst="rect">
            <a:avLst/>
          </a:prstGeom>
          <a:noFill/>
        </p:spPr>
      </p:pic>
      <p:pic>
        <p:nvPicPr>
          <p:cNvPr id="15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2639"/>
            <a:ext cx="1152128" cy="120536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836712"/>
            <a:ext cx="3491880" cy="4464496"/>
          </a:xfrm>
        </p:spPr>
        <p:txBody>
          <a:bodyPr>
            <a:noAutofit/>
          </a:bodyPr>
          <a:lstStyle/>
          <a:p>
            <a:pPr marL="0"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В рождественскую ночь до самого утра принято колядовать. Дети и молодёжь поют песни — колядки. В них хозяевам желают добра, достатка, здоровья. А гостеприимные хозяева взамен одаривают сладостями и звонкими монетками. Чем больше </a:t>
            </a:r>
            <a:r>
              <a:rPr lang="ru-RU" sz="2400" b="1" dirty="0" err="1" smtClean="0">
                <a:solidFill>
                  <a:srgbClr val="002060"/>
                </a:solidFill>
              </a:rPr>
              <a:t>колядовщиков</a:t>
            </a:r>
            <a:r>
              <a:rPr lang="ru-RU" sz="2400" b="1" dirty="0" smtClean="0">
                <a:solidFill>
                  <a:srgbClr val="002060"/>
                </a:solidFill>
              </a:rPr>
              <a:t> посетит дом, тем больше радости будет в этом году.</a:t>
            </a:r>
          </a:p>
          <a:p>
            <a:pPr marL="0">
              <a:lnSpc>
                <a:spcPts val="2400"/>
              </a:lnSpc>
              <a:spcBef>
                <a:spcPts val="0"/>
              </a:spcBef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B112-ABC0-41F5-8D6C-9C63897374B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1152128" cy="120536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580112" y="3689648"/>
            <a:ext cx="3563888" cy="3168352"/>
          </a:xfrm>
        </p:spPr>
        <p:txBody>
          <a:bodyPr>
            <a:noAutofit/>
          </a:bodyPr>
          <a:lstStyle/>
          <a:p>
            <a:pPr marL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Ой, </a:t>
            </a:r>
            <a:r>
              <a:rPr lang="ru-RU" sz="2400" b="1" dirty="0" err="1" smtClean="0">
                <a:solidFill>
                  <a:srgbClr val="002060"/>
                </a:solidFill>
              </a:rPr>
              <a:t>колядушка-коляда</a:t>
            </a:r>
            <a:r>
              <a:rPr lang="ru-RU" sz="2400" b="1" dirty="0" smtClean="0">
                <a:solidFill>
                  <a:srgbClr val="002060"/>
                </a:solidFill>
              </a:rPr>
              <a:t>,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Хозяюшка молода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хозяин строгий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Встречайте на пороге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Ряженых искусников.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Угостите вкусненьким.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Сыпьте деньги, сласти,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Не спугните счастье.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Пусть у вас все спорится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воздастся сторицей!</a:t>
            </a:r>
          </a:p>
          <a:p>
            <a:pPr marL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        ***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5220072" cy="2708920"/>
          </a:xfrm>
        </p:spPr>
        <p:txBody>
          <a:bodyPr>
            <a:noAutofit/>
          </a:bodyPr>
          <a:lstStyle/>
          <a:p>
            <a:pPr marL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 Рождеством святым вас, люди!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Мир да лад у вас пусть будет,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Чтобы горя вы не знали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в богатстве пребывали!</a:t>
            </a:r>
          </a:p>
          <a:p>
            <a:pPr marL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            ***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Ангел с неба к нам спустился,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сказал Иисус родился.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Мы пришли его прославить,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вас с праздником поздравить.</a:t>
            </a:r>
          </a:p>
          <a:p>
            <a:pPr marL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           ***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10" descr="http://cs31.babysfera.ru/8/5/0/2/48871975.34999870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9538"/>
            <a:ext cx="5544616" cy="4158462"/>
          </a:xfrm>
          <a:prstGeom prst="rect">
            <a:avLst/>
          </a:prstGeom>
          <a:noFill/>
        </p:spPr>
      </p:pic>
      <p:pic>
        <p:nvPicPr>
          <p:cNvPr id="40964" name="Picture 4" descr="http://i.arts.in.ua/i/15281/rojdestvenskie-kolyadki_denisova_darya_1380823398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62500" y="0"/>
            <a:ext cx="4381500" cy="29813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492896"/>
            <a:ext cx="1152128" cy="1205361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2636912"/>
            <a:ext cx="1152128" cy="1205361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1152128" cy="1205361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B112-ABC0-41F5-8D6C-9C63897374B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1445385" cy="1512168"/>
          </a:xfrm>
          <a:prstGeom prst="rect">
            <a:avLst/>
          </a:prstGeom>
          <a:noFill/>
        </p:spPr>
      </p:pic>
      <p:pic>
        <p:nvPicPr>
          <p:cNvPr id="14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1445385" cy="1512168"/>
          </a:xfrm>
          <a:prstGeom prst="rect">
            <a:avLst/>
          </a:prstGeom>
          <a:noFill/>
        </p:spPr>
      </p:pic>
      <p:pic>
        <p:nvPicPr>
          <p:cNvPr id="15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8615" y="836712"/>
            <a:ext cx="1445385" cy="1512168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1445385" cy="1512168"/>
          </a:xfrm>
          <a:prstGeom prst="rect">
            <a:avLst/>
          </a:prstGeom>
          <a:noFill/>
        </p:spPr>
      </p:pic>
      <p:pic>
        <p:nvPicPr>
          <p:cNvPr id="12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1445385" cy="1512168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6/91/256/91256583_125455765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1445385" cy="1512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Рождественская и новогодняя ель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4038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в Англии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836712"/>
            <a:ext cx="4038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man Old Style" pitchFamily="18" charset="0"/>
              </a:rPr>
              <a:t>в России</a:t>
            </a:r>
          </a:p>
          <a:p>
            <a:endParaRPr lang="ru-RU" dirty="0"/>
          </a:p>
        </p:txBody>
      </p:sp>
      <p:pic>
        <p:nvPicPr>
          <p:cNvPr id="16388" name="Picture 4" descr="http://img0.liveinternet.ru/images/attach/c/7/95/609/95609472_elky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836712"/>
            <a:ext cx="4579969" cy="5793940"/>
          </a:xfrm>
          <a:prstGeom prst="rect">
            <a:avLst/>
          </a:prstGeom>
          <a:noFill/>
        </p:spPr>
      </p:pic>
      <p:pic>
        <p:nvPicPr>
          <p:cNvPr id="16392" name="Picture 8" descr="http://s1.pic4you.ru/allimage/y2012/11-30/12216/27565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268760"/>
            <a:ext cx="2915816" cy="1832105"/>
          </a:xfrm>
          <a:prstGeom prst="rect">
            <a:avLst/>
          </a:prstGeom>
          <a:noFill/>
        </p:spPr>
      </p:pic>
      <p:pic>
        <p:nvPicPr>
          <p:cNvPr id="16394" name="Picture 10" descr="http://go4.imgsmail.ru/imgpreview?key=796344cd7f67cb&amp;mb=imgdb_preview_123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196752"/>
            <a:ext cx="1966587" cy="2088232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2564904"/>
            <a:ext cx="2195736" cy="4293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7938" marR="0" lvl="0" indent="2889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каждом английском доме к Рождеству украшают разноцветными блестящими игрушками и сладостями елку, на верхушке ее обычно укрепляют Рождественскую фею или большую серебряную звезду.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876256" y="2564904"/>
            <a:ext cx="2267744" cy="4293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indent="288925">
              <a:lnSpc>
                <a:spcPts val="18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Первые елочные игрушки в России были съедобными. Создавались фигурки из теста, обернутые в фольгу. Фольга могла быть золотистой, серебряной, выкрашенной в яркие цвета. На ветки также вешали фрукты, орехи. </a:t>
            </a:r>
          </a:p>
          <a:p>
            <a:pPr lvl="0" indent="288925">
              <a:lnSpc>
                <a:spcPts val="18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Некоторое время спустя в  России появились стеклянные изделия.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1268</Words>
  <Application>Microsoft Office PowerPoint</Application>
  <PresentationFormat>Экран (4:3)</PresentationFormat>
  <Paragraphs>167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План:</vt:lpstr>
      <vt:lpstr>Презентация PowerPoint</vt:lpstr>
      <vt:lpstr>Дата празднования Рождества</vt:lpstr>
      <vt:lpstr>История Рождества Христова</vt:lpstr>
      <vt:lpstr>Рождественский вертеп</vt:lpstr>
      <vt:lpstr>Колядки</vt:lpstr>
      <vt:lpstr>Презентация PowerPoint</vt:lpstr>
      <vt:lpstr>Рождественская и новогодняя ель</vt:lpstr>
      <vt:lpstr>Рождественские свечи</vt:lpstr>
      <vt:lpstr>Украшения</vt:lpstr>
      <vt:lpstr>Презентация PowerPoint</vt:lpstr>
      <vt:lpstr>Дата празднования Нового года</vt:lpstr>
      <vt:lpstr>Праздничный стол в Англии</vt:lpstr>
      <vt:lpstr>CHRISTMAS DISHES</vt:lpstr>
      <vt:lpstr>Рождественский леденец</vt:lpstr>
      <vt:lpstr>Праздничный стол в России</vt:lpstr>
      <vt:lpstr>Презентация PowerPoint</vt:lpstr>
      <vt:lpstr>Главные герои праздников</vt:lpstr>
      <vt:lpstr>Санта Клаус</vt:lpstr>
      <vt:lpstr>Дед Мороз</vt:lpstr>
      <vt:lpstr>10 отличий Деда Мороза от Санта Клауса</vt:lpstr>
      <vt:lpstr>Праздничные песенки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Школьная Библиотека</dc:creator>
  <cp:lastModifiedBy>админ</cp:lastModifiedBy>
  <cp:revision>33</cp:revision>
  <dcterms:created xsi:type="dcterms:W3CDTF">2017-04-05T15:14:55Z</dcterms:created>
  <dcterms:modified xsi:type="dcterms:W3CDTF">2018-01-15T10:20:08Z</dcterms:modified>
</cp:coreProperties>
</file>