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728" r:id="rId3"/>
    <p:sldMasterId id="2147483742" r:id="rId4"/>
    <p:sldMasterId id="2147483756" r:id="rId5"/>
  </p:sldMasterIdLst>
  <p:notesMasterIdLst>
    <p:notesMasterId r:id="rId35"/>
  </p:notesMasterIdLst>
  <p:sldIdLst>
    <p:sldId id="283" r:id="rId6"/>
    <p:sldId id="297" r:id="rId7"/>
    <p:sldId id="282" r:id="rId8"/>
    <p:sldId id="287" r:id="rId9"/>
    <p:sldId id="295" r:id="rId10"/>
    <p:sldId id="294" r:id="rId11"/>
    <p:sldId id="296" r:id="rId12"/>
    <p:sldId id="288" r:id="rId13"/>
    <p:sldId id="25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67" r:id="rId25"/>
    <p:sldId id="266" r:id="rId26"/>
    <p:sldId id="280" r:id="rId27"/>
    <p:sldId id="279" r:id="rId28"/>
    <p:sldId id="290" r:id="rId29"/>
    <p:sldId id="289" r:id="rId30"/>
    <p:sldId id="291" r:id="rId31"/>
    <p:sldId id="298" r:id="rId32"/>
    <p:sldId id="293" r:id="rId33"/>
    <p:sldId id="286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336600"/>
    <a:srgbClr val="006600"/>
    <a:srgbClr val="CCFF66"/>
    <a:srgbClr val="CCFFCC"/>
    <a:srgbClr val="00FF00"/>
    <a:srgbClr val="FFFF66"/>
    <a:srgbClr val="CC9900"/>
    <a:srgbClr val="FFFF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69" d="100"/>
          <a:sy n="69" d="100"/>
        </p:scale>
        <p:origin x="5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E0D21A-4FC5-42F3-B508-6911F71F2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18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177B88-8029-4865-AA03-51B615F070A4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57604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0D21A-4FC5-42F3-B508-6911F71F2AAA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573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0D21A-4FC5-42F3-B508-6911F71F2AAA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32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31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78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93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30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37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63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14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24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11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62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2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84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33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82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03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56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05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93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54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71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53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0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714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07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80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93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11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170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706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890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24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516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3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943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94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446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49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74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110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76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825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9546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120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3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9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091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370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472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24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636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877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030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286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610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994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4007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7619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63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001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672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02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5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9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15.01.2018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664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15.01.2018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962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15.01.2018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609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15.01.2018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321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15.01.2018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728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052736"/>
            <a:ext cx="727280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СОВРЕМЕННЫХ ОБРАЗОВАТЕЛЬНЫХ ТЕХНОЛОГИЙ В ПРОЦЕССЕ ФОРМИРОВАНИЯ ЯЗЫКОВОЙ ЛИЧНОСТИ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Прохорова Наталья Викторовна,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 русского языка и литературы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  <a:tabLst>
                <a:tab pos="4667250" algn="l"/>
              </a:tabLst>
            </a:pP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Грибенникова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Елена Викторовна,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  <a:tabLst>
                <a:tab pos="4667250" algn="l"/>
              </a:tabLs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 английского языка,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КГУ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СШ № 29 </a:t>
            </a: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г.Актобе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48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7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bg1"/>
            </a:gs>
            <a:gs pos="50000">
              <a:srgbClr val="CCFFCC"/>
            </a:gs>
            <a:gs pos="100000">
              <a:srgbClr val="156B13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5" descr="IMG_00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71744"/>
            <a:ext cx="396081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Дом\Рабочий стол\Цветы\09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01"/>
            <a:ext cx="5715040" cy="5072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50" name="AutoShap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ru-RU" b="1" i="1" dirty="0" smtClean="0">
                <a:solidFill>
                  <a:schemeClr val="tx1"/>
                </a:solidFill>
                <a:latin typeface="Copperplate Gothic Bold" pitchFamily="34" charset="0"/>
              </a:rPr>
              <a:t>Творчество учащихся</a:t>
            </a:r>
            <a:r>
              <a:rPr lang="en-US" b="1" i="1" dirty="0" smtClean="0">
                <a:solidFill>
                  <a:schemeClr val="tx1"/>
                </a:solidFill>
                <a:latin typeface="Copperplate Gothic Bold" pitchFamily="34" charset="0"/>
              </a:rPr>
              <a:t/>
            </a:r>
            <a:br>
              <a:rPr lang="en-US" b="1" i="1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Copperplate Gothic Bold" pitchFamily="34" charset="0"/>
              </a:rPr>
              <a:t>5 </a:t>
            </a:r>
            <a:r>
              <a:rPr lang="en-US" b="1" i="1" dirty="0" smtClean="0">
                <a:solidFill>
                  <a:schemeClr val="tx1"/>
                </a:solidFill>
                <a:latin typeface="Copperplate Gothic Bold" pitchFamily="34" charset="0"/>
              </a:rPr>
              <a:t>a </a:t>
            </a:r>
            <a:r>
              <a:rPr lang="ru-RU" b="1" i="1" dirty="0" smtClean="0">
                <a:solidFill>
                  <a:schemeClr val="tx1"/>
                </a:solidFill>
                <a:latin typeface="Copperplate Gothic Bold" pitchFamily="34" charset="0"/>
              </a:rPr>
              <a:t> класса СШ№</a:t>
            </a:r>
            <a:r>
              <a:rPr lang="en-US" b="1" i="1" dirty="0" smtClean="0">
                <a:solidFill>
                  <a:schemeClr val="tx1"/>
                </a:solidFill>
                <a:latin typeface="Copperplate Gothic Bold" pitchFamily="34" charset="0"/>
              </a:rPr>
              <a:t>29</a:t>
            </a:r>
            <a:endParaRPr lang="ru-RU" b="1" i="1" dirty="0" smtClean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30800" y="2500313"/>
            <a:ext cx="4013200" cy="3044825"/>
          </a:xfrm>
        </p:spPr>
        <p:txBody>
          <a:bodyPr anchor="b"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i="1" smtClean="0">
                <a:solidFill>
                  <a:srgbClr val="800000"/>
                </a:solidFill>
                <a:latin typeface="Copperplate Gothic Bold" pitchFamily="34" charset="0"/>
              </a:rPr>
              <a:t>Стихотворение</a:t>
            </a:r>
            <a:endParaRPr lang="en-US" i="1" smtClean="0">
              <a:solidFill>
                <a:srgbClr val="800000"/>
              </a:solidFill>
              <a:latin typeface="Copperplate Gothic Bold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i="1" smtClean="0">
                <a:solidFill>
                  <a:srgbClr val="800000"/>
                </a:solidFill>
                <a:latin typeface="Copperplate Gothic Bold" pitchFamily="34" charset="0"/>
              </a:rPr>
              <a:t>“</a:t>
            </a:r>
            <a:r>
              <a:rPr lang="ru-RU" i="1" smtClean="0">
                <a:solidFill>
                  <a:srgbClr val="800000"/>
                </a:solidFill>
                <a:latin typeface="Copperplate Gothic Bold" pitchFamily="34" charset="0"/>
              </a:rPr>
              <a:t>Секретная песня</a:t>
            </a:r>
            <a:r>
              <a:rPr lang="en-US" i="1" smtClean="0">
                <a:solidFill>
                  <a:srgbClr val="800000"/>
                </a:solidFill>
                <a:latin typeface="Copperplate Gothic Bold" pitchFamily="34" charset="0"/>
              </a:rPr>
              <a:t>”</a:t>
            </a:r>
            <a:endParaRPr lang="ru-RU" i="1" smtClean="0">
              <a:solidFill>
                <a:srgbClr val="800000"/>
              </a:solidFill>
              <a:latin typeface="Copperplate Gothic Bold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i="1" smtClean="0">
                <a:solidFill>
                  <a:srgbClr val="800000"/>
                </a:solidFill>
                <a:latin typeface="Copperplate Gothic Bold" pitchFamily="34" charset="0"/>
              </a:rPr>
              <a:t>Американской поэтессы</a:t>
            </a:r>
            <a:endParaRPr lang="en-US" i="1" smtClean="0">
              <a:solidFill>
                <a:srgbClr val="800000"/>
              </a:solidFill>
              <a:latin typeface="Copperplate Gothic Bold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i="1" smtClean="0">
                <a:solidFill>
                  <a:srgbClr val="800000"/>
                </a:solidFill>
                <a:latin typeface="Copperplate Gothic Bold" pitchFamily="34" charset="0"/>
              </a:rPr>
              <a:t>Маргарет Браун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3300"/>
            </a:gs>
            <a:gs pos="13000">
              <a:srgbClr val="663300"/>
            </a:gs>
            <a:gs pos="21001">
              <a:srgbClr val="003300"/>
            </a:gs>
            <a:gs pos="63000">
              <a:srgbClr val="99FF66"/>
            </a:gs>
            <a:gs pos="67000">
              <a:srgbClr val="CCFFCC"/>
            </a:gs>
            <a:gs pos="69000">
              <a:srgbClr val="CCFFCC"/>
            </a:gs>
            <a:gs pos="82001">
              <a:srgbClr val="FFFFFF"/>
            </a:gs>
            <a:gs pos="100000">
              <a:srgbClr val="FFFFF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14375"/>
            <a:ext cx="7272338" cy="936625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 sz="4000" smtClean="0"/>
              <a:t>         </a:t>
            </a:r>
            <a:r>
              <a:rPr lang="en-US" sz="5400" b="1" i="1" smtClean="0">
                <a:solidFill>
                  <a:srgbClr val="CC0000"/>
                </a:solidFill>
                <a:latin typeface="Arial Black" pitchFamily="34" charset="0"/>
              </a:rPr>
              <a:t>THE SECRET SONG</a:t>
            </a:r>
            <a:endParaRPr lang="ru-RU" sz="5400" b="1" i="1" smtClean="0">
              <a:solidFill>
                <a:srgbClr val="CC0000"/>
              </a:solidFill>
              <a:latin typeface="Arial Black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2875"/>
            <a:ext cx="4083050" cy="3587750"/>
          </a:xfrm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CC0000"/>
                </a:solidFill>
              </a:rPr>
              <a:t>Who saw the petals</a:t>
            </a:r>
          </a:p>
          <a:p>
            <a:pPr marL="812800" indent="-812800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CC0000"/>
                </a:solidFill>
              </a:rPr>
              <a:t>Drop from the rose?</a:t>
            </a:r>
          </a:p>
          <a:p>
            <a:pPr marL="812800" indent="-812800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CC0000"/>
                </a:solidFill>
              </a:rPr>
              <a:t>I, said the spider,</a:t>
            </a:r>
          </a:p>
          <a:p>
            <a:pPr marL="812800" indent="-812800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CC0000"/>
                </a:solidFill>
              </a:rPr>
              <a:t>But nobody knows.</a:t>
            </a:r>
          </a:p>
          <a:p>
            <a:pPr marL="812800" indent="-812800" eaLnBrk="1" hangingPunct="1">
              <a:lnSpc>
                <a:spcPct val="90000"/>
              </a:lnSpc>
              <a:buFontTx/>
              <a:buNone/>
            </a:pPr>
            <a:endParaRPr lang="en-US" sz="2000" b="1" smtClean="0">
              <a:solidFill>
                <a:srgbClr val="CC0000"/>
              </a:solidFill>
            </a:endParaRPr>
          </a:p>
          <a:p>
            <a:pPr marL="812800" indent="-812800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FFC000"/>
                </a:solidFill>
              </a:rPr>
              <a:t>Who saw the sunset</a:t>
            </a:r>
          </a:p>
          <a:p>
            <a:pPr marL="812800" indent="-812800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FFC000"/>
                </a:solidFill>
              </a:rPr>
              <a:t>Flash on a bird?</a:t>
            </a:r>
          </a:p>
          <a:p>
            <a:pPr marL="812800" indent="-812800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FFC000"/>
                </a:solidFill>
              </a:rPr>
              <a:t>I, said the fish,</a:t>
            </a:r>
          </a:p>
          <a:p>
            <a:pPr marL="812800" indent="-812800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FFC000"/>
                </a:solidFill>
              </a:rPr>
              <a:t>But nobody heard.</a:t>
            </a:r>
          </a:p>
          <a:p>
            <a:pPr marL="812800" indent="-812800" eaLnBrk="1" hangingPunct="1">
              <a:lnSpc>
                <a:spcPct val="90000"/>
              </a:lnSpc>
              <a:buFontTx/>
              <a:buNone/>
            </a:pPr>
            <a:endParaRPr lang="en-US" sz="2000" smtClean="0">
              <a:solidFill>
                <a:srgbClr val="FF9900"/>
              </a:solidFill>
            </a:endParaRPr>
          </a:p>
          <a:p>
            <a:pPr marL="812800" indent="-812800"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rgbClr val="FF9900"/>
              </a:solidFill>
            </a:endParaRPr>
          </a:p>
          <a:p>
            <a:pPr marL="812800" indent="-812800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marL="812800" indent="-812800" eaLnBrk="1" hangingPunct="1">
              <a:lnSpc>
                <a:spcPct val="90000"/>
              </a:lnSpc>
            </a:pPr>
            <a:endParaRPr lang="ru-RU" smtClean="0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5076825" y="1773238"/>
            <a:ext cx="331152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6600CC"/>
                </a:solidFill>
                <a:cs typeface="Arial" charset="0"/>
              </a:rPr>
              <a:t>Who saw the fog</a:t>
            </a:r>
          </a:p>
          <a:p>
            <a:pPr>
              <a:defRPr/>
            </a:pPr>
            <a:r>
              <a:rPr lang="en-US" b="1" dirty="0">
                <a:solidFill>
                  <a:srgbClr val="6600CC"/>
                </a:solidFill>
                <a:cs typeface="Arial" charset="0"/>
              </a:rPr>
              <a:t>Come over the sea?</a:t>
            </a:r>
          </a:p>
          <a:p>
            <a:pPr>
              <a:defRPr/>
            </a:pPr>
            <a:r>
              <a:rPr lang="en-US" b="1" dirty="0">
                <a:solidFill>
                  <a:srgbClr val="6600CC"/>
                </a:solidFill>
                <a:cs typeface="Arial" charset="0"/>
              </a:rPr>
              <a:t>I, said the sea pigeon,</a:t>
            </a:r>
          </a:p>
          <a:p>
            <a:pPr>
              <a:defRPr/>
            </a:pPr>
            <a:r>
              <a:rPr lang="en-US" b="1" dirty="0">
                <a:solidFill>
                  <a:srgbClr val="6600CC"/>
                </a:solidFill>
                <a:cs typeface="Arial" charset="0"/>
              </a:rPr>
              <a:t>Only me.</a:t>
            </a:r>
          </a:p>
          <a:p>
            <a:pPr>
              <a:defRPr/>
            </a:pPr>
            <a:endParaRPr lang="en-US" b="1" dirty="0">
              <a:cs typeface="Arial" charset="0"/>
            </a:endParaRPr>
          </a:p>
          <a:p>
            <a:pPr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Who saw  the first </a:t>
            </a:r>
          </a:p>
          <a:p>
            <a:pPr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Green light of the sun?</a:t>
            </a:r>
          </a:p>
          <a:p>
            <a:pPr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I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,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 said the night owl,</a:t>
            </a:r>
          </a:p>
          <a:p>
            <a:pPr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The only one.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 rot="10800000" flipV="1">
            <a:off x="3924300" y="4797425"/>
            <a:ext cx="31702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2060"/>
                </a:solidFill>
                <a:cs typeface="Arial" charset="0"/>
              </a:rPr>
              <a:t>Who saw the moss </a:t>
            </a:r>
          </a:p>
          <a:p>
            <a:r>
              <a:rPr lang="en-US" b="1">
                <a:solidFill>
                  <a:srgbClr val="002060"/>
                </a:solidFill>
                <a:cs typeface="Arial" charset="0"/>
              </a:rPr>
              <a:t>Creep over the stone?</a:t>
            </a:r>
          </a:p>
          <a:p>
            <a:r>
              <a:rPr lang="en-US" b="1">
                <a:solidFill>
                  <a:srgbClr val="002060"/>
                </a:solidFill>
                <a:cs typeface="Arial" charset="0"/>
              </a:rPr>
              <a:t>I, said the gray fox,</a:t>
            </a:r>
          </a:p>
          <a:p>
            <a:r>
              <a:rPr lang="en-US" b="1">
                <a:solidFill>
                  <a:srgbClr val="002060"/>
                </a:solidFill>
                <a:cs typeface="Arial" charset="0"/>
              </a:rPr>
              <a:t>All alone.</a:t>
            </a:r>
          </a:p>
        </p:txBody>
      </p:sp>
      <p:pic>
        <p:nvPicPr>
          <p:cNvPr id="15366" name="Picture 9" descr="1243804905_d04bcc8309e0-kopi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0"/>
            <a:ext cx="19288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2902039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37063"/>
            <a:ext cx="1819258" cy="2420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FFFFF"/>
            </a:gs>
            <a:gs pos="100000">
              <a:srgbClr val="FFFFFF"/>
            </a:gs>
          </a:gsLst>
          <a:path path="shap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3810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ru-RU" sz="2400" dirty="0" smtClean="0"/>
              <a:t>Подстрочный перевод</a:t>
            </a:r>
            <a:r>
              <a:rPr lang="en-US" sz="2400" dirty="0" smtClean="0"/>
              <a:t> </a:t>
            </a:r>
            <a:r>
              <a:rPr lang="ru-RU" sz="2400" dirty="0" smtClean="0"/>
              <a:t>выполнен </a:t>
            </a:r>
            <a:r>
              <a:rPr lang="ru-RU" sz="2400" dirty="0" err="1" smtClean="0"/>
              <a:t>Чубарь</a:t>
            </a:r>
            <a:r>
              <a:rPr lang="ru-RU" sz="2400" dirty="0" smtClean="0"/>
              <a:t> Алиной</a:t>
            </a:r>
          </a:p>
        </p:txBody>
      </p:sp>
      <p:graphicFrame>
        <p:nvGraphicFramePr>
          <p:cNvPr id="152588" name="Group 12"/>
          <p:cNvGraphicFramePr>
            <a:graphicFrameLocks noGrp="1"/>
          </p:cNvGraphicFramePr>
          <p:nvPr>
            <p:ph idx="4294967295"/>
          </p:nvPr>
        </p:nvGraphicFramePr>
        <p:xfrm>
          <a:off x="1214438" y="2286000"/>
          <a:ext cx="7929563" cy="4681728"/>
        </p:xfrm>
        <a:graphic>
          <a:graphicData uri="http://schemas.openxmlformats.org/drawingml/2006/table">
            <a:tbl>
              <a:tblPr/>
              <a:tblGrid>
                <a:gridCol w="396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3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1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Кто видел лепестки,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Падающие с розы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Я, сказал паук,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Но никто не знает.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Кто видел заход солнца,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Вспыхивающий на птице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?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Я, сказала рыба,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Но никто не услышал.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Кто видел первый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Зеленый свет солнца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?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Я, сказала ночная сова,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Только один.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Кто видел туман,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Проходящий над морем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?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Я, сказал морской голубь,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Только я.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9388">
                <a:tc gridSpan="2">
                  <a:txBody>
                    <a:bodyPr/>
                    <a:lstStyle/>
                    <a:p>
                      <a:pPr marL="2519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Кто видел мох,</a:t>
                      </a:r>
                    </a:p>
                    <a:p>
                      <a:pPr marL="2519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Ползущий по камню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?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2519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Я, сказала серая лиса</a:t>
                      </a:r>
                    </a:p>
                    <a:p>
                      <a:pPr marL="2519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В одиночестве.</a:t>
                      </a:r>
                    </a:p>
                    <a:p>
                      <a:pPr marL="2519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AutoShape 2"/>
          <p:cNvSpPr txBox="1">
            <a:spLocks noChangeArrowheads="1"/>
          </p:cNvSpPr>
          <p:nvPr/>
        </p:nvSpPr>
        <p:spPr bwMode="auto">
          <a:xfrm>
            <a:off x="914400" y="1214438"/>
            <a:ext cx="7924800" cy="500062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ru-RU" sz="3000" b="1" kern="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Секретная песня</a:t>
            </a:r>
          </a:p>
        </p:txBody>
      </p:sp>
      <p:pic>
        <p:nvPicPr>
          <p:cNvPr id="5" name="Picture 9" descr="46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0438" y="5000622"/>
            <a:ext cx="1833562" cy="18573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Прямоугольник 8"/>
          <p:cNvSpPr>
            <a:spLocks noChangeArrowheads="1"/>
          </p:cNvSpPr>
          <p:nvPr/>
        </p:nvSpPr>
        <p:spPr bwMode="auto">
          <a:xfrm>
            <a:off x="1071563" y="2286000"/>
            <a:ext cx="77152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solidFill>
                <a:srgbClr val="FFC000"/>
              </a:solidFill>
              <a:cs typeface="Arial" charset="0"/>
            </a:endParaRPr>
          </a:p>
          <a:p>
            <a:pPr eaLnBrk="0" hangingPunct="0"/>
            <a:endParaRPr lang="en-US">
              <a:solidFill>
                <a:srgbClr val="FFC000"/>
              </a:solidFill>
              <a:cs typeface="Arial" charset="0"/>
            </a:endParaRPr>
          </a:p>
          <a:p>
            <a:pPr eaLnBrk="0" hangingPunct="0"/>
            <a:endParaRPr lang="en-US">
              <a:solidFill>
                <a:srgbClr val="FFC000"/>
              </a:solidFill>
              <a:cs typeface="Arial" charset="0"/>
            </a:endParaRPr>
          </a:p>
          <a:p>
            <a:pPr eaLnBrk="0" hangingPunct="0"/>
            <a:endParaRPr lang="en-US">
              <a:solidFill>
                <a:srgbClr val="FFC000"/>
              </a:solidFill>
              <a:cs typeface="Arial" charset="0"/>
            </a:endParaRPr>
          </a:p>
          <a:p>
            <a:pPr eaLnBrk="0" hangingPunct="0"/>
            <a:endParaRPr lang="en-US">
              <a:solidFill>
                <a:srgbClr val="FFC000"/>
              </a:solidFill>
              <a:cs typeface="Arial" charset="0"/>
            </a:endParaRPr>
          </a:p>
          <a:p>
            <a:pPr eaLnBrk="0" hangingPunct="0"/>
            <a:endParaRPr lang="en-US">
              <a:solidFill>
                <a:srgbClr val="FFC000"/>
              </a:solidFill>
              <a:cs typeface="Arial" charset="0"/>
            </a:endParaRPr>
          </a:p>
          <a:p>
            <a:pPr eaLnBrk="0" hangingPunct="0"/>
            <a:endParaRPr lang="en-US">
              <a:solidFill>
                <a:srgbClr val="FFC000"/>
              </a:solidFill>
              <a:cs typeface="Arial" charset="0"/>
            </a:endParaRPr>
          </a:p>
          <a:p>
            <a:pPr eaLnBrk="0" hangingPunct="0"/>
            <a:endParaRPr lang="en-US">
              <a:solidFill>
                <a:srgbClr val="FFC000"/>
              </a:solidFill>
              <a:cs typeface="Arial" charset="0"/>
            </a:endParaRPr>
          </a:p>
          <a:p>
            <a:pPr eaLnBrk="0" hangingPunct="0"/>
            <a:endParaRPr lang="en-US">
              <a:solidFill>
                <a:srgbClr val="FFC000"/>
              </a:solidFill>
              <a:cs typeface="Arial" charset="0"/>
            </a:endParaRPr>
          </a:p>
          <a:p>
            <a:pPr eaLnBrk="0" hangingPunct="0"/>
            <a:endParaRPr lang="ru-RU"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714750" y="785813"/>
            <a:ext cx="4572000" cy="500062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ru-RU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ТАЙНЫЙ РАЗГОВОР</a:t>
            </a:r>
          </a:p>
        </p:txBody>
      </p:sp>
      <p:pic>
        <p:nvPicPr>
          <p:cNvPr id="17413" name="Picture 2" descr="C:\Documents and Settings\Дом\Рабочий стол\Цветы\44040346_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671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Прямоугольник 6"/>
          <p:cNvSpPr>
            <a:spLocks noChangeArrowheads="1"/>
          </p:cNvSpPr>
          <p:nvPr/>
        </p:nvSpPr>
        <p:spPr bwMode="auto">
          <a:xfrm>
            <a:off x="642938" y="2786063"/>
            <a:ext cx="29289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solidFill>
                  <a:srgbClr val="FF0000"/>
                </a:solidFill>
              </a:rPr>
              <a:t>Кто видел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ru-RU" b="1">
                <a:solidFill>
                  <a:srgbClr val="FF0000"/>
                </a:solidFill>
              </a:rPr>
              <a:t>капли, </a:t>
            </a:r>
          </a:p>
          <a:p>
            <a:pPr>
              <a:spcBef>
                <a:spcPct val="20000"/>
              </a:spcBef>
            </a:pPr>
            <a:r>
              <a:rPr lang="ru-RU" b="1">
                <a:solidFill>
                  <a:srgbClr val="FF0000"/>
                </a:solidFill>
              </a:rPr>
              <a:t>На листьях розы</a:t>
            </a:r>
            <a:r>
              <a:rPr lang="en-US" b="1">
                <a:solidFill>
                  <a:srgbClr val="FF0000"/>
                </a:solidFill>
              </a:rPr>
              <a:t>?</a:t>
            </a:r>
            <a:endParaRPr lang="ru-RU" b="1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</a:pPr>
            <a:r>
              <a:rPr lang="ru-RU" b="1">
                <a:solidFill>
                  <a:srgbClr val="FF0000"/>
                </a:solidFill>
              </a:rPr>
              <a:t>Паук ответил</a:t>
            </a:r>
            <a:r>
              <a:rPr lang="en-US" b="1">
                <a:solidFill>
                  <a:srgbClr val="FF0000"/>
                </a:solidFill>
              </a:rPr>
              <a:t>:</a:t>
            </a:r>
            <a:r>
              <a:rPr lang="ru-RU" b="1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</a:rPr>
              <a:t>“</a:t>
            </a:r>
            <a:r>
              <a:rPr lang="ru-RU" b="1">
                <a:solidFill>
                  <a:srgbClr val="FF0000"/>
                </a:solidFill>
              </a:rPr>
              <a:t>И на мимозе.</a:t>
            </a:r>
            <a:r>
              <a:rPr lang="en-US" b="1">
                <a:solidFill>
                  <a:srgbClr val="FF0000"/>
                </a:solidFill>
              </a:rPr>
              <a:t>”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7415" name="Прямоугольник 7"/>
          <p:cNvSpPr>
            <a:spLocks noChangeArrowheads="1"/>
          </p:cNvSpPr>
          <p:nvPr/>
        </p:nvSpPr>
        <p:spPr bwMode="auto">
          <a:xfrm>
            <a:off x="3071813" y="3500438"/>
            <a:ext cx="2500312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solidFill>
                  <a:srgbClr val="002060"/>
                </a:solidFill>
              </a:rPr>
              <a:t>Кто видел птицу</a:t>
            </a:r>
          </a:p>
          <a:p>
            <a:pPr>
              <a:spcBef>
                <a:spcPct val="20000"/>
              </a:spcBef>
            </a:pPr>
            <a:r>
              <a:rPr lang="ru-RU" b="1">
                <a:solidFill>
                  <a:srgbClr val="002060"/>
                </a:solidFill>
              </a:rPr>
              <a:t>В лучах заката</a:t>
            </a:r>
            <a:r>
              <a:rPr lang="en-US" b="1">
                <a:solidFill>
                  <a:srgbClr val="002060"/>
                </a:solidFill>
              </a:rPr>
              <a:t>?</a:t>
            </a:r>
            <a:endParaRPr lang="ru-RU" b="1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</a:pPr>
            <a:r>
              <a:rPr lang="ru-RU" b="1">
                <a:solidFill>
                  <a:srgbClr val="002060"/>
                </a:solidFill>
              </a:rPr>
              <a:t>Сказала рыба,</a:t>
            </a:r>
          </a:p>
          <a:p>
            <a:pPr>
              <a:spcBef>
                <a:spcPct val="20000"/>
              </a:spcBef>
            </a:pPr>
            <a:r>
              <a:rPr lang="en-US" b="1">
                <a:solidFill>
                  <a:srgbClr val="002060"/>
                </a:solidFill>
              </a:rPr>
              <a:t>“</a:t>
            </a:r>
            <a:r>
              <a:rPr lang="ru-RU" b="1">
                <a:solidFill>
                  <a:srgbClr val="002060"/>
                </a:solidFill>
              </a:rPr>
              <a:t>Давно когда-то</a:t>
            </a:r>
            <a:r>
              <a:rPr lang="en-US" b="1">
                <a:solidFill>
                  <a:srgbClr val="002060"/>
                </a:solidFill>
              </a:rPr>
              <a:t>.”</a:t>
            </a:r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17416" name="Прямоугольник 8"/>
          <p:cNvSpPr>
            <a:spLocks noChangeArrowheads="1"/>
          </p:cNvSpPr>
          <p:nvPr/>
        </p:nvSpPr>
        <p:spPr bwMode="auto">
          <a:xfrm>
            <a:off x="571500" y="5072063"/>
            <a:ext cx="2928938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solidFill>
                  <a:srgbClr val="00B050"/>
                </a:solidFill>
              </a:rPr>
              <a:t>Кто видел первые</a:t>
            </a:r>
          </a:p>
          <a:p>
            <a:pPr>
              <a:spcBef>
                <a:spcPct val="20000"/>
              </a:spcBef>
            </a:pPr>
            <a:r>
              <a:rPr lang="ru-RU" b="1">
                <a:solidFill>
                  <a:srgbClr val="00B050"/>
                </a:solidFill>
              </a:rPr>
              <a:t>Лучи рассвета</a:t>
            </a:r>
            <a:r>
              <a:rPr lang="en-US" b="1">
                <a:solidFill>
                  <a:srgbClr val="00B050"/>
                </a:solidFill>
              </a:rPr>
              <a:t>?</a:t>
            </a:r>
            <a:endParaRPr lang="ru-RU" b="1">
              <a:solidFill>
                <a:srgbClr val="00B050"/>
              </a:solidFill>
            </a:endParaRPr>
          </a:p>
          <a:p>
            <a:pPr>
              <a:spcBef>
                <a:spcPct val="20000"/>
              </a:spcBef>
            </a:pPr>
            <a:r>
              <a:rPr lang="ru-RU" b="1">
                <a:solidFill>
                  <a:srgbClr val="00B050"/>
                </a:solidFill>
              </a:rPr>
              <a:t>Сова видала.</a:t>
            </a:r>
          </a:p>
          <a:p>
            <a:pPr>
              <a:spcBef>
                <a:spcPct val="20000"/>
              </a:spcBef>
            </a:pPr>
            <a:r>
              <a:rPr lang="ru-RU" b="1">
                <a:solidFill>
                  <a:srgbClr val="00B050"/>
                </a:solidFill>
              </a:rPr>
              <a:t>Но нет ответа.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43563" y="4929188"/>
            <a:ext cx="2928937" cy="13668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</a:rPr>
              <a:t>Кто видел камень,</a:t>
            </a:r>
          </a:p>
          <a:p>
            <a:pPr>
              <a:spcBef>
                <a:spcPct val="20000"/>
              </a:spcBef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</a:rPr>
              <a:t>Покрытый мхом</a:t>
            </a:r>
            <a:r>
              <a:rPr lang="en-US" b="1" dirty="0">
                <a:solidFill>
                  <a:schemeClr val="accent1">
                    <a:lumMod val="25000"/>
                  </a:schemeClr>
                </a:solidFill>
              </a:rPr>
              <a:t>?</a:t>
            </a:r>
            <a:endParaRPr lang="ru-RU" b="1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</a:rPr>
              <a:t>Лиса сказала</a:t>
            </a:r>
          </a:p>
          <a:p>
            <a:pPr>
              <a:spcBef>
                <a:spcPct val="20000"/>
              </a:spcBef>
              <a:defRPr/>
            </a:pPr>
            <a:r>
              <a:rPr lang="en-US" b="1" dirty="0">
                <a:solidFill>
                  <a:schemeClr val="accent1">
                    <a:lumMod val="25000"/>
                  </a:schemeClr>
                </a:solidFill>
              </a:rPr>
              <a:t>“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</a:rPr>
              <a:t>Там за кустом.</a:t>
            </a:r>
            <a:r>
              <a:rPr lang="en-US" b="1" dirty="0">
                <a:solidFill>
                  <a:schemeClr val="accent1">
                    <a:lumMod val="25000"/>
                  </a:schemeClr>
                </a:solidFill>
              </a:rPr>
              <a:t>”</a:t>
            </a:r>
            <a:endParaRPr lang="ru-RU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7418" name="Прямоугольник 12"/>
          <p:cNvSpPr>
            <a:spLocks noChangeArrowheads="1"/>
          </p:cNvSpPr>
          <p:nvPr/>
        </p:nvSpPr>
        <p:spPr bwMode="auto">
          <a:xfrm>
            <a:off x="5214938" y="1785938"/>
            <a:ext cx="321468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solidFill>
                  <a:srgbClr val="7030A0"/>
                </a:solidFill>
              </a:rPr>
              <a:t>Кто видел море,</a:t>
            </a:r>
          </a:p>
          <a:p>
            <a:pPr>
              <a:spcBef>
                <a:spcPct val="20000"/>
              </a:spcBef>
            </a:pPr>
            <a:r>
              <a:rPr lang="ru-RU" b="1">
                <a:solidFill>
                  <a:srgbClr val="7030A0"/>
                </a:solidFill>
              </a:rPr>
              <a:t>В туманной дымке</a:t>
            </a:r>
            <a:r>
              <a:rPr lang="en-US" b="1">
                <a:solidFill>
                  <a:srgbClr val="7030A0"/>
                </a:solidFill>
              </a:rPr>
              <a:t>?</a:t>
            </a:r>
            <a:endParaRPr lang="ru-RU" b="1">
              <a:solidFill>
                <a:srgbClr val="7030A0"/>
              </a:solidFill>
            </a:endParaRPr>
          </a:p>
          <a:p>
            <a:pPr>
              <a:spcBef>
                <a:spcPct val="20000"/>
              </a:spcBef>
            </a:pPr>
            <a:r>
              <a:rPr lang="ru-RU" b="1">
                <a:solidFill>
                  <a:srgbClr val="7030A0"/>
                </a:solidFill>
              </a:rPr>
              <a:t>Сказала птица,</a:t>
            </a:r>
          </a:p>
          <a:p>
            <a:pPr>
              <a:spcBef>
                <a:spcPct val="20000"/>
              </a:spcBef>
            </a:pPr>
            <a:r>
              <a:rPr lang="en-US" b="1">
                <a:solidFill>
                  <a:srgbClr val="7030A0"/>
                </a:solidFill>
              </a:rPr>
              <a:t>“</a:t>
            </a:r>
            <a:r>
              <a:rPr lang="ru-RU" b="1">
                <a:solidFill>
                  <a:srgbClr val="7030A0"/>
                </a:solidFill>
              </a:rPr>
              <a:t>Под небом пылким</a:t>
            </a:r>
            <a:r>
              <a:rPr lang="en-US" b="1">
                <a:solidFill>
                  <a:srgbClr val="7030A0"/>
                </a:solidFill>
              </a:rPr>
              <a:t>”</a:t>
            </a:r>
            <a:r>
              <a:rPr lang="ru-RU" b="1">
                <a:solidFill>
                  <a:srgbClr val="7030A0"/>
                </a:solidFill>
              </a:rPr>
              <a:t>.</a:t>
            </a: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004048" y="0"/>
            <a:ext cx="342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Ефимова Оксана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CCFFCC"/>
            </a:gs>
            <a:gs pos="64999">
              <a:schemeClr val="accent1">
                <a:lumMod val="90000"/>
              </a:schemeClr>
            </a:gs>
            <a:gs pos="100000">
              <a:srgbClr val="99FF6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3838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1600" smtClean="0"/>
          </a:p>
          <a:p>
            <a:pPr eaLnBrk="1" hangingPunct="1">
              <a:buFontTx/>
              <a:buNone/>
            </a:pPr>
            <a:endParaRPr lang="ru-RU" sz="1600" smtClean="0"/>
          </a:p>
          <a:p>
            <a:pPr eaLnBrk="1" hangingPunct="1">
              <a:buFontTx/>
              <a:buNone/>
            </a:pPr>
            <a:r>
              <a:rPr lang="ru-RU" sz="1600" smtClean="0"/>
              <a:t>	</a:t>
            </a:r>
          </a:p>
          <a:p>
            <a:pPr eaLnBrk="1" hangingPunct="1">
              <a:buFontTx/>
              <a:buNone/>
            </a:pPr>
            <a:r>
              <a:rPr lang="ru-RU" sz="1600" smtClean="0"/>
              <a:t>	</a:t>
            </a:r>
          </a:p>
        </p:txBody>
      </p:sp>
      <p:sp>
        <p:nvSpPr>
          <p:cNvPr id="15" name="AutoShape 2"/>
          <p:cNvSpPr txBox="1">
            <a:spLocks noChangeArrowheads="1"/>
          </p:cNvSpPr>
          <p:nvPr/>
        </p:nvSpPr>
        <p:spPr bwMode="auto">
          <a:xfrm>
            <a:off x="4714875" y="571500"/>
            <a:ext cx="3571875" cy="4524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Тайная песня</a:t>
            </a:r>
          </a:p>
        </p:txBody>
      </p:sp>
      <p:sp>
        <p:nvSpPr>
          <p:cNvPr id="18437" name="Прямоугольник 5"/>
          <p:cNvSpPr>
            <a:spLocks noChangeArrowheads="1"/>
          </p:cNvSpPr>
          <p:nvPr/>
        </p:nvSpPr>
        <p:spPr bwMode="auto">
          <a:xfrm>
            <a:off x="214313" y="1027420"/>
            <a:ext cx="4572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 dirty="0">
                <a:solidFill>
                  <a:srgbClr val="FF3300"/>
                </a:solidFill>
              </a:rPr>
              <a:t>Кто видел лепесток, </a:t>
            </a:r>
          </a:p>
          <a:p>
            <a:pPr>
              <a:spcBef>
                <a:spcPct val="20000"/>
              </a:spcBef>
            </a:pPr>
            <a:r>
              <a:rPr lang="ru-RU" b="1" dirty="0">
                <a:solidFill>
                  <a:srgbClr val="FF3300"/>
                </a:solidFill>
              </a:rPr>
              <a:t>Который с розы облетел?                         </a:t>
            </a:r>
          </a:p>
          <a:p>
            <a:pPr>
              <a:spcBef>
                <a:spcPct val="20000"/>
              </a:spcBef>
            </a:pPr>
            <a:r>
              <a:rPr lang="ru-RU" b="1" dirty="0">
                <a:solidFill>
                  <a:srgbClr val="FF3300"/>
                </a:solidFill>
              </a:rPr>
              <a:t>«Я»,- сказал Паук, </a:t>
            </a:r>
          </a:p>
          <a:p>
            <a:pPr>
              <a:spcBef>
                <a:spcPct val="20000"/>
              </a:spcBef>
            </a:pPr>
            <a:r>
              <a:rPr lang="ru-RU" b="1" dirty="0">
                <a:solidFill>
                  <a:srgbClr val="FF3300"/>
                </a:solidFill>
              </a:rPr>
              <a:t>Но верить никто не хотел</a:t>
            </a:r>
            <a:r>
              <a:rPr lang="en-US" b="1" dirty="0">
                <a:solidFill>
                  <a:srgbClr val="FF3300"/>
                </a:solidFill>
              </a:rPr>
              <a:t>.</a:t>
            </a:r>
            <a:endParaRPr lang="ru-RU" dirty="0"/>
          </a:p>
        </p:txBody>
      </p:sp>
      <p:sp>
        <p:nvSpPr>
          <p:cNvPr id="18438" name="Прямоугольник 6"/>
          <p:cNvSpPr>
            <a:spLocks noChangeArrowheads="1"/>
          </p:cNvSpPr>
          <p:nvPr/>
        </p:nvSpPr>
        <p:spPr bwMode="auto">
          <a:xfrm>
            <a:off x="2143125" y="2714625"/>
            <a:ext cx="4572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/>
              <a:t>Кто видел заход солнца  </a:t>
            </a:r>
          </a:p>
          <a:p>
            <a:pPr>
              <a:spcBef>
                <a:spcPct val="20000"/>
              </a:spcBef>
            </a:pPr>
            <a:r>
              <a:rPr lang="ru-RU" b="1"/>
              <a:t>На перьях птицы вспышкой?</a:t>
            </a:r>
          </a:p>
          <a:p>
            <a:pPr>
              <a:spcBef>
                <a:spcPct val="20000"/>
              </a:spcBef>
            </a:pPr>
            <a:r>
              <a:rPr lang="ru-RU" b="1"/>
              <a:t> «Я»,- сказал Рыба, </a:t>
            </a:r>
          </a:p>
          <a:p>
            <a:pPr>
              <a:spcBef>
                <a:spcPct val="20000"/>
              </a:spcBef>
            </a:pPr>
            <a:r>
              <a:rPr lang="ru-RU" b="1"/>
              <a:t>Но никто не услышал.</a:t>
            </a:r>
          </a:p>
        </p:txBody>
      </p:sp>
      <p:sp>
        <p:nvSpPr>
          <p:cNvPr id="18439" name="Прямоугольник 7"/>
          <p:cNvSpPr>
            <a:spLocks noChangeArrowheads="1"/>
          </p:cNvSpPr>
          <p:nvPr/>
        </p:nvSpPr>
        <p:spPr bwMode="auto">
          <a:xfrm>
            <a:off x="4000500" y="4929188"/>
            <a:ext cx="457200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solidFill>
                  <a:srgbClr val="9900FF"/>
                </a:solidFill>
              </a:rPr>
              <a:t>Кто видел первый </a:t>
            </a:r>
          </a:p>
          <a:p>
            <a:pPr>
              <a:spcBef>
                <a:spcPct val="20000"/>
              </a:spcBef>
            </a:pPr>
            <a:r>
              <a:rPr lang="ru-RU" b="1">
                <a:solidFill>
                  <a:srgbClr val="9900FF"/>
                </a:solidFill>
              </a:rPr>
              <a:t>Луч солнца светел</a:t>
            </a:r>
            <a:r>
              <a:rPr lang="en-US" b="1">
                <a:solidFill>
                  <a:srgbClr val="9900FF"/>
                </a:solidFill>
              </a:rPr>
              <a:t>?</a:t>
            </a:r>
            <a:endParaRPr lang="ru-RU" b="1">
              <a:solidFill>
                <a:srgbClr val="9900FF"/>
              </a:solidFill>
            </a:endParaRPr>
          </a:p>
          <a:p>
            <a:pPr>
              <a:spcBef>
                <a:spcPct val="20000"/>
              </a:spcBef>
            </a:pPr>
            <a:r>
              <a:rPr lang="ru-RU" b="1">
                <a:solidFill>
                  <a:srgbClr val="9900FF"/>
                </a:solidFill>
              </a:rPr>
              <a:t>«Я»,- сказала Сова ночная, </a:t>
            </a:r>
          </a:p>
          <a:p>
            <a:pPr>
              <a:spcBef>
                <a:spcPct val="20000"/>
              </a:spcBef>
            </a:pPr>
            <a:r>
              <a:rPr lang="ru-RU" b="1">
                <a:solidFill>
                  <a:srgbClr val="9900FF"/>
                </a:solidFill>
              </a:rPr>
              <a:t>Но ей никто не ответил.</a:t>
            </a:r>
          </a:p>
        </p:txBody>
      </p:sp>
      <p:sp>
        <p:nvSpPr>
          <p:cNvPr id="18440" name="Прямоугольник 8"/>
          <p:cNvSpPr>
            <a:spLocks noChangeArrowheads="1"/>
          </p:cNvSpPr>
          <p:nvPr/>
        </p:nvSpPr>
        <p:spPr bwMode="auto">
          <a:xfrm>
            <a:off x="428625" y="4143375"/>
            <a:ext cx="4572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solidFill>
                  <a:srgbClr val="CC0000"/>
                </a:solidFill>
              </a:rPr>
              <a:t>Кто видел мхи вековые,</a:t>
            </a:r>
          </a:p>
          <a:p>
            <a:pPr>
              <a:spcBef>
                <a:spcPct val="20000"/>
              </a:spcBef>
            </a:pPr>
            <a:r>
              <a:rPr lang="ru-RU" b="1">
                <a:solidFill>
                  <a:srgbClr val="CC0000"/>
                </a:solidFill>
              </a:rPr>
              <a:t>Которые камням доверились</a:t>
            </a:r>
            <a:r>
              <a:rPr lang="en-US" b="1">
                <a:solidFill>
                  <a:srgbClr val="CC0000"/>
                </a:solidFill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ru-RU" b="1">
                <a:solidFill>
                  <a:srgbClr val="CC0000"/>
                </a:solidFill>
              </a:rPr>
              <a:t>«Я»,- сказала Лиса седая, </a:t>
            </a:r>
          </a:p>
          <a:p>
            <a:pPr>
              <a:spcBef>
                <a:spcPct val="20000"/>
              </a:spcBef>
            </a:pPr>
            <a:r>
              <a:rPr lang="ru-RU" b="1">
                <a:solidFill>
                  <a:srgbClr val="CC0000"/>
                </a:solidFill>
              </a:rPr>
              <a:t>Но и ей не поверили.</a:t>
            </a:r>
            <a:endParaRPr lang="ru-RU"/>
          </a:p>
        </p:txBody>
      </p:sp>
      <p:sp>
        <p:nvSpPr>
          <p:cNvPr id="18441" name="Прямоугольник 9"/>
          <p:cNvSpPr>
            <a:spLocks noChangeArrowheads="1"/>
          </p:cNvSpPr>
          <p:nvPr/>
        </p:nvSpPr>
        <p:spPr bwMode="auto">
          <a:xfrm>
            <a:off x="4572000" y="1143000"/>
            <a:ext cx="4572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solidFill>
                  <a:srgbClr val="008000"/>
                </a:solidFill>
              </a:rPr>
              <a:t>Кто видел туман, </a:t>
            </a:r>
          </a:p>
          <a:p>
            <a:pPr>
              <a:spcBef>
                <a:spcPct val="20000"/>
              </a:spcBef>
            </a:pPr>
            <a:r>
              <a:rPr lang="ru-RU" b="1">
                <a:solidFill>
                  <a:srgbClr val="008000"/>
                </a:solidFill>
              </a:rPr>
              <a:t>Как он море встретил?</a:t>
            </a:r>
          </a:p>
          <a:p>
            <a:pPr>
              <a:spcBef>
                <a:spcPct val="20000"/>
              </a:spcBef>
            </a:pPr>
            <a:r>
              <a:rPr lang="ru-RU" b="1">
                <a:solidFill>
                  <a:srgbClr val="008000"/>
                </a:solidFill>
              </a:rPr>
              <a:t>«Я»,- сказал Голубь морской, </a:t>
            </a:r>
          </a:p>
          <a:p>
            <a:pPr>
              <a:spcBef>
                <a:spcPct val="20000"/>
              </a:spcBef>
            </a:pPr>
            <a:r>
              <a:rPr lang="ru-RU" b="1">
                <a:solidFill>
                  <a:srgbClr val="008000"/>
                </a:solidFill>
              </a:rPr>
              <a:t>Но никто не заметил</a:t>
            </a:r>
            <a:r>
              <a:rPr lang="ru-RU">
                <a:solidFill>
                  <a:srgbClr val="008000"/>
                </a:solidFill>
              </a:rPr>
              <a:t>.</a:t>
            </a:r>
            <a:endParaRPr lang="ru-RU"/>
          </a:p>
        </p:txBody>
      </p:sp>
      <p:pic>
        <p:nvPicPr>
          <p:cNvPr id="18442" name="Picture 3" descr="C:\Documents and Settings\Дом\Рабочий стол\Цветы\1251418279_42830048_3e3ef31df9a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2571750"/>
            <a:ext cx="2857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28625" y="188640"/>
            <a:ext cx="2991247" cy="382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Гришкова Милена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FFCC"/>
            </a:gs>
            <a:gs pos="53000">
              <a:srgbClr val="CCFF66"/>
            </a:gs>
            <a:gs pos="83000">
              <a:srgbClr val="CCCC00"/>
            </a:gs>
            <a:gs pos="100000">
              <a:srgbClr val="CCCC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4313"/>
            <a:ext cx="5572125" cy="523875"/>
          </a:xfrm>
          <a:prstGeom prst="roundRect">
            <a:avLst>
              <a:gd name="adj" fmla="val 21694"/>
            </a:avLst>
          </a:prstGeo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b="1" dirty="0" smtClean="0">
                <a:solidFill>
                  <a:srgbClr val="003300"/>
                </a:solidFill>
              </a:rPr>
              <a:t>   </a:t>
            </a:r>
            <a:endParaRPr lang="ru-RU" sz="3200" b="1" i="1" dirty="0" smtClean="0">
              <a:solidFill>
                <a:srgbClr val="0033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00188"/>
            <a:ext cx="4357688" cy="4495800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1800" b="1" dirty="0">
                <a:solidFill>
                  <a:srgbClr val="FF3300"/>
                </a:solidFill>
              </a:rPr>
              <a:t>Кто увидел чудный лепесток,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800" b="1" dirty="0">
                <a:solidFill>
                  <a:srgbClr val="FF3300"/>
                </a:solidFill>
              </a:rPr>
              <a:t>Тихо падающий с розы алой?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800" b="1" dirty="0">
                <a:solidFill>
                  <a:srgbClr val="FF3300"/>
                </a:solidFill>
              </a:rPr>
              <a:t>«Я», - сказал тихоня-паучок.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800" b="1" dirty="0">
                <a:solidFill>
                  <a:srgbClr val="FF3300"/>
                </a:solidFill>
              </a:rPr>
              <a:t>Но никто не знал, что он сказал нам...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sz="1800" b="1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1800" b="1" dirty="0">
                <a:solidFill>
                  <a:srgbClr val="002060"/>
                </a:solidFill>
              </a:rPr>
              <a:t>         Видел кто прощальную заката улыбку,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800" b="1" dirty="0">
                <a:solidFill>
                  <a:srgbClr val="002060"/>
                </a:solidFill>
              </a:rPr>
              <a:t>Что на перьях птиц сверкнула вспышкой?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800" b="1" dirty="0">
                <a:solidFill>
                  <a:srgbClr val="002060"/>
                </a:solidFill>
              </a:rPr>
              <a:t>«Я», - прошептала маленькая рыбка,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800" b="1" dirty="0">
                <a:solidFill>
                  <a:srgbClr val="002060"/>
                </a:solidFill>
              </a:rPr>
              <a:t>Только её никто не слышал...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800" b="1" dirty="0">
                <a:solidFill>
                  <a:srgbClr val="FF3300"/>
                </a:solidFill>
              </a:rPr>
              <a:t>        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800" b="1" dirty="0">
                <a:solidFill>
                  <a:srgbClr val="FF3300"/>
                </a:solidFill>
              </a:rPr>
              <a:t>         А туман на скалах кто-то видел,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800" b="1" dirty="0">
                <a:solidFill>
                  <a:srgbClr val="FF3300"/>
                </a:solidFill>
              </a:rPr>
              <a:t> К морю вдруг сошедший и затихший?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800" b="1" dirty="0">
                <a:solidFill>
                  <a:srgbClr val="FF3300"/>
                </a:solidFill>
              </a:rPr>
              <a:t> «Я, - сказала   Чайка нам морская. -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800" b="1" dirty="0">
                <a:solidFill>
                  <a:srgbClr val="FF3300"/>
                </a:solidFill>
              </a:rPr>
              <a:t>Только я.» - А нам её не слышно.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ru-RU" sz="1800" b="1" dirty="0" smtClean="0"/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4714875" y="1285875"/>
            <a:ext cx="4068763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lvl="1">
              <a:defRPr/>
            </a:pPr>
            <a:r>
              <a:rPr lang="ru-RU" b="1" dirty="0">
                <a:solidFill>
                  <a:srgbClr val="002060"/>
                </a:solidFill>
                <a:cs typeface="Arial" charset="0"/>
              </a:rPr>
              <a:t>Кто увидел первый солнца лучик? </a:t>
            </a:r>
          </a:p>
          <a:p>
            <a:pPr marL="0" lvl="1">
              <a:defRPr/>
            </a:pPr>
            <a:r>
              <a:rPr lang="ru-RU" b="1" dirty="0">
                <a:solidFill>
                  <a:srgbClr val="002060"/>
                </a:solidFill>
                <a:cs typeface="Arial" charset="0"/>
              </a:rPr>
              <a:t>Головы цветы свои подняли.</a:t>
            </a:r>
          </a:p>
          <a:p>
            <a:pPr marL="0" lvl="1">
              <a:defRPr/>
            </a:pPr>
            <a:r>
              <a:rPr lang="ru-RU" b="1" dirty="0">
                <a:solidFill>
                  <a:srgbClr val="002060"/>
                </a:solidFill>
                <a:cs typeface="Arial" charset="0"/>
              </a:rPr>
              <a:t>«Я», - сказала - мне Сова-попутчик;</a:t>
            </a:r>
          </a:p>
          <a:p>
            <a:pPr marL="0" lvl="1">
              <a:defRPr/>
            </a:pPr>
            <a:r>
              <a:rPr lang="ru-RU" b="1" dirty="0">
                <a:solidFill>
                  <a:srgbClr val="002060"/>
                </a:solidFill>
                <a:cs typeface="Arial" charset="0"/>
              </a:rPr>
              <a:t>«Видела я все. А вы не знали?»</a:t>
            </a:r>
          </a:p>
          <a:p>
            <a:pPr marL="0" lvl="1">
              <a:defRPr/>
            </a:pPr>
            <a:endParaRPr lang="ru-RU" b="1" dirty="0">
              <a:solidFill>
                <a:srgbClr val="002060"/>
              </a:solidFill>
              <a:cs typeface="Arial" charset="0"/>
            </a:endParaRPr>
          </a:p>
          <a:p>
            <a:pPr marL="0" lvl="1">
              <a:defRPr/>
            </a:pPr>
            <a:r>
              <a:rPr lang="ru-RU" b="1" dirty="0">
                <a:solidFill>
                  <a:srgbClr val="FF0000"/>
                </a:solidFill>
                <a:cs typeface="Arial" charset="0"/>
              </a:rPr>
              <a:t>Видел кто – то серенькую птичку, </a:t>
            </a:r>
          </a:p>
          <a:p>
            <a:pPr marL="0" lvl="1">
              <a:defRPr/>
            </a:pPr>
            <a:r>
              <a:rPr lang="ru-RU" b="1" dirty="0">
                <a:solidFill>
                  <a:srgbClr val="FF0000"/>
                </a:solidFill>
                <a:cs typeface="Arial" charset="0"/>
              </a:rPr>
              <a:t>Отдыхающую на блестящем камне? </a:t>
            </a:r>
          </a:p>
          <a:p>
            <a:pPr marL="0" lvl="1">
              <a:defRPr/>
            </a:pPr>
            <a:r>
              <a:rPr lang="ru-RU" b="1" dirty="0">
                <a:solidFill>
                  <a:srgbClr val="FF0000"/>
                </a:solidFill>
                <a:cs typeface="Arial" charset="0"/>
              </a:rPr>
              <a:t>«Я», - сказала мудрая лисичка, </a:t>
            </a:r>
          </a:p>
          <a:p>
            <a:pPr marL="0" lvl="1">
              <a:defRPr/>
            </a:pPr>
            <a:r>
              <a:rPr lang="ru-RU" b="1" dirty="0">
                <a:solidFill>
                  <a:srgbClr val="FF0000"/>
                </a:solidFill>
                <a:cs typeface="Arial" charset="0"/>
              </a:rPr>
              <a:t>«Только я». Всё остальное -ТАЙНА…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5000" y="0"/>
            <a:ext cx="235743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cap="small" dirty="0">
              <a:solidFill>
                <a:srgbClr val="7030A0"/>
              </a:solidFill>
              <a:cs typeface="Arial" charset="0"/>
            </a:endParaRPr>
          </a:p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3000" b="1" cap="small" dirty="0">
                <a:solidFill>
                  <a:srgbClr val="7030A0"/>
                </a:solidFill>
                <a:cs typeface="Arial" charset="0"/>
              </a:rPr>
              <a:t>ТАЙНА</a:t>
            </a:r>
            <a:r>
              <a:rPr lang="en-US" b="1" cap="small" dirty="0">
                <a:solidFill>
                  <a:srgbClr val="7030A0"/>
                </a:solidFill>
                <a:cs typeface="Arial" charset="0"/>
              </a:rPr>
              <a:t>		</a:t>
            </a:r>
            <a:endParaRPr lang="ru-RU" b="1" cap="small" dirty="0">
              <a:solidFill>
                <a:srgbClr val="7030A0"/>
              </a:solidFill>
              <a:cs typeface="Arial" charset="0"/>
            </a:endParaRPr>
          </a:p>
        </p:txBody>
      </p:sp>
      <p:pic>
        <p:nvPicPr>
          <p:cNvPr id="19462" name="Picture 2" descr="C:\Documents and Settings\Дом\Рабочий стол\Цветы\1251418215_22052202_1207379628_170479ixw050wbcv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4581525"/>
            <a:ext cx="47625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15616" y="4766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Болатов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Диас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669900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Дом\Рабочий стол\Цветы\fotonolinskru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/>
          </a:gradFill>
          <a:ln w="9525">
            <a:noFill/>
            <a:miter lim="800000"/>
            <a:headEnd/>
            <a:tailEnd/>
          </a:ln>
        </p:spPr>
      </p:pic>
      <p:sp>
        <p:nvSpPr>
          <p:cNvPr id="2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3114675" cy="1143000"/>
          </a:xfrm>
        </p:spPr>
        <p:txBody>
          <a:bodyPr anchor="b"/>
          <a:lstStyle/>
          <a:p>
            <a:pPr eaLnBrk="1" hangingPunct="1"/>
            <a:r>
              <a:rPr lang="en-US" sz="4000" b="1" smtClean="0">
                <a:solidFill>
                  <a:srgbClr val="C00000"/>
                </a:solidFill>
                <a:latin typeface="Arial Black" pitchFamily="34" charset="0"/>
              </a:rPr>
              <a:t>Spring</a:t>
            </a:r>
            <a:r>
              <a:rPr lang="ru-RU" sz="4000" smtClean="0">
                <a:latin typeface="Arial Black" pitchFamily="34" charset="0"/>
              </a:rPr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57438" y="1071563"/>
            <a:ext cx="6786562" cy="37242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4000" b="1" dirty="0" smtClean="0">
                <a:solidFill>
                  <a:schemeClr val="accent5">
                    <a:lumMod val="10000"/>
                  </a:schemeClr>
                </a:solidFill>
              </a:rPr>
              <a:t>Who saw the first guests</a:t>
            </a:r>
          </a:p>
          <a:p>
            <a:pPr eaLnBrk="1" hangingPunct="1">
              <a:buFontTx/>
              <a:buNone/>
              <a:defRPr/>
            </a:pPr>
            <a:r>
              <a:rPr lang="en-US" sz="4000" b="1" dirty="0" smtClean="0">
                <a:solidFill>
                  <a:schemeClr val="accent5">
                    <a:lumMod val="10000"/>
                  </a:schemeClr>
                </a:solidFill>
              </a:rPr>
              <a:t>Coming in the spring?</a:t>
            </a:r>
          </a:p>
          <a:p>
            <a:pPr eaLnBrk="1" hangingPunct="1">
              <a:buFontTx/>
              <a:buNone/>
              <a:defRPr/>
            </a:pPr>
            <a:r>
              <a:rPr lang="en-US" sz="4000" b="1" dirty="0" smtClean="0">
                <a:solidFill>
                  <a:schemeClr val="accent5">
                    <a:lumMod val="10000"/>
                  </a:schemeClr>
                </a:solidFill>
              </a:rPr>
              <a:t>“I,”  said the fresh wind</a:t>
            </a:r>
          </a:p>
          <a:p>
            <a:pPr eaLnBrk="1" hangingPunct="1">
              <a:buFontTx/>
              <a:buNone/>
              <a:defRPr/>
            </a:pPr>
            <a:r>
              <a:rPr lang="en-US" sz="4000" b="1" dirty="0" smtClean="0">
                <a:solidFill>
                  <a:schemeClr val="accent5">
                    <a:lumMod val="10000"/>
                  </a:schemeClr>
                </a:solidFill>
              </a:rPr>
              <a:t>“I know them best.”</a:t>
            </a:r>
            <a:endParaRPr lang="ru-RU" sz="4000" b="1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28625" y="4929188"/>
            <a:ext cx="7924800" cy="452437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r>
              <a:rPr lang="ru-RU" sz="3200" b="1" kern="0" dirty="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rPr>
              <a:t>    </a:t>
            </a:r>
            <a:r>
              <a:rPr lang="en-US" sz="3200" b="1" kern="0" dirty="0" smtClean="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rPr>
              <a:t>by</a:t>
            </a:r>
            <a:endParaRPr lang="ru-RU" sz="3200" b="1" kern="0" dirty="0">
              <a:solidFill>
                <a:schemeClr val="tx2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4675" y="548680"/>
            <a:ext cx="3257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Грибенников</a:t>
            </a:r>
            <a:r>
              <a:rPr lang="ru-RU" dirty="0" smtClean="0">
                <a:solidFill>
                  <a:srgbClr val="FF0000"/>
                </a:solidFill>
              </a:rPr>
              <a:t> Дмитрий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1001">
              <a:schemeClr val="bg1"/>
            </a:gs>
            <a:gs pos="35001">
              <a:srgbClr val="FFFFCC"/>
            </a:gs>
            <a:gs pos="52000">
              <a:srgbClr val="FFFF00"/>
            </a:gs>
            <a:gs pos="73000">
              <a:srgbClr val="FFCC66"/>
            </a:gs>
            <a:gs pos="88000">
              <a:srgbClr val="FFCC00"/>
            </a:gs>
            <a:gs pos="100000">
              <a:srgbClr val="CC99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2"/>
          <p:cNvSpPr>
            <a:spLocks noGrp="1"/>
          </p:cNvSpPr>
          <p:nvPr>
            <p:ph idx="4294967295"/>
          </p:nvPr>
        </p:nvSpPr>
        <p:spPr>
          <a:xfrm>
            <a:off x="0" y="2286000"/>
            <a:ext cx="5857875" cy="27717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Кто видел гостей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Приходящих весной</a:t>
            </a: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</a:rPr>
              <a:t>?</a:t>
            </a:r>
            <a:endParaRPr lang="ru-RU" b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«Я,- сказал свежий ветер,-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Я знаю их лучше всех».</a:t>
            </a:r>
          </a:p>
          <a:p>
            <a:pPr eaLnBrk="1" hangingPunct="1">
              <a:buFontTx/>
              <a:buNone/>
              <a:defRPr/>
            </a:pPr>
            <a:endParaRPr lang="ru-RU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57250" y="857250"/>
            <a:ext cx="7924800" cy="5715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ru-RU" sz="3000" b="1" kern="0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ВЕСНА</a:t>
            </a:r>
          </a:p>
        </p:txBody>
      </p:sp>
      <p:pic>
        <p:nvPicPr>
          <p:cNvPr id="21509" name="Picture 4" descr="C:\Documents and Settings\Дом\Рабочий стол\Цветы\cv07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3714750"/>
            <a:ext cx="30003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012160" y="4046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Подстрочный перевод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3000">
              <a:srgbClr val="FF66CC"/>
            </a:gs>
            <a:gs pos="21001">
              <a:srgbClr val="CCFF99"/>
            </a:gs>
            <a:gs pos="63000">
              <a:srgbClr val="33CC33"/>
            </a:gs>
            <a:gs pos="67000">
              <a:srgbClr val="008000"/>
            </a:gs>
            <a:gs pos="69000">
              <a:srgbClr val="008000"/>
            </a:gs>
            <a:gs pos="82001">
              <a:srgbClr val="008000"/>
            </a:gs>
            <a:gs pos="100000">
              <a:srgbClr val="0066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4400550" cy="1143000"/>
          </a:xfrm>
        </p:spPr>
        <p:txBody>
          <a:bodyPr anchor="b"/>
          <a:lstStyle/>
          <a:p>
            <a:pPr eaLnBrk="1" hangingPunct="1"/>
            <a:r>
              <a:rPr lang="en-US" sz="5400" i="1" smtClean="0">
                <a:solidFill>
                  <a:srgbClr val="CC0000"/>
                </a:solidFill>
              </a:rPr>
              <a:t>Berries</a:t>
            </a:r>
            <a:endParaRPr lang="ru-RU" sz="5400" i="1" smtClean="0">
              <a:solidFill>
                <a:srgbClr val="CC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357563"/>
            <a:ext cx="4392613" cy="27289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CC0000"/>
                </a:solidFill>
              </a:rPr>
              <a:t>Who saw red berries </a:t>
            </a: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CC0000"/>
                </a:solidFill>
              </a:rPr>
              <a:t>Hidden in the grass?</a:t>
            </a: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CC0000"/>
                </a:solidFill>
              </a:rPr>
              <a:t>“We,”  said the children</a:t>
            </a: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CC0000"/>
                </a:solidFill>
              </a:rPr>
              <a:t>“Most of us.”</a:t>
            </a:r>
            <a:r>
              <a:rPr lang="ru-RU" smtClean="0"/>
              <a:t> </a:t>
            </a:r>
          </a:p>
        </p:txBody>
      </p:sp>
      <p:pic>
        <p:nvPicPr>
          <p:cNvPr id="22532" name="Picture 4" descr="DSC004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11158">
            <a:off x="5429256" y="2143116"/>
            <a:ext cx="3714744" cy="4714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400550" y="548680"/>
            <a:ext cx="4275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Белякова </a:t>
            </a:r>
            <a:r>
              <a:rPr lang="ru-RU" dirty="0" err="1" smtClean="0">
                <a:solidFill>
                  <a:srgbClr val="FF0000"/>
                </a:solidFill>
              </a:rPr>
              <a:t>Сандина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5000">
              <a:schemeClr val="bg1"/>
            </a:gs>
            <a:gs pos="50000">
              <a:srgbClr val="CCFFCC"/>
            </a:gs>
            <a:gs pos="75000">
              <a:srgbClr val="99FF66"/>
            </a:gs>
            <a:gs pos="100000">
              <a:srgbClr val="92D05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4294967295"/>
          </p:nvPr>
        </p:nvSpPr>
        <p:spPr>
          <a:xfrm>
            <a:off x="3786188" y="2857500"/>
            <a:ext cx="5357812" cy="3429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</a:rPr>
              <a:t>Кто видел красные ягоды,</a:t>
            </a:r>
          </a:p>
          <a:p>
            <a:pPr eaLnBrk="1" hangingPunct="1">
              <a:buFontTx/>
              <a:buNone/>
              <a:defRPr/>
            </a:pP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</a:rPr>
              <a:t>Спрятавшиеся в траве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eaLnBrk="1" hangingPunct="1">
              <a:buFontTx/>
              <a:buNone/>
              <a:defRPr/>
            </a:pP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</a:rPr>
              <a:t>«Мы,- сказали дети,-</a:t>
            </a:r>
          </a:p>
          <a:p>
            <a:pPr eaLnBrk="1" hangingPunct="1">
              <a:buFontTx/>
              <a:buNone/>
              <a:defRPr/>
            </a:pP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</a:rPr>
              <a:t>Большинство из нас»</a:t>
            </a:r>
          </a:p>
          <a:p>
            <a:pPr eaLnBrk="1" hangingPunct="1">
              <a:buFontTx/>
              <a:buNone/>
              <a:defRPr/>
            </a:pPr>
            <a:endParaRPr lang="ru-RU" sz="300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005263" y="1071563"/>
            <a:ext cx="5138737" cy="523875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ru-RU" sz="30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ЯГОДЫ</a:t>
            </a:r>
          </a:p>
        </p:txBody>
      </p:sp>
      <p:pic>
        <p:nvPicPr>
          <p:cNvPr id="9218" name="Picture 2" descr="C:\Documents and Settings\Дом\Рабочий стол\Цветы\fotonolinskru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4686"/>
            <a:ext cx="3357554" cy="3643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572000" y="11663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Подстрочный перевод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+mn-lt"/>
              </a:rPr>
              <a:t>План презентации</a:t>
            </a:r>
            <a:endParaRPr lang="ru-RU" sz="20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772816"/>
            <a:ext cx="6840760" cy="3096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628800"/>
            <a:ext cx="684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n-lt"/>
              </a:rPr>
              <a:t>3-7 слайды.  Теоретическая часть.</a:t>
            </a:r>
          </a:p>
          <a:p>
            <a:r>
              <a:rPr lang="ru-RU" sz="2400" dirty="0" smtClean="0">
                <a:latin typeface="+mn-lt"/>
              </a:rPr>
              <a:t>8 слайд . Реализация </a:t>
            </a:r>
            <a:r>
              <a:rPr lang="ru-RU" sz="2400" dirty="0" err="1" smtClean="0">
                <a:latin typeface="+mn-lt"/>
              </a:rPr>
              <a:t>полиязычного</a:t>
            </a:r>
            <a:r>
              <a:rPr lang="ru-RU" sz="2400" dirty="0" smtClean="0">
                <a:latin typeface="+mn-lt"/>
              </a:rPr>
              <a:t> образования в </a:t>
            </a:r>
            <a:r>
              <a:rPr lang="ru-RU" sz="2400" dirty="0" err="1" smtClean="0">
                <a:latin typeface="+mn-lt"/>
              </a:rPr>
              <a:t>щколе</a:t>
            </a:r>
            <a:endParaRPr lang="ru-RU" sz="2400" dirty="0" smtClean="0">
              <a:latin typeface="+mn-lt"/>
            </a:endParaRPr>
          </a:p>
          <a:p>
            <a:r>
              <a:rPr lang="ru-RU" sz="2400" dirty="0" smtClean="0">
                <a:latin typeface="+mn-lt"/>
              </a:rPr>
              <a:t>9-24 слайды. Мастерская «Как ароматен точностью язык</a:t>
            </a:r>
          </a:p>
          <a:p>
            <a:r>
              <a:rPr lang="ru-RU" sz="2400" dirty="0" smtClean="0">
                <a:latin typeface="+mn-lt"/>
              </a:rPr>
              <a:t>25 слайд. Исследовательская деятельность</a:t>
            </a:r>
          </a:p>
          <a:p>
            <a:r>
              <a:rPr lang="ru-RU" sz="2400" dirty="0" smtClean="0">
                <a:latin typeface="+mn-lt"/>
              </a:rPr>
              <a:t>26-28 слайды. Результативность участия в </a:t>
            </a:r>
            <a:r>
              <a:rPr lang="ru-RU" sz="2400" dirty="0" smtClean="0">
                <a:latin typeface="+mn-lt"/>
              </a:rPr>
              <a:t>республиканских и международных </a:t>
            </a:r>
            <a:r>
              <a:rPr lang="ru-RU" sz="2400" dirty="0" smtClean="0">
                <a:latin typeface="+mn-lt"/>
              </a:rPr>
              <a:t>проектах</a:t>
            </a:r>
          </a:p>
          <a:p>
            <a:r>
              <a:rPr lang="ru-RU" sz="2400" dirty="0" smtClean="0">
                <a:latin typeface="+mn-lt"/>
              </a:rPr>
              <a:t>29 слайд Заключение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3232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421481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800000"/>
                </a:solidFill>
                <a:latin typeface="Arial Black" pitchFamily="34" charset="0"/>
              </a:rPr>
              <a:t>Акростих </a:t>
            </a:r>
            <a:br>
              <a:rPr lang="ru-RU" sz="4000" b="1" dirty="0" smtClean="0">
                <a:solidFill>
                  <a:srgbClr val="800000"/>
                </a:solidFill>
                <a:latin typeface="Arial Black" pitchFamily="34" charset="0"/>
              </a:rPr>
            </a:br>
            <a:endParaRPr lang="ru-RU" sz="4000" b="1" dirty="0" smtClean="0">
              <a:solidFill>
                <a:srgbClr val="800000"/>
              </a:solidFill>
              <a:latin typeface="Arial Black" pitchFamily="34" charset="0"/>
            </a:endParaRPr>
          </a:p>
        </p:txBody>
      </p:sp>
      <p:pic>
        <p:nvPicPr>
          <p:cNvPr id="13316" name="Picture 4" descr="53417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6450"/>
            <a:ext cx="5562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88880" y="1000108"/>
            <a:ext cx="5355120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66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ЛИЛИЯ</a:t>
            </a:r>
          </a:p>
          <a:p>
            <a:r>
              <a:rPr lang="ru-RU" sz="2800" b="1" dirty="0" smtClean="0">
                <a:solidFill>
                  <a:srgbClr val="3366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Л</a:t>
            </a:r>
            <a:r>
              <a:rPr lang="ru-RU" sz="2800" dirty="0" smtClean="0">
                <a:solidFill>
                  <a:srgbClr val="3366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асково солнце коснулось -</a:t>
            </a:r>
            <a:br>
              <a:rPr lang="ru-RU" sz="2800" dirty="0" smtClean="0">
                <a:solidFill>
                  <a:srgbClr val="3366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2800" b="1" dirty="0" smtClean="0">
                <a:solidFill>
                  <a:srgbClr val="3366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И </a:t>
            </a:r>
            <a:r>
              <a:rPr lang="ru-RU" sz="2800" dirty="0" smtClean="0">
                <a:solidFill>
                  <a:srgbClr val="3366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она отразилась вдруг в нём,</a:t>
            </a:r>
            <a:br>
              <a:rPr lang="ru-RU" sz="2800" dirty="0" smtClean="0">
                <a:solidFill>
                  <a:srgbClr val="3366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2800" b="1" dirty="0" smtClean="0">
                <a:solidFill>
                  <a:srgbClr val="3366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Л</a:t>
            </a:r>
            <a:r>
              <a:rPr lang="ru-RU" sz="2800" dirty="0" smtClean="0">
                <a:solidFill>
                  <a:srgbClr val="3366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епестками ему улыбнулась,</a:t>
            </a:r>
            <a:br>
              <a:rPr lang="ru-RU" sz="2800" dirty="0" smtClean="0">
                <a:solidFill>
                  <a:srgbClr val="3366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2800" b="1" dirty="0" smtClean="0">
                <a:solidFill>
                  <a:srgbClr val="3366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И</a:t>
            </a:r>
            <a:r>
              <a:rPr lang="ru-RU" sz="2800" dirty="0" smtClean="0">
                <a:solidFill>
                  <a:srgbClr val="3366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вспыхнула ярким огнём</a:t>
            </a:r>
            <a:br>
              <a:rPr lang="ru-RU" sz="2800" dirty="0" smtClean="0">
                <a:solidFill>
                  <a:srgbClr val="3366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2800" b="1" dirty="0" smtClean="0">
                <a:solidFill>
                  <a:srgbClr val="3366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Я</a:t>
            </a:r>
            <a:r>
              <a:rPr lang="ru-RU" sz="2800" dirty="0" smtClean="0">
                <a:solidFill>
                  <a:srgbClr val="3366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сным утром, забыв обо всём.</a:t>
            </a:r>
          </a:p>
          <a:p>
            <a:endParaRPr lang="ru-RU" dirty="0"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1001">
              <a:schemeClr val="bg1">
                <a:lumMod val="95000"/>
              </a:schemeClr>
            </a:gs>
            <a:gs pos="35001">
              <a:schemeClr val="bg1">
                <a:lumMod val="85000"/>
              </a:schemeClr>
            </a:gs>
            <a:gs pos="52000">
              <a:srgbClr val="CCFFCC"/>
            </a:gs>
            <a:gs pos="73000">
              <a:srgbClr val="00FF99"/>
            </a:gs>
            <a:gs pos="88000">
              <a:srgbClr val="00CC99"/>
            </a:gs>
            <a:gs pos="100000">
              <a:srgbClr val="008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0525"/>
            <a:ext cx="8231188" cy="911225"/>
          </a:xfrm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solidFill>
                  <a:srgbClr val="FF66FF"/>
                </a:solidFill>
              </a:rPr>
              <a:t>Acrostic  Rose</a:t>
            </a:r>
            <a:endParaRPr lang="ru-RU" b="1" dirty="0" smtClean="0">
              <a:solidFill>
                <a:srgbClr val="FF66FF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357422" y="1285860"/>
            <a:ext cx="4786346" cy="642928"/>
          </a:xfrm>
        </p:spPr>
        <p:txBody>
          <a:bodyPr lIns="90000" tIns="46800" rIns="90000" bIns="46800">
            <a:normAutofit fontScale="85000" lnSpcReduction="20000"/>
          </a:bodyPr>
          <a:lstStyle/>
          <a:p>
            <a:pPr marL="341313" indent="-341313" defTabSz="449263" eaLnBrk="1" hangingPunct="1">
              <a:lnSpc>
                <a:spcPct val="90000"/>
              </a:lnSpc>
              <a:buClr>
                <a:srgbClr val="86D1EC"/>
              </a:buClr>
              <a:buSzPct val="9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b="1" dirty="0" err="1" smtClean="0">
                <a:solidFill>
                  <a:srgbClr val="7030A0"/>
                </a:solidFill>
              </a:rPr>
              <a:t>Зубцова</a:t>
            </a:r>
            <a:r>
              <a:rPr lang="ru-RU" b="1" dirty="0" smtClean="0">
                <a:solidFill>
                  <a:srgbClr val="7030A0"/>
                </a:solidFill>
              </a:rPr>
              <a:t> Анастасия</a:t>
            </a:r>
            <a:r>
              <a:rPr lang="ru-RU" sz="2400" u="sng" dirty="0" smtClean="0"/>
              <a:t/>
            </a:r>
            <a:br>
              <a:rPr lang="ru-RU" sz="2400" u="sng" dirty="0" smtClean="0"/>
            </a:br>
            <a:endParaRPr lang="ru-RU" sz="2400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2910" y="2214554"/>
            <a:ext cx="6054221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66FF"/>
                </a:solidFill>
                <a:latin typeface="Arial Black" pitchFamily="34" charset="0"/>
              </a:rPr>
              <a:t>R</a:t>
            </a: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osy</a:t>
            </a:r>
          </a:p>
          <a:p>
            <a:pPr eaLnBrk="1" hangingPunct="1">
              <a:buFontTx/>
              <a:buNone/>
            </a:pPr>
            <a:r>
              <a:rPr lang="en-US" sz="4000" b="1" dirty="0" smtClean="0">
                <a:solidFill>
                  <a:srgbClr val="FF66FF"/>
                </a:solidFill>
                <a:latin typeface="Arial Black" pitchFamily="34" charset="0"/>
              </a:rPr>
              <a:t>O</a:t>
            </a: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f</a:t>
            </a: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a beautiful sunset</a:t>
            </a:r>
          </a:p>
          <a:p>
            <a:pPr eaLnBrk="1" hangingPunct="1">
              <a:buFontTx/>
              <a:buNone/>
            </a:pPr>
            <a:r>
              <a:rPr lang="en-US" sz="4000" b="1" dirty="0" smtClean="0">
                <a:solidFill>
                  <a:srgbClr val="FF66FF"/>
                </a:solidFill>
                <a:latin typeface="Arial Black" pitchFamily="34" charset="0"/>
              </a:rPr>
              <a:t>S</a:t>
            </a: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melling sweet</a:t>
            </a:r>
          </a:p>
          <a:p>
            <a:pPr eaLnBrk="1" hangingPunct="1">
              <a:buFontTx/>
              <a:buNone/>
            </a:pPr>
            <a:r>
              <a:rPr lang="en-US" sz="4000" b="1" dirty="0" smtClean="0">
                <a:solidFill>
                  <a:srgbClr val="FF66FF"/>
                </a:solidFill>
                <a:latin typeface="Arial Black" pitchFamily="34" charset="0"/>
              </a:rPr>
              <a:t>E</a:t>
            </a: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xcellent scent</a:t>
            </a:r>
            <a:endParaRPr lang="ru-RU" sz="40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endParaRPr lang="ru-RU" sz="2400" dirty="0">
              <a:solidFill>
                <a:srgbClr val="003300"/>
              </a:solidFill>
            </a:endParaRPr>
          </a:p>
        </p:txBody>
      </p:sp>
      <p:pic>
        <p:nvPicPr>
          <p:cNvPr id="12290" name="Picture 2" descr="C:\Documents and Settings\Дом\Рабочий стол\Цветы\0xuhcbw7h7tk3b72l3z6nf9841k29tbk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18" y="4000504"/>
            <a:ext cx="2786082" cy="2857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kk-KZ" b="1" dirty="0" smtClean="0">
                <a:solidFill>
                  <a:srgbClr val="FF0000"/>
                </a:solidFill>
              </a:rPr>
              <a:t>ҚАЛАМПЫР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kk-KZ" b="1" dirty="0" smtClean="0">
                <a:solidFill>
                  <a:srgbClr val="FF0000"/>
                </a:solidFill>
              </a:rPr>
              <a:t>Қ</a:t>
            </a:r>
            <a:r>
              <a:rPr lang="kk-KZ" dirty="0" smtClean="0">
                <a:solidFill>
                  <a:srgbClr val="FF66FF"/>
                </a:solidFill>
              </a:rPr>
              <a:t>алампыр гүлді</a:t>
            </a:r>
          </a:p>
          <a:p>
            <a:pPr>
              <a:buNone/>
            </a:pPr>
            <a:r>
              <a:rPr lang="kk-KZ" b="1" dirty="0" smtClean="0">
                <a:solidFill>
                  <a:srgbClr val="FF0000"/>
                </a:solidFill>
              </a:rPr>
              <a:t>А</a:t>
            </a:r>
            <a:r>
              <a:rPr lang="kk-KZ" dirty="0" smtClean="0">
                <a:solidFill>
                  <a:srgbClr val="FF66FF"/>
                </a:solidFill>
              </a:rPr>
              <a:t>лды әжем.</a:t>
            </a:r>
          </a:p>
          <a:p>
            <a:pPr>
              <a:buNone/>
            </a:pPr>
            <a:r>
              <a:rPr lang="kk-KZ" b="1" dirty="0" smtClean="0">
                <a:solidFill>
                  <a:srgbClr val="FF0000"/>
                </a:solidFill>
              </a:rPr>
              <a:t>Л</a:t>
            </a:r>
            <a:r>
              <a:rPr lang="kk-KZ" dirty="0" smtClean="0">
                <a:solidFill>
                  <a:srgbClr val="FF66FF"/>
                </a:solidFill>
              </a:rPr>
              <a:t>ебезін айтты</a:t>
            </a:r>
          </a:p>
          <a:p>
            <a:pPr>
              <a:buNone/>
            </a:pPr>
            <a:r>
              <a:rPr lang="kk-KZ" b="1" dirty="0" smtClean="0">
                <a:solidFill>
                  <a:srgbClr val="FF0000"/>
                </a:solidFill>
              </a:rPr>
              <a:t>А</a:t>
            </a:r>
            <a:r>
              <a:rPr lang="kk-KZ" dirty="0" smtClean="0">
                <a:solidFill>
                  <a:srgbClr val="FF66FF"/>
                </a:solidFill>
              </a:rPr>
              <a:t>налық.</a:t>
            </a:r>
          </a:p>
          <a:p>
            <a:pPr>
              <a:buNone/>
            </a:pPr>
            <a:r>
              <a:rPr lang="kk-KZ" b="1" dirty="0" smtClean="0">
                <a:solidFill>
                  <a:srgbClr val="FF0000"/>
                </a:solidFill>
              </a:rPr>
              <a:t>М</a:t>
            </a:r>
            <a:r>
              <a:rPr lang="kk-KZ" dirty="0" smtClean="0">
                <a:solidFill>
                  <a:srgbClr val="FF66FF"/>
                </a:solidFill>
              </a:rPr>
              <a:t>ерекелік</a:t>
            </a:r>
          </a:p>
          <a:p>
            <a:pPr>
              <a:buNone/>
            </a:pPr>
            <a:r>
              <a:rPr lang="kk-KZ" b="1" dirty="0" smtClean="0">
                <a:solidFill>
                  <a:srgbClr val="FF0000"/>
                </a:solidFill>
              </a:rPr>
              <a:t>П</a:t>
            </a:r>
            <a:r>
              <a:rPr lang="kk-KZ" dirty="0" smtClean="0">
                <a:solidFill>
                  <a:srgbClr val="FF66FF"/>
                </a:solidFill>
              </a:rPr>
              <a:t>әк сезіммен,</a:t>
            </a:r>
          </a:p>
          <a:p>
            <a:pPr>
              <a:buNone/>
            </a:pPr>
            <a:r>
              <a:rPr lang="kk-KZ" b="1" dirty="0" smtClean="0">
                <a:solidFill>
                  <a:srgbClr val="FF0000"/>
                </a:solidFill>
              </a:rPr>
              <a:t>Ы</a:t>
            </a:r>
            <a:r>
              <a:rPr lang="kk-KZ" dirty="0" smtClean="0">
                <a:solidFill>
                  <a:srgbClr val="FF66FF"/>
                </a:solidFill>
              </a:rPr>
              <a:t>қыласпен айттық</a:t>
            </a:r>
          </a:p>
          <a:p>
            <a:pPr>
              <a:buNone/>
            </a:pPr>
            <a:r>
              <a:rPr lang="kk-KZ" b="1" dirty="0" smtClean="0">
                <a:solidFill>
                  <a:srgbClr val="FF0000"/>
                </a:solidFill>
              </a:rPr>
              <a:t>Р</a:t>
            </a:r>
            <a:r>
              <a:rPr lang="kk-KZ" dirty="0" smtClean="0">
                <a:solidFill>
                  <a:srgbClr val="FF66FF"/>
                </a:solidFill>
              </a:rPr>
              <a:t>ахмет!</a:t>
            </a:r>
            <a:endParaRPr lang="ru-RU" dirty="0">
              <a:solidFill>
                <a:srgbClr val="FF66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2204864"/>
            <a:ext cx="5003695" cy="3875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2160" y="260648"/>
            <a:ext cx="297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Блистива</a:t>
            </a:r>
            <a:r>
              <a:rPr lang="ru-RU" b="1" dirty="0" smtClean="0">
                <a:solidFill>
                  <a:srgbClr val="FF0000"/>
                </a:solidFill>
              </a:rPr>
              <a:t> Алина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Дом\Рабочий стол\Цветы\u7t2cjvnak7gsng9oen0yi5zwe91hwpd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57422" y="857232"/>
            <a:ext cx="2613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rgbClr val="FF0000"/>
                </a:solidFill>
              </a:rPr>
              <a:t>РАУШАН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2143116"/>
            <a:ext cx="33570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</a:rPr>
              <a:t>Р</a:t>
            </a:r>
            <a:r>
              <a:rPr lang="kk-KZ" sz="3200" dirty="0" smtClean="0">
                <a:solidFill>
                  <a:srgbClr val="FF0000"/>
                </a:solidFill>
              </a:rPr>
              <a:t>аушан гүлді</a:t>
            </a:r>
          </a:p>
          <a:p>
            <a:r>
              <a:rPr lang="kk-KZ" sz="3200" b="1" dirty="0" smtClean="0">
                <a:solidFill>
                  <a:srgbClr val="C00000"/>
                </a:solidFill>
              </a:rPr>
              <a:t>А</a:t>
            </a:r>
            <a:r>
              <a:rPr lang="kk-KZ" sz="3200" dirty="0" smtClean="0">
                <a:solidFill>
                  <a:srgbClr val="FF0000"/>
                </a:solidFill>
              </a:rPr>
              <a:t>лып қолға</a:t>
            </a:r>
          </a:p>
          <a:p>
            <a:r>
              <a:rPr lang="kk-KZ" sz="3200" b="1" dirty="0" smtClean="0">
                <a:solidFill>
                  <a:srgbClr val="C00000"/>
                </a:solidFill>
              </a:rPr>
              <a:t>У</a:t>
            </a:r>
            <a:r>
              <a:rPr lang="kk-KZ" sz="3200" dirty="0" smtClean="0">
                <a:solidFill>
                  <a:srgbClr val="FF0000"/>
                </a:solidFill>
              </a:rPr>
              <a:t>ыс уыс</a:t>
            </a:r>
          </a:p>
          <a:p>
            <a:r>
              <a:rPr lang="kk-KZ" sz="3200" b="1" dirty="0" smtClean="0">
                <a:solidFill>
                  <a:srgbClr val="C00000"/>
                </a:solidFill>
              </a:rPr>
              <a:t>Ш</a:t>
            </a:r>
            <a:r>
              <a:rPr lang="kk-KZ" sz="3200" dirty="0" smtClean="0">
                <a:solidFill>
                  <a:srgbClr val="FF0000"/>
                </a:solidFill>
              </a:rPr>
              <a:t>ашамыз</a:t>
            </a:r>
            <a:r>
              <a:rPr lang="ru-RU" sz="3200" dirty="0" smtClean="0">
                <a:solidFill>
                  <a:srgbClr val="FF0000"/>
                </a:solidFill>
              </a:rPr>
              <a:t>!</a:t>
            </a:r>
          </a:p>
          <a:p>
            <a:r>
              <a:rPr lang="kk-KZ" sz="3200" b="1" dirty="0" smtClean="0">
                <a:solidFill>
                  <a:srgbClr val="C00000"/>
                </a:solidFill>
              </a:rPr>
              <a:t>А</a:t>
            </a:r>
            <a:r>
              <a:rPr lang="kk-KZ" sz="3200" dirty="0" smtClean="0">
                <a:solidFill>
                  <a:srgbClr val="FF0000"/>
                </a:solidFill>
              </a:rPr>
              <a:t>ңқыған </a:t>
            </a:r>
            <a:r>
              <a:rPr lang="kk-KZ" sz="3200" b="1" dirty="0" smtClean="0">
                <a:solidFill>
                  <a:srgbClr val="FF0000"/>
                </a:solidFill>
              </a:rPr>
              <a:t>г</a:t>
            </a:r>
            <a:r>
              <a:rPr lang="kk-KZ" sz="3200" dirty="0" smtClean="0">
                <a:solidFill>
                  <a:srgbClr val="FF0000"/>
                </a:solidFill>
              </a:rPr>
              <a:t>үлден</a:t>
            </a:r>
          </a:p>
          <a:p>
            <a:r>
              <a:rPr lang="kk-KZ" sz="3200" b="1" dirty="0" smtClean="0">
                <a:solidFill>
                  <a:srgbClr val="C00000"/>
                </a:solidFill>
              </a:rPr>
              <a:t>Н</a:t>
            </a:r>
            <a:r>
              <a:rPr lang="kk-KZ" sz="3200" dirty="0" smtClean="0">
                <a:solidFill>
                  <a:srgbClr val="FF0000"/>
                </a:solidFill>
              </a:rPr>
              <a:t>әр аламыз!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84168" y="3326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Сейдали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Нурулла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62068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 ещё наши дети пишут сонеты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6071" y="990020"/>
            <a:ext cx="3384376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Sonnet   “My Homeland”</a:t>
            </a:r>
            <a:endParaRPr lang="ru-RU" sz="12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Alina </a:t>
            </a:r>
            <a:r>
              <a:rPr lang="en-US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Blistiva</a:t>
            </a:r>
            <a:r>
              <a:rPr lang="en-US" sz="1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2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Secondary school№29</a:t>
            </a:r>
            <a:endParaRPr lang="ru-RU" sz="12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you love the sunrise in the golden steppes?</a:t>
            </a:r>
            <a:endParaRPr lang="ru-RU" sz="12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are enormous, beautiful and vast,</a:t>
            </a:r>
            <a:endParaRPr lang="ru-RU" sz="12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all birds singing with the morning depth</a:t>
            </a:r>
            <a:endParaRPr lang="ru-RU" sz="12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haunting melodies that ever last.</a:t>
            </a:r>
            <a:endParaRPr lang="ru-RU" sz="12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wheat and rye in </a:t>
            </a:r>
            <a:r>
              <a:rPr lang="en-US" sz="1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1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gold</a:t>
            </a:r>
            <a:endParaRPr lang="ru-RU" sz="12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Make fields look so marvelous and wide.</a:t>
            </a:r>
            <a:endParaRPr lang="ru-RU" sz="12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see the harmony and beauty of the world</a:t>
            </a:r>
            <a:endParaRPr lang="ru-RU" sz="12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can’t help feeling happiness and pride.</a:t>
            </a:r>
            <a:endParaRPr lang="ru-RU" sz="12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en-US" sz="1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will be a lot of dangerous ways.</a:t>
            </a:r>
            <a:endParaRPr lang="ru-RU" sz="12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en-US" sz="1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you are ready, do go to the end.</a:t>
            </a:r>
            <a:endParaRPr lang="ru-RU" sz="12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en-US" sz="1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Homeland has plenty to amaze.	</a:t>
            </a:r>
            <a:endParaRPr lang="ru-RU" sz="12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en-US" sz="1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Further great wonders are waiting ahead.	</a:t>
            </a:r>
            <a:endParaRPr lang="ru-RU" sz="12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en-US" sz="1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en-US" sz="1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powerful, Kazakhstan, like eagles in the sky.</a:t>
            </a:r>
            <a:endParaRPr lang="ru-RU" sz="12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en-US" sz="1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Forever free with you we want to fly.</a:t>
            </a:r>
            <a:endParaRPr lang="ru-RU" sz="12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990020"/>
            <a:ext cx="3960440" cy="455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Сонет «Моя Родина»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Подстрочный перевод.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 любишь рассвет в степях золотых?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Они огромны, широки, красивы.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все птицы поют по утрам глубокие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Запоминающиеся мелодии, которые вечны.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Рожь и пшеница цвета золота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Делает поля такими изумительными и широкими.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вижу гармонию и красоту мира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не могу удержаться от счастья и гордости.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Опасных дорог будет много.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готов, так иди до конца.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Наша Родина многим может удивить.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Великие чудеса ждут тебя впереди.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Будь могущественным, мой Казахстан, как в небе орлы.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Навсегда свободные с тобой мы лететь хотим.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268" y="620688"/>
            <a:ext cx="1521532" cy="109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0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894499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476672"/>
            <a:ext cx="7200799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42975" algn="l"/>
                <a:tab pos="962025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Победители и призеры Международного Конкурса художественного перевода,  посвященного Всемирному дню поэзии                                                                                  (март 2017 года. Россия, Москва.  Российский университет  дружбы народов- РУДН)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183" y="4041621"/>
            <a:ext cx="1600805" cy="2266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779" y="4041621"/>
            <a:ext cx="1669255" cy="2361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1498238"/>
            <a:ext cx="1755473" cy="2482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5862" y="1537027"/>
            <a:ext cx="1592887" cy="22520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44" y="1678114"/>
            <a:ext cx="1627568" cy="230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3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7047" t="23422" r="18255" b="9641"/>
          <a:stretch/>
        </p:blipFill>
        <p:spPr>
          <a:xfrm>
            <a:off x="827584" y="1124744"/>
            <a:ext cx="2056464" cy="29753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1745" t="22640" r="30604" b="10423"/>
          <a:stretch/>
        </p:blipFill>
        <p:spPr>
          <a:xfrm>
            <a:off x="6277037" y="1206613"/>
            <a:ext cx="2167070" cy="28894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308" y="1018271"/>
            <a:ext cx="2372815" cy="32661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8231" y="3170600"/>
            <a:ext cx="2635229" cy="37280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712" y="476672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n-lt"/>
              </a:rPr>
              <a:t>Лингвистические конкурсы  и олимпиады</a:t>
            </a:r>
            <a:endParaRPr lang="ru-RU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8739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381" y="3429000"/>
            <a:ext cx="2125342" cy="30054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76" y="1484784"/>
            <a:ext cx="1976008" cy="27199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28574"/>
            <a:ext cx="1946913" cy="26798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6904" y="3298017"/>
            <a:ext cx="2062556" cy="28366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620688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Открытый фестиваль детского кино «</a:t>
            </a:r>
            <a:r>
              <a:rPr lang="ru-RU" sz="2000" b="1" dirty="0" err="1" smtClean="0">
                <a:solidFill>
                  <a:srgbClr val="002060"/>
                </a:solidFill>
                <a:latin typeface="+mn-lt"/>
              </a:rPr>
              <a:t>Киновертикаль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2015-2017 год г.  Саратов, Россия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28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464347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>При воспитании языковой личности </a:t>
            </a:r>
            <a:br>
              <a:rPr lang="ru-RU" sz="31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3100" b="1" dirty="0" smtClean="0">
                <a:latin typeface="+mn-lt"/>
              </a:rPr>
              <a:t>мы прежде всего должны ориентироваться на элитарную языковую личность как личность не просто овладевшую языком, но и усвоившую формы социального существования и культурной деятельности, позволяющие ей не только осуществлять сугубо человеческую деятельность – говорить, общаться, создавать устные и письменные речевые произведения, отвечающие целям и условиям коммуникации, извлекать информацию из текстов, воспринимать речь, но и быть конкурентоспособной и успешной личностью</a:t>
            </a:r>
            <a:r>
              <a:rPr lang="ru-RU" sz="3100" dirty="0" smtClean="0">
                <a:latin typeface="+mn-lt"/>
              </a:rPr>
              <a:t>.</a:t>
            </a:r>
            <a:br>
              <a:rPr lang="ru-RU" sz="3100" dirty="0" smtClean="0">
                <a:latin typeface="+mn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39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096085" y="74711"/>
            <a:ext cx="10479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400" i="1" dirty="0" smtClean="0">
                <a:solidFill>
                  <a:srgbClr val="0E2B59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И.Буслаев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928669"/>
            <a:ext cx="81439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smtClean="0">
                <a:solidFill>
                  <a:prstClr val="black"/>
                </a:solidFill>
                <a:latin typeface="Times New Roman"/>
              </a:rPr>
              <a:t> Государственный образовательный стандарт 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определяет основную цель обучения языку в средней школе: развитие у учащихся необходимого для межкультурного общения уровня коммуникативной компетенции при одновременном формировании и совершенствовании личности ребёнка, способной не только к дальнейшему самообразованию, но и к использованию полученных знаний для решения важных жизненных проблем. </a:t>
            </a:r>
            <a:endParaRPr lang="ru-RU" sz="2800" b="1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408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Для становления языковой личности важны следующие аспекты: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dirty="0" smtClean="0"/>
              <a:t>- социализация человека, в результате которой личность становится сфокусированным выражением всего культурно – исторического ансамбля данного общества;</a:t>
            </a:r>
            <a:br>
              <a:rPr lang="ru-RU" sz="2800" dirty="0" smtClean="0"/>
            </a:br>
            <a:r>
              <a:rPr lang="ru-RU" sz="2800" dirty="0" smtClean="0"/>
              <a:t>- активная речемыслительная деятельность по нормам и эталонам определенной этноязыковой культуры;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6784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464347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>При воспитании языковой личности </a:t>
            </a:r>
            <a:br>
              <a:rPr lang="ru-RU" sz="31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3100" b="1" dirty="0" smtClean="0">
                <a:latin typeface="+mn-lt"/>
              </a:rPr>
              <a:t>мы прежде всего должны ориентироваться на элитарную языковую личность как личность не просто овладевшую языком, но и усвоившую формы социального существования и культурной деятельности, позволяющие ей не только осуществлять сугубо человеческую деятельность – говорить, общаться, создавать устные и письменные речевые произведения, отвечающие целям и условиям коммуникации, извлекать информацию из текстов, воспринимать речь, но и быть конкурентоспособной и успешной личностью</a:t>
            </a:r>
            <a:r>
              <a:rPr lang="ru-RU" sz="3100" dirty="0" smtClean="0">
                <a:latin typeface="+mn-lt"/>
              </a:rPr>
              <a:t>.</a:t>
            </a:r>
            <a:br>
              <a:rPr lang="ru-RU" sz="3100" dirty="0" smtClean="0">
                <a:latin typeface="+mn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93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Рисунок 9" descr="http://lib.znate.ru/pars_docs/refs/156/155687/155687_html_m40d371a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138" y="548680"/>
            <a:ext cx="7679724" cy="577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22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Создать постер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220486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Языковая личность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13" t="11610" r="3489" b="5703"/>
          <a:stretch/>
        </p:blipFill>
        <p:spPr>
          <a:xfrm>
            <a:off x="0" y="476672"/>
            <a:ext cx="921702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9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/>
              <a:t>Реализация </a:t>
            </a:r>
            <a:r>
              <a:rPr lang="ru-RU" sz="2700" b="1" dirty="0" err="1"/>
              <a:t>полиязычного</a:t>
            </a:r>
            <a:r>
              <a:rPr lang="ru-RU" sz="2700" b="1" dirty="0"/>
              <a:t> образования в нашей школе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1. Поэтическая мастерская художественного  перевода</a:t>
            </a:r>
            <a:br>
              <a:rPr lang="ru-RU" sz="2700" dirty="0" smtClean="0"/>
            </a:br>
            <a:r>
              <a:rPr lang="ru-RU" sz="2700" dirty="0" smtClean="0"/>
              <a:t>2. Организация исследовательской работы с учащимися</a:t>
            </a:r>
            <a:br>
              <a:rPr lang="ru-RU" sz="2700" dirty="0" smtClean="0"/>
            </a:br>
            <a:r>
              <a:rPr lang="ru-RU" sz="2700" dirty="0" smtClean="0"/>
              <a:t>3.  Результаты международных конкурсов</a:t>
            </a:r>
            <a:br>
              <a:rPr lang="ru-RU" sz="2700" dirty="0" smtClean="0"/>
            </a:br>
            <a:r>
              <a:rPr lang="ru-RU" dirty="0"/>
              <a:t/>
            </a:r>
            <a:br>
              <a:rPr lang="ru-RU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4384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C:\Documents and Settings\Дом\Рабочий стол\Цветы\flowers07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428596" y="0"/>
            <a:ext cx="8286750" cy="1023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Поэтическая мастерская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571612"/>
            <a:ext cx="91440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batC"/>
              </a:rPr>
              <a:t>" Как ароматен </a:t>
            </a:r>
          </a:p>
          <a:p>
            <a:pPr algn="ctr">
              <a:defRPr/>
            </a:pPr>
            <a:r>
              <a:rPr lang="ru-RU" sz="54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batC"/>
              </a:rPr>
              <a:t>                </a:t>
            </a:r>
          </a:p>
          <a:p>
            <a:pPr algn="ctr">
              <a:defRPr/>
            </a:pPr>
            <a:endParaRPr lang="ru-RU" sz="54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batC"/>
            </a:endParaRPr>
          </a:p>
          <a:p>
            <a:pPr algn="r">
              <a:defRPr/>
            </a:pPr>
            <a:r>
              <a:rPr lang="ru-RU" sz="54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batC"/>
              </a:rPr>
              <a:t>точностью язык"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batC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29728</TotalTime>
  <Words>925</Words>
  <Application>Microsoft Office PowerPoint</Application>
  <PresentationFormat>Экран (4:3)</PresentationFormat>
  <Paragraphs>280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29</vt:i4>
      </vt:variant>
    </vt:vector>
  </HeadingPairs>
  <TitlesOfParts>
    <vt:vector size="42" baseType="lpstr">
      <vt:lpstr>ArbatC</vt:lpstr>
      <vt:lpstr>Arial</vt:lpstr>
      <vt:lpstr>Arial Black</vt:lpstr>
      <vt:lpstr>Baskerville Old Face</vt:lpstr>
      <vt:lpstr>Calibri</vt:lpstr>
      <vt:lpstr>Copperplate Gothic Bold</vt:lpstr>
      <vt:lpstr>Impact</vt:lpstr>
      <vt:lpstr>Times New Roman</vt:lpstr>
      <vt:lpstr>Тема Office</vt:lpstr>
      <vt:lpstr>1_Тема Office</vt:lpstr>
      <vt:lpstr>4_Тема Office</vt:lpstr>
      <vt:lpstr>5_Тема Office</vt:lpstr>
      <vt:lpstr>6_Тема Office</vt:lpstr>
      <vt:lpstr>Презентация PowerPoint</vt:lpstr>
      <vt:lpstr>План презентации</vt:lpstr>
      <vt:lpstr>Презентация PowerPoint</vt:lpstr>
      <vt:lpstr> Для становления языковой личности важны следующие аспекты: - социализация человека, в результате которой личность становится сфокусированным выражением всего культурно – исторического ансамбля данного общества; - активная речемыслительная деятельность по нормам и эталонам определенной этноязыковой культуры; </vt:lpstr>
      <vt:lpstr>При воспитании языковой личности  мы прежде всего должны ориентироваться на элитарную языковую личность как личность не просто овладевшую языком, но и усвоившую формы социального существования и культурной деятельности, позволяющие ей не только осуществлять сугубо человеческую деятельность – говорить, общаться, создавать устные и письменные речевые произведения, отвечающие целям и условиям коммуникации, извлекать информацию из текстов, воспринимать речь, но и быть конкурентоспособной и успешной личностью.  </vt:lpstr>
      <vt:lpstr>Презентация PowerPoint</vt:lpstr>
      <vt:lpstr>Создать постер</vt:lpstr>
      <vt:lpstr>   Реализация полиязычного образования в нашей школе 1. Поэтическая мастерская художественного  перевода 2. Организация исследовательской работы с учащимися 3.  Результаты международных конкурсов  </vt:lpstr>
      <vt:lpstr>Презентация PowerPoint</vt:lpstr>
      <vt:lpstr>Творчество учащихся 5 a  класса СШ№29</vt:lpstr>
      <vt:lpstr>         THE SECRET SONG</vt:lpstr>
      <vt:lpstr>Подстрочный перевод выполнен Чубарь Алиной</vt:lpstr>
      <vt:lpstr>Презентация PowerPoint</vt:lpstr>
      <vt:lpstr>Презентация PowerPoint</vt:lpstr>
      <vt:lpstr>         </vt:lpstr>
      <vt:lpstr>Spring </vt:lpstr>
      <vt:lpstr>Презентация PowerPoint</vt:lpstr>
      <vt:lpstr>Berries</vt:lpstr>
      <vt:lpstr>Презентация PowerPoint</vt:lpstr>
      <vt:lpstr>Акростих  </vt:lpstr>
      <vt:lpstr>Acrostic  Rose</vt:lpstr>
      <vt:lpstr>ҚАЛАМПЫР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 воспитании языковой личности  мы прежде всего должны ориентироваться на элитарную языковую личность как личность не просто овладевшую языком, но и усвоившую формы социального существования и культурной деятельности, позволяющие ей не только осуществлять сугубо человеческую деятельность – говорить, общаться, создавать устные и письменные речевые произведения, отвечающие целям и условиям коммуникации, извлекать информацию из текстов, воспринимать речь, но и быть конкурентоспособной и успешной личностью.  </vt:lpstr>
    </vt:vector>
  </TitlesOfParts>
  <Company>Организация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Поэтическая мастерская  «Как ароматен точностью язык»</dc:title>
  <dc:creator>Admin</dc:creator>
  <cp:lastModifiedBy>Пользователь Windows</cp:lastModifiedBy>
  <cp:revision>74</cp:revision>
  <cp:lastPrinted>2017-11-14T06:24:29Z</cp:lastPrinted>
  <dcterms:created xsi:type="dcterms:W3CDTF">2010-03-05T10:00:57Z</dcterms:created>
  <dcterms:modified xsi:type="dcterms:W3CDTF">2018-01-28T17:29:49Z</dcterms:modified>
</cp:coreProperties>
</file>