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3E5ADB6-E3A2-4E15-820E-3888BEF99E10}" type="datetimeFigureOut">
              <a:rPr lang="ru-RU" smtClean="0"/>
              <a:t>16.11.2016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168143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3E5ADB6-E3A2-4E15-820E-3888BEF99E10}" type="datetimeFigureOut">
              <a:rPr lang="ru-RU" smtClean="0"/>
              <a:t>16.11.2016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251611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3E5ADB6-E3A2-4E15-820E-3888BEF99E10}" type="datetimeFigureOut">
              <a:rPr lang="ru-RU" smtClean="0"/>
              <a:t>16.11.2016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293AD3-94C8-45B7-A04B-0112F9FA5B51}"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558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33E5ADB6-E3A2-4E15-820E-3888BEF99E10}" type="datetimeFigureOut">
              <a:rPr lang="ru-RU" smtClean="0"/>
              <a:t>16.11.2016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4070240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33E5ADB6-E3A2-4E15-820E-3888BEF99E10}" type="datetimeFigureOut">
              <a:rPr lang="ru-RU" smtClean="0"/>
              <a:t>16.11.2016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293AD3-94C8-45B7-A04B-0112F9FA5B51}"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7536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33E5ADB6-E3A2-4E15-820E-3888BEF99E10}" type="datetimeFigureOut">
              <a:rPr lang="ru-RU" smtClean="0"/>
              <a:t>16.11.2016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3597189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3E5ADB6-E3A2-4E15-820E-3888BEF99E10}" type="datetimeFigureOut">
              <a:rPr lang="ru-RU" smtClean="0"/>
              <a:t>16.11.2016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423036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3E5ADB6-E3A2-4E15-820E-3888BEF99E10}" type="datetimeFigureOut">
              <a:rPr lang="ru-RU" smtClean="0"/>
              <a:t>16.11.2016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169858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3E5ADB6-E3A2-4E15-820E-3888BEF99E10}" type="datetimeFigureOut">
              <a:rPr lang="ru-RU" smtClean="0"/>
              <a:t>16.11.2016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264906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3E5ADB6-E3A2-4E15-820E-3888BEF99E10}" type="datetimeFigureOut">
              <a:rPr lang="ru-RU" smtClean="0"/>
              <a:t>16.11.2016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82077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3E5ADB6-E3A2-4E15-820E-3888BEF99E10}" type="datetimeFigureOut">
              <a:rPr lang="ru-RU" smtClean="0"/>
              <a:t>16.11.2016</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65335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3E5ADB6-E3A2-4E15-820E-3888BEF99E10}" type="datetimeFigureOut">
              <a:rPr lang="ru-RU" smtClean="0"/>
              <a:t>16.11.2016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227010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3E5ADB6-E3A2-4E15-820E-3888BEF99E10}" type="datetimeFigureOut">
              <a:rPr lang="ru-RU" smtClean="0"/>
              <a:t>16.11.2016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253012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5ADB6-E3A2-4E15-820E-3888BEF99E10}" type="datetimeFigureOut">
              <a:rPr lang="ru-RU" smtClean="0"/>
              <a:t>16.11.2016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82096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3E5ADB6-E3A2-4E15-820E-3888BEF99E10}" type="datetimeFigureOut">
              <a:rPr lang="ru-RU" smtClean="0"/>
              <a:t>16.11.2016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246561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3E5ADB6-E3A2-4E15-820E-3888BEF99E10}" type="datetimeFigureOut">
              <a:rPr lang="ru-RU" smtClean="0"/>
              <a:t>16.11.2016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293AD3-94C8-45B7-A04B-0112F9FA5B51}" type="slidenum">
              <a:rPr lang="ru-RU" smtClean="0"/>
              <a:t>‹#›</a:t>
            </a:fld>
            <a:endParaRPr lang="ru-RU"/>
          </a:p>
        </p:txBody>
      </p:sp>
    </p:spTree>
    <p:extLst>
      <p:ext uri="{BB962C8B-B14F-4D97-AF65-F5344CB8AC3E}">
        <p14:creationId xmlns:p14="http://schemas.microsoft.com/office/powerpoint/2010/main" val="303004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3E5ADB6-E3A2-4E15-820E-3888BEF99E10}" type="datetimeFigureOut">
              <a:rPr lang="ru-RU" smtClean="0"/>
              <a:t>16.11.2016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293AD3-94C8-45B7-A04B-0112F9FA5B51}" type="slidenum">
              <a:rPr lang="ru-RU" smtClean="0"/>
              <a:t>‹#›</a:t>
            </a:fld>
            <a:endParaRPr lang="ru-RU"/>
          </a:p>
        </p:txBody>
      </p:sp>
    </p:spTree>
    <p:extLst>
      <p:ext uri="{BB962C8B-B14F-4D97-AF65-F5344CB8AC3E}">
        <p14:creationId xmlns:p14="http://schemas.microsoft.com/office/powerpoint/2010/main" val="53136392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Живопись </a:t>
            </a:r>
            <a:r>
              <a:rPr lang="en-US" dirty="0"/>
              <a:t>XIX </a:t>
            </a:r>
            <a:r>
              <a:rPr lang="ru-RU" dirty="0"/>
              <a:t>века</a:t>
            </a:r>
          </a:p>
        </p:txBody>
      </p:sp>
      <p:sp>
        <p:nvSpPr>
          <p:cNvPr id="3" name="Подзаголовок 2"/>
          <p:cNvSpPr>
            <a:spLocks noGrp="1"/>
          </p:cNvSpPr>
          <p:nvPr>
            <p:ph type="subTitle" idx="1"/>
          </p:nvPr>
        </p:nvSpPr>
        <p:spPr/>
        <p:txBody>
          <a:bodyPr/>
          <a:lstStyle/>
          <a:p>
            <a:r>
              <a:rPr lang="ru-RU" dirty="0"/>
              <a:t>Презентацию выполнила ученица 10 класса Кислова Юлия.</a:t>
            </a:r>
          </a:p>
        </p:txBody>
      </p:sp>
    </p:spTree>
    <p:extLst>
      <p:ext uri="{BB962C8B-B14F-4D97-AF65-F5344CB8AC3E}">
        <p14:creationId xmlns:p14="http://schemas.microsoft.com/office/powerpoint/2010/main" val="309803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86400" y="450574"/>
            <a:ext cx="6612835" cy="6407426"/>
          </a:xfrm>
        </p:spPr>
        <p:txBody>
          <a:bodyPr>
            <a:normAutofit/>
          </a:bodyPr>
          <a:lstStyle/>
          <a:p>
            <a:r>
              <a:rPr lang="ru-RU" dirty="0"/>
              <a:t>Направления в живописи 19 века достаточно тесно перекликаются с направлениями века предшествующего. В начале столетия ведущим направлением во многих странах был классицизм. Зародившийся в 18 веке, этот стиль продолжал развиваться, при том в разных странах его развитие имело индивидуальные особенности.</a:t>
            </a:r>
          </a:p>
          <a:p>
            <a:r>
              <a:rPr lang="ru-RU" b="1" dirty="0"/>
              <a:t>Классицизм</a:t>
            </a:r>
          </a:p>
          <a:p>
            <a:r>
              <a:rPr lang="ru-RU" dirty="0"/>
              <a:t>Художники, работавшие в этом направлении, вновь обращаются к образам античности.  Однако через классические сюжеты они пытаются выразить революционные настроения – стремление к свободе, патриотизм, гармонию между человеком и общество. Ярким представителем революционного классицизма был художник Луи Давид.</a:t>
            </a:r>
            <a:endParaRPr lang="ru-RU" dirty="0"/>
          </a:p>
        </p:txBody>
      </p:sp>
      <p:pic>
        <p:nvPicPr>
          <p:cNvPr id="4" name="Рисунок 3"/>
          <p:cNvPicPr>
            <a:picLocks noChangeAspect="1"/>
          </p:cNvPicPr>
          <p:nvPr/>
        </p:nvPicPr>
        <p:blipFill>
          <a:blip r:embed="rId2"/>
          <a:stretch>
            <a:fillRect/>
          </a:stretch>
        </p:blipFill>
        <p:spPr>
          <a:xfrm>
            <a:off x="0" y="13252"/>
            <a:ext cx="5486400" cy="6858000"/>
          </a:xfrm>
          <a:prstGeom prst="rect">
            <a:avLst/>
          </a:prstGeom>
        </p:spPr>
      </p:pic>
      <p:sp>
        <p:nvSpPr>
          <p:cNvPr id="5" name="TextBox 4"/>
          <p:cNvSpPr txBox="1"/>
          <p:nvPr/>
        </p:nvSpPr>
        <p:spPr>
          <a:xfrm>
            <a:off x="3313043" y="81242"/>
            <a:ext cx="3273287" cy="369332"/>
          </a:xfrm>
          <a:prstGeom prst="rect">
            <a:avLst/>
          </a:prstGeom>
          <a:noFill/>
        </p:spPr>
        <p:txBody>
          <a:bodyPr wrap="square" rtlCol="0">
            <a:spAutoFit/>
          </a:bodyPr>
          <a:lstStyle/>
          <a:p>
            <a:r>
              <a:rPr lang="ru-RU" dirty="0">
                <a:solidFill>
                  <a:schemeClr val="bg1"/>
                </a:solidFill>
              </a:rPr>
              <a:t>Автор- Луи Давид</a:t>
            </a:r>
          </a:p>
        </p:txBody>
      </p:sp>
      <p:pic>
        <p:nvPicPr>
          <p:cNvPr id="6" name="Рисунок 5"/>
          <p:cNvPicPr>
            <a:picLocks noChangeAspect="1"/>
          </p:cNvPicPr>
          <p:nvPr/>
        </p:nvPicPr>
        <p:blipFill>
          <a:blip r:embed="rId3"/>
          <a:stretch>
            <a:fillRect/>
          </a:stretch>
        </p:blipFill>
        <p:spPr>
          <a:xfrm>
            <a:off x="1679111" y="-1356"/>
            <a:ext cx="8797636" cy="6859356"/>
          </a:xfrm>
          <a:prstGeom prst="rect">
            <a:avLst/>
          </a:prstGeom>
        </p:spPr>
      </p:pic>
      <p:sp>
        <p:nvSpPr>
          <p:cNvPr id="7" name="TextBox 6"/>
          <p:cNvSpPr txBox="1"/>
          <p:nvPr/>
        </p:nvSpPr>
        <p:spPr>
          <a:xfrm>
            <a:off x="7120332" y="13252"/>
            <a:ext cx="3413114" cy="369332"/>
          </a:xfrm>
          <a:prstGeom prst="rect">
            <a:avLst/>
          </a:prstGeom>
          <a:noFill/>
        </p:spPr>
        <p:txBody>
          <a:bodyPr wrap="none" rtlCol="0">
            <a:spAutoFit/>
          </a:bodyPr>
          <a:lstStyle/>
          <a:p>
            <a:r>
              <a:rPr lang="ru-RU" i="1" dirty="0">
                <a:solidFill>
                  <a:schemeClr val="bg1"/>
                </a:solidFill>
              </a:rPr>
              <a:t>Клятва Горациев, Луи Давид</a:t>
            </a:r>
            <a:endParaRPr lang="ru-RU" dirty="0">
              <a:solidFill>
                <a:schemeClr val="bg1"/>
              </a:solidFill>
            </a:endParaRPr>
          </a:p>
        </p:txBody>
      </p:sp>
    </p:spTree>
    <p:extLst>
      <p:ext uri="{BB962C8B-B14F-4D97-AF65-F5344CB8AC3E}">
        <p14:creationId xmlns:p14="http://schemas.microsoft.com/office/powerpoint/2010/main" val="254121908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3433141" y="-25261"/>
            <a:ext cx="3219450" cy="3810000"/>
          </a:xfrm>
          <a:prstGeom prst="rect">
            <a:avLst/>
          </a:prstGeom>
        </p:spPr>
      </p:pic>
      <p:sp>
        <p:nvSpPr>
          <p:cNvPr id="3" name="Объект 2"/>
          <p:cNvSpPr>
            <a:spLocks noGrp="1"/>
          </p:cNvSpPr>
          <p:nvPr>
            <p:ph idx="1"/>
          </p:nvPr>
        </p:nvSpPr>
        <p:spPr>
          <a:xfrm>
            <a:off x="6798364" y="0"/>
            <a:ext cx="5143569" cy="6858000"/>
          </a:xfrm>
        </p:spPr>
        <p:txBody>
          <a:bodyPr>
            <a:normAutofit lnSpcReduction="10000"/>
          </a:bodyPr>
          <a:lstStyle/>
          <a:p>
            <a:r>
              <a:rPr lang="ru-RU" dirty="0"/>
              <a:t>В начале 30-х годов 19 века в противовес классицизму появился романтизм. В обществе того времени происходило множество переломных моментов. Художники стремились абстрагироваться от неприглядной реальности, создавая свой, идеальный мир. Тем не менее, романтизм считается прогрессивным течением  своего времени, потому что стремлением художников романтиков было донесение идей гуманизма и духовности.</a:t>
            </a:r>
            <a:br>
              <a:rPr lang="ru-RU" dirty="0"/>
            </a:br>
            <a:br>
              <a:rPr lang="ru-RU" dirty="0"/>
            </a:br>
            <a:r>
              <a:rPr lang="ru-RU" b="1" u="sng" dirty="0"/>
              <a:t>Романтизм</a:t>
            </a:r>
            <a:r>
              <a:rPr lang="ru-RU" dirty="0"/>
              <a:t>. Возвеличивание революционной борьбы, создание новых канонов красоты,  написание картин не только кистью, но и сердцем. Эмоциональность здесь ставится во главу угла. Представителями этого направления были Франциско Гойя, </a:t>
            </a:r>
            <a:r>
              <a:rPr lang="ru-RU" dirty="0" err="1"/>
              <a:t>Эжен</a:t>
            </a:r>
            <a:r>
              <a:rPr lang="ru-RU" dirty="0"/>
              <a:t> Делакруа, Карл Брюллов.</a:t>
            </a:r>
          </a:p>
          <a:p>
            <a:r>
              <a:rPr lang="ru-RU" sz="1400" dirty="0"/>
              <a:t>1- Франциско Гойя</a:t>
            </a:r>
          </a:p>
          <a:p>
            <a:r>
              <a:rPr lang="ru-RU" sz="1400" dirty="0"/>
              <a:t>2- Карл Брюллов</a:t>
            </a:r>
          </a:p>
          <a:p>
            <a:r>
              <a:rPr lang="ru-RU" sz="1400" dirty="0"/>
              <a:t>3- </a:t>
            </a:r>
            <a:r>
              <a:rPr lang="ru-RU" sz="1400" dirty="0" err="1"/>
              <a:t>Эжен</a:t>
            </a:r>
            <a:r>
              <a:rPr lang="ru-RU" sz="1400" dirty="0"/>
              <a:t> Делакруа</a:t>
            </a:r>
          </a:p>
        </p:txBody>
      </p:sp>
      <p:pic>
        <p:nvPicPr>
          <p:cNvPr id="4" name="Рисунок 3"/>
          <p:cNvPicPr>
            <a:picLocks noChangeAspect="1"/>
          </p:cNvPicPr>
          <p:nvPr/>
        </p:nvPicPr>
        <p:blipFill>
          <a:blip r:embed="rId3"/>
          <a:stretch>
            <a:fillRect/>
          </a:stretch>
        </p:blipFill>
        <p:spPr>
          <a:xfrm>
            <a:off x="0" y="1"/>
            <a:ext cx="3631095" cy="4521478"/>
          </a:xfrm>
          <a:prstGeom prst="rect">
            <a:avLst/>
          </a:prstGeom>
        </p:spPr>
      </p:pic>
      <p:pic>
        <p:nvPicPr>
          <p:cNvPr id="5" name="Рисунок 4"/>
          <p:cNvPicPr>
            <a:picLocks noChangeAspect="1"/>
          </p:cNvPicPr>
          <p:nvPr/>
        </p:nvPicPr>
        <p:blipFill>
          <a:blip r:embed="rId4"/>
          <a:stretch>
            <a:fillRect/>
          </a:stretch>
        </p:blipFill>
        <p:spPr>
          <a:xfrm>
            <a:off x="0" y="3464032"/>
            <a:ext cx="6652591" cy="3393967"/>
          </a:xfrm>
          <a:prstGeom prst="rect">
            <a:avLst/>
          </a:prstGeom>
        </p:spPr>
      </p:pic>
      <p:sp>
        <p:nvSpPr>
          <p:cNvPr id="7" name="TextBox 6"/>
          <p:cNvSpPr txBox="1"/>
          <p:nvPr/>
        </p:nvSpPr>
        <p:spPr>
          <a:xfrm>
            <a:off x="0" y="0"/>
            <a:ext cx="312906" cy="369332"/>
          </a:xfrm>
          <a:prstGeom prst="rect">
            <a:avLst/>
          </a:prstGeom>
          <a:noFill/>
        </p:spPr>
        <p:txBody>
          <a:bodyPr wrap="none" rtlCol="0">
            <a:spAutoFit/>
          </a:bodyPr>
          <a:lstStyle/>
          <a:p>
            <a:r>
              <a:rPr lang="ru-RU" dirty="0">
                <a:solidFill>
                  <a:schemeClr val="bg1"/>
                </a:solidFill>
              </a:rPr>
              <a:t>1</a:t>
            </a:r>
          </a:p>
        </p:txBody>
      </p:sp>
      <p:sp>
        <p:nvSpPr>
          <p:cNvPr id="8" name="TextBox 7"/>
          <p:cNvSpPr txBox="1"/>
          <p:nvPr/>
        </p:nvSpPr>
        <p:spPr>
          <a:xfrm>
            <a:off x="6213789" y="3034669"/>
            <a:ext cx="312906" cy="369332"/>
          </a:xfrm>
          <a:prstGeom prst="rect">
            <a:avLst/>
          </a:prstGeom>
          <a:noFill/>
        </p:spPr>
        <p:txBody>
          <a:bodyPr wrap="none" rtlCol="0">
            <a:spAutoFit/>
          </a:bodyPr>
          <a:lstStyle/>
          <a:p>
            <a:r>
              <a:rPr lang="ru-RU" dirty="0">
                <a:solidFill>
                  <a:schemeClr val="bg1"/>
                </a:solidFill>
              </a:rPr>
              <a:t>2</a:t>
            </a:r>
          </a:p>
        </p:txBody>
      </p:sp>
      <p:sp>
        <p:nvSpPr>
          <p:cNvPr id="9" name="TextBox 8"/>
          <p:cNvSpPr txBox="1"/>
          <p:nvPr/>
        </p:nvSpPr>
        <p:spPr>
          <a:xfrm>
            <a:off x="6213789" y="3464032"/>
            <a:ext cx="312906" cy="369332"/>
          </a:xfrm>
          <a:prstGeom prst="rect">
            <a:avLst/>
          </a:prstGeom>
          <a:noFill/>
        </p:spPr>
        <p:txBody>
          <a:bodyPr wrap="none" rtlCol="0">
            <a:spAutoFit/>
          </a:bodyPr>
          <a:lstStyle/>
          <a:p>
            <a:r>
              <a:rPr lang="ru-RU" dirty="0">
                <a:solidFill>
                  <a:schemeClr val="bg1"/>
                </a:solidFill>
              </a:rPr>
              <a:t>3</a:t>
            </a:r>
          </a:p>
        </p:txBody>
      </p:sp>
    </p:spTree>
    <p:extLst>
      <p:ext uri="{BB962C8B-B14F-4D97-AF65-F5344CB8AC3E}">
        <p14:creationId xmlns:p14="http://schemas.microsoft.com/office/powerpoint/2010/main" val="274626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016836" y="2133600"/>
            <a:ext cx="2369128" cy="3777622"/>
          </a:xfrm>
        </p:spPr>
        <p:txBody>
          <a:bodyPr>
            <a:normAutofit/>
          </a:bodyPr>
          <a:lstStyle/>
          <a:p>
            <a:pPr marL="0" indent="0">
              <a:buNone/>
            </a:pPr>
            <a:r>
              <a:rPr lang="ru-RU" sz="1600" dirty="0"/>
              <a:t>Карл Брюллов: Последний день Помпеи</a:t>
            </a:r>
          </a:p>
        </p:txBody>
      </p:sp>
      <p:pic>
        <p:nvPicPr>
          <p:cNvPr id="4" name="Рисунок 3"/>
          <p:cNvPicPr>
            <a:picLocks noChangeAspect="1"/>
          </p:cNvPicPr>
          <p:nvPr/>
        </p:nvPicPr>
        <p:blipFill>
          <a:blip r:embed="rId2"/>
          <a:stretch>
            <a:fillRect/>
          </a:stretch>
        </p:blipFill>
        <p:spPr>
          <a:xfrm>
            <a:off x="0" y="-41771"/>
            <a:ext cx="9892145" cy="6899771"/>
          </a:xfrm>
          <a:prstGeom prst="rect">
            <a:avLst/>
          </a:prstGeom>
        </p:spPr>
      </p:pic>
    </p:spTree>
    <p:extLst>
      <p:ext uri="{BB962C8B-B14F-4D97-AF65-F5344CB8AC3E}">
        <p14:creationId xmlns:p14="http://schemas.microsoft.com/office/powerpoint/2010/main" val="110645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1216064"/>
            <a:ext cx="2133806" cy="3777622"/>
          </a:xfrm>
        </p:spPr>
        <p:txBody>
          <a:bodyPr/>
          <a:lstStyle/>
          <a:p>
            <a:r>
              <a:rPr lang="ru-RU" dirty="0"/>
              <a:t>Карл Брюллов: Всадница</a:t>
            </a:r>
          </a:p>
          <a:p>
            <a:r>
              <a:rPr lang="ru-RU" dirty="0"/>
              <a:t>Франциско Гойя: Пожар в ночи</a:t>
            </a:r>
          </a:p>
        </p:txBody>
      </p:sp>
      <p:pic>
        <p:nvPicPr>
          <p:cNvPr id="4" name="Рисунок 3"/>
          <p:cNvPicPr>
            <a:picLocks noChangeAspect="1"/>
          </p:cNvPicPr>
          <p:nvPr/>
        </p:nvPicPr>
        <p:blipFill>
          <a:blip r:embed="rId2"/>
          <a:stretch>
            <a:fillRect/>
          </a:stretch>
        </p:blipFill>
        <p:spPr>
          <a:xfrm>
            <a:off x="2133806" y="0"/>
            <a:ext cx="4876800" cy="6896485"/>
          </a:xfrm>
          <a:prstGeom prst="rect">
            <a:avLst/>
          </a:prstGeom>
        </p:spPr>
      </p:pic>
      <p:pic>
        <p:nvPicPr>
          <p:cNvPr id="5" name="Рисунок 4"/>
          <p:cNvPicPr>
            <a:picLocks noChangeAspect="1"/>
          </p:cNvPicPr>
          <p:nvPr/>
        </p:nvPicPr>
        <p:blipFill>
          <a:blip r:embed="rId3"/>
          <a:stretch>
            <a:fillRect/>
          </a:stretch>
        </p:blipFill>
        <p:spPr>
          <a:xfrm>
            <a:off x="7088601" y="-38485"/>
            <a:ext cx="5103399" cy="6896485"/>
          </a:xfrm>
          <a:prstGeom prst="rect">
            <a:avLst/>
          </a:prstGeom>
        </p:spPr>
      </p:pic>
    </p:spTree>
    <p:extLst>
      <p:ext uri="{BB962C8B-B14F-4D97-AF65-F5344CB8AC3E}">
        <p14:creationId xmlns:p14="http://schemas.microsoft.com/office/powerpoint/2010/main" val="126833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6743" y="236183"/>
            <a:ext cx="8911687" cy="1280890"/>
          </a:xfrm>
        </p:spPr>
        <p:txBody>
          <a:bodyPr/>
          <a:lstStyle/>
          <a:p>
            <a:r>
              <a:rPr lang="ru-RU" dirty="0"/>
              <a:t>Реализм</a:t>
            </a:r>
          </a:p>
        </p:txBody>
      </p:sp>
      <p:sp>
        <p:nvSpPr>
          <p:cNvPr id="3" name="Объект 2"/>
          <p:cNvSpPr>
            <a:spLocks noGrp="1"/>
          </p:cNvSpPr>
          <p:nvPr>
            <p:ph idx="1"/>
          </p:nvPr>
        </p:nvSpPr>
        <p:spPr>
          <a:xfrm>
            <a:off x="2943225" y="1371600"/>
            <a:ext cx="9248775" cy="5070764"/>
          </a:xfrm>
        </p:spPr>
        <p:txBody>
          <a:bodyPr>
            <a:normAutofit/>
          </a:bodyPr>
          <a:lstStyle/>
          <a:p>
            <a:pPr marL="0" indent="0">
              <a:buNone/>
            </a:pPr>
            <a:endParaRPr lang="ru-RU" dirty="0"/>
          </a:p>
          <a:p>
            <a:r>
              <a:rPr lang="ru-RU" dirty="0"/>
              <a:t>Задачей этого направления стало изображение жизни такой, как он есть. Художники реалисты обращались к образам простого  народа, основные черты их произведений – критичность и максимум правдивости. Они изображали в деталях лохмотья и дыры одежды простых людей, искаженные страданием лица простого народа. Интересным явлением 19 века стала Барбизонская школа художников. Этот термин объединял нескольких французских мастеров пейзажа, которые выработали свой собственный, непохожий стиль. Если в направлениях классицизма и романтизма природа разными способами идеализировались, то барбизонцы стремились изображать пейзажи с натуры.  На их картинах  - образы родной природы, и простые люди на этом фоне. Самые известные художники Барбизонцы – это  Теодор Руссо, Жюль </a:t>
            </a:r>
            <a:r>
              <a:rPr lang="ru-RU" dirty="0" err="1"/>
              <a:t>Депре</a:t>
            </a:r>
            <a:r>
              <a:rPr lang="ru-RU" dirty="0"/>
              <a:t>, </a:t>
            </a:r>
            <a:r>
              <a:rPr lang="ru-RU" dirty="0" err="1"/>
              <a:t>Вержиль</a:t>
            </a:r>
            <a:r>
              <a:rPr lang="ru-RU" dirty="0"/>
              <a:t> ля Пенья, Жан-Франсуа Милле, Шарль </a:t>
            </a:r>
            <a:r>
              <a:rPr lang="ru-RU" dirty="0" err="1"/>
              <a:t>Добиньи</a:t>
            </a:r>
            <a:r>
              <a:rPr lang="ru-RU" dirty="0"/>
              <a:t>.</a:t>
            </a:r>
            <a:endParaRPr lang="ru-RU" dirty="0"/>
          </a:p>
        </p:txBody>
      </p:sp>
      <p:pic>
        <p:nvPicPr>
          <p:cNvPr id="4" name="Рисунок 3"/>
          <p:cNvPicPr>
            <a:picLocks noChangeAspect="1"/>
          </p:cNvPicPr>
          <p:nvPr/>
        </p:nvPicPr>
        <p:blipFill>
          <a:blip r:embed="rId2"/>
          <a:stretch>
            <a:fillRect/>
          </a:stretch>
        </p:blipFill>
        <p:spPr>
          <a:xfrm>
            <a:off x="1" y="0"/>
            <a:ext cx="2218410" cy="3131127"/>
          </a:xfrm>
          <a:prstGeom prst="rect">
            <a:avLst/>
          </a:prstGeom>
        </p:spPr>
      </p:pic>
      <p:sp>
        <p:nvSpPr>
          <p:cNvPr id="5" name="TextBox 4"/>
          <p:cNvSpPr txBox="1"/>
          <p:nvPr/>
        </p:nvSpPr>
        <p:spPr>
          <a:xfrm>
            <a:off x="2218411" y="789709"/>
            <a:ext cx="649480" cy="369332"/>
          </a:xfrm>
          <a:prstGeom prst="rect">
            <a:avLst/>
          </a:prstGeom>
          <a:noFill/>
        </p:spPr>
        <p:txBody>
          <a:bodyPr wrap="square" rtlCol="0">
            <a:spAutoFit/>
          </a:bodyPr>
          <a:lstStyle/>
          <a:p>
            <a:r>
              <a:rPr lang="ru-RU" sz="900" dirty="0">
                <a:solidFill>
                  <a:schemeClr val="accent1">
                    <a:lumMod val="60000"/>
                    <a:lumOff val="40000"/>
                  </a:schemeClr>
                </a:solidFill>
              </a:rPr>
              <a:t>Теодор Руссо</a:t>
            </a:r>
          </a:p>
        </p:txBody>
      </p:sp>
      <p:pic>
        <p:nvPicPr>
          <p:cNvPr id="6" name="Рисунок 5"/>
          <p:cNvPicPr>
            <a:picLocks noChangeAspect="1"/>
          </p:cNvPicPr>
          <p:nvPr/>
        </p:nvPicPr>
        <p:blipFill>
          <a:blip r:embed="rId3"/>
          <a:stretch>
            <a:fillRect/>
          </a:stretch>
        </p:blipFill>
        <p:spPr>
          <a:xfrm>
            <a:off x="0" y="3399641"/>
            <a:ext cx="2857910" cy="3458359"/>
          </a:xfrm>
          <a:prstGeom prst="rect">
            <a:avLst/>
          </a:prstGeom>
        </p:spPr>
      </p:pic>
      <p:sp>
        <p:nvSpPr>
          <p:cNvPr id="7" name="TextBox 6"/>
          <p:cNvSpPr txBox="1"/>
          <p:nvPr/>
        </p:nvSpPr>
        <p:spPr>
          <a:xfrm>
            <a:off x="647380" y="3168809"/>
            <a:ext cx="923651" cy="230832"/>
          </a:xfrm>
          <a:prstGeom prst="rect">
            <a:avLst/>
          </a:prstGeom>
          <a:noFill/>
        </p:spPr>
        <p:txBody>
          <a:bodyPr wrap="none" rtlCol="0">
            <a:spAutoFit/>
          </a:bodyPr>
          <a:lstStyle/>
          <a:p>
            <a:r>
              <a:rPr lang="ru-RU" sz="900" dirty="0"/>
              <a:t>Жюль </a:t>
            </a:r>
            <a:r>
              <a:rPr lang="ru-RU" sz="900" dirty="0" err="1"/>
              <a:t>Депре</a:t>
            </a:r>
            <a:endParaRPr lang="ru-RU" sz="900" dirty="0"/>
          </a:p>
        </p:txBody>
      </p:sp>
    </p:spTree>
    <p:extLst>
      <p:ext uri="{BB962C8B-B14F-4D97-AF65-F5344CB8AC3E}">
        <p14:creationId xmlns:p14="http://schemas.microsoft.com/office/powerpoint/2010/main" val="134939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636000" y="2133600"/>
            <a:ext cx="2656114" cy="3777622"/>
          </a:xfrm>
        </p:spPr>
        <p:txBody>
          <a:bodyPr/>
          <a:lstStyle/>
          <a:p>
            <a:r>
              <a:rPr lang="ru-RU" dirty="0"/>
              <a:t>Жюль </a:t>
            </a:r>
            <a:r>
              <a:rPr lang="ru-RU" dirty="0" err="1"/>
              <a:t>Депре</a:t>
            </a:r>
            <a:r>
              <a:rPr lang="ru-RU" dirty="0"/>
              <a:t>: Закат над лесом</a:t>
            </a:r>
          </a:p>
        </p:txBody>
      </p:sp>
      <p:pic>
        <p:nvPicPr>
          <p:cNvPr id="4" name="Рисунок 3"/>
          <p:cNvPicPr>
            <a:picLocks noChangeAspect="1"/>
          </p:cNvPicPr>
          <p:nvPr/>
        </p:nvPicPr>
        <p:blipFill>
          <a:blip r:embed="rId2"/>
          <a:stretch>
            <a:fillRect/>
          </a:stretch>
        </p:blipFill>
        <p:spPr>
          <a:xfrm>
            <a:off x="-1" y="-37127"/>
            <a:ext cx="8490857" cy="6895127"/>
          </a:xfrm>
          <a:prstGeom prst="rect">
            <a:avLst/>
          </a:prstGeom>
        </p:spPr>
      </p:pic>
      <p:pic>
        <p:nvPicPr>
          <p:cNvPr id="5" name="Рисунок 4"/>
          <p:cNvPicPr>
            <a:picLocks noChangeAspect="1"/>
          </p:cNvPicPr>
          <p:nvPr/>
        </p:nvPicPr>
        <p:blipFill>
          <a:blip r:embed="rId3"/>
          <a:stretch>
            <a:fillRect/>
          </a:stretch>
        </p:blipFill>
        <p:spPr>
          <a:xfrm>
            <a:off x="4495030" y="-37127"/>
            <a:ext cx="7696970" cy="6858000"/>
          </a:xfrm>
          <a:prstGeom prst="rect">
            <a:avLst/>
          </a:prstGeom>
        </p:spPr>
      </p:pic>
      <p:sp>
        <p:nvSpPr>
          <p:cNvPr id="6" name="Прямоугольник 5"/>
          <p:cNvSpPr/>
          <p:nvPr/>
        </p:nvSpPr>
        <p:spPr>
          <a:xfrm>
            <a:off x="-1" y="-37127"/>
            <a:ext cx="4495031" cy="6895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654629" y="2133600"/>
            <a:ext cx="2162628" cy="1200329"/>
          </a:xfrm>
          <a:prstGeom prst="rect">
            <a:avLst/>
          </a:prstGeom>
          <a:noFill/>
        </p:spPr>
        <p:txBody>
          <a:bodyPr wrap="square" rtlCol="0">
            <a:spAutoFit/>
          </a:bodyPr>
          <a:lstStyle/>
          <a:p>
            <a:r>
              <a:rPr lang="ru-RU" dirty="0"/>
              <a:t>Теодор Руссо.</a:t>
            </a:r>
            <a:r>
              <a:rPr lang="ru-RU" b="1" dirty="0"/>
              <a:t> Коровы в группу дубов</a:t>
            </a:r>
          </a:p>
          <a:p>
            <a:endParaRPr lang="ru-RU" dirty="0"/>
          </a:p>
        </p:txBody>
      </p:sp>
    </p:spTree>
    <p:extLst>
      <p:ext uri="{BB962C8B-B14F-4D97-AF65-F5344CB8AC3E}">
        <p14:creationId xmlns:p14="http://schemas.microsoft.com/office/powerpoint/2010/main" val="261369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49715" y="246743"/>
            <a:ext cx="9564914" cy="6611257"/>
          </a:xfrm>
        </p:spPr>
        <p:txBody>
          <a:bodyPr>
            <a:normAutofit/>
          </a:bodyPr>
          <a:lstStyle/>
          <a:p>
            <a:r>
              <a:rPr lang="ru-RU" sz="2000" dirty="0"/>
              <a:t>Эпоха импрессионизма </a:t>
            </a:r>
            <a:r>
              <a:rPr lang="ru-RU" sz="2000" dirty="0"/>
              <a:t> стала завершающим этапом в живописи 19 века, и пришлась на последнюю треть столетия. Художники импрессионисты подошли к изображению реальности еще более революционно. Они стремились передать не саму природу, и не образы в деталях, а то впечатление, которое производит то или иное явление.</a:t>
            </a:r>
          </a:p>
          <a:p>
            <a:r>
              <a:rPr lang="ru-RU" sz="2000" dirty="0"/>
              <a:t>Импрессионизм возник на рубеже 19-го и 20-го веков. Первая картина художника экспрессиониста Клода Моне называлась «Впечатление. Восход солнца» Слово «впечатление» звучит на французском как «</a:t>
            </a:r>
            <a:r>
              <a:rPr lang="ru-RU" sz="2000" dirty="0" err="1"/>
              <a:t>impression</a:t>
            </a:r>
            <a:r>
              <a:rPr lang="ru-RU" sz="2000" dirty="0"/>
              <a:t>». Так и появилось название течения в живописи – импрессионизм.</a:t>
            </a:r>
            <a:br>
              <a:rPr lang="ru-RU" sz="2000" dirty="0"/>
            </a:br>
            <a:br>
              <a:rPr lang="ru-RU" sz="2000" dirty="0"/>
            </a:br>
            <a:r>
              <a:rPr lang="ru-RU" sz="2000" dirty="0"/>
              <a:t>Импрессионизм был прорывом в истории живописи. Этот период подарил миру множество новых техник и уникальные произведения искусства.</a:t>
            </a:r>
            <a:endParaRPr lang="ru-RU" sz="2000" dirty="0"/>
          </a:p>
        </p:txBody>
      </p:sp>
      <p:pic>
        <p:nvPicPr>
          <p:cNvPr id="4" name="Рисунок 3"/>
          <p:cNvPicPr>
            <a:picLocks noChangeAspect="1"/>
          </p:cNvPicPr>
          <p:nvPr/>
        </p:nvPicPr>
        <p:blipFill>
          <a:blip r:embed="rId2"/>
          <a:stretch>
            <a:fillRect/>
          </a:stretch>
        </p:blipFill>
        <p:spPr>
          <a:xfrm>
            <a:off x="962425" y="1"/>
            <a:ext cx="8803875" cy="6837676"/>
          </a:xfrm>
          <a:prstGeom prst="rect">
            <a:avLst/>
          </a:prstGeom>
        </p:spPr>
      </p:pic>
    </p:spTree>
    <p:extLst>
      <p:ext uri="{BB962C8B-B14F-4D97-AF65-F5344CB8AC3E}">
        <p14:creationId xmlns:p14="http://schemas.microsoft.com/office/powerpoint/2010/main" val="335809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54629" y="957943"/>
            <a:ext cx="9849983" cy="4953279"/>
          </a:xfrm>
        </p:spPr>
        <p:txBody>
          <a:bodyPr>
            <a:normAutofit/>
          </a:bodyPr>
          <a:lstStyle/>
          <a:p>
            <a:r>
              <a:rPr lang="ru-RU" sz="2400" dirty="0"/>
              <a:t>Выдающимися достижениями в русском искусстве начала 19 века характеризуется портретная живопись и </a:t>
            </a:r>
            <a:r>
              <a:rPr lang="ru-RU" sz="2400"/>
              <a:t>появление пейзажей. </a:t>
            </a:r>
            <a:r>
              <a:rPr lang="ru-RU" sz="2400" dirty="0"/>
              <a:t>В целом культурная жизнь данного периода была неоднозначной и многообразной: одни преобладающие тенденции в искусстве сменялись другими. Поэтому исследователи при более детальном рассмотрении искусства первой половины XIX века его обычно делят на два периода — первую и вторую четверти столетия. Однако стоит отметить, что данное разделение условно. Кроме того, говорить о классицизме, романтизме и реализме в чистом виде в этот период не приходится: их разграничение, как хронологически, так и по признакам не является абсолютным.</a:t>
            </a:r>
            <a:endParaRPr lang="ru-RU" sz="2400" dirty="0"/>
          </a:p>
        </p:txBody>
      </p:sp>
    </p:spTree>
    <p:extLst>
      <p:ext uri="{BB962C8B-B14F-4D97-AF65-F5344CB8AC3E}">
        <p14:creationId xmlns:p14="http://schemas.microsoft.com/office/powerpoint/2010/main" val="3715399616"/>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58</TotalTime>
  <Words>350</Words>
  <Application>Microsoft Office PowerPoint</Application>
  <PresentationFormat>Широкоэкранный</PresentationFormat>
  <Paragraphs>27</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Century Gothic</vt:lpstr>
      <vt:lpstr>Wingdings 3</vt:lpstr>
      <vt:lpstr>Легкий дым</vt:lpstr>
      <vt:lpstr>Живопись XIX века</vt:lpstr>
      <vt:lpstr>Презентация PowerPoint</vt:lpstr>
      <vt:lpstr>Презентация PowerPoint</vt:lpstr>
      <vt:lpstr>Презентация PowerPoint</vt:lpstr>
      <vt:lpstr>Презентация PowerPoint</vt:lpstr>
      <vt:lpstr>Реализм</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Живопись XIX века</dc:title>
  <dc:creator>Admin</dc:creator>
  <cp:lastModifiedBy>Admin</cp:lastModifiedBy>
  <cp:revision>7</cp:revision>
  <dcterms:created xsi:type="dcterms:W3CDTF">2016-11-16T18:27:24Z</dcterms:created>
  <dcterms:modified xsi:type="dcterms:W3CDTF">2016-11-16T19:25:47Z</dcterms:modified>
</cp:coreProperties>
</file>