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sldIdLst>
    <p:sldId id="264" r:id="rId2"/>
    <p:sldId id="291" r:id="rId3"/>
    <p:sldId id="265" r:id="rId4"/>
    <p:sldId id="298" r:id="rId5"/>
    <p:sldId id="270" r:id="rId6"/>
    <p:sldId id="267" r:id="rId7"/>
    <p:sldId id="293" r:id="rId8"/>
    <p:sldId id="256" r:id="rId9"/>
    <p:sldId id="292" r:id="rId10"/>
    <p:sldId id="282" r:id="rId11"/>
    <p:sldId id="257" r:id="rId12"/>
    <p:sldId id="288" r:id="rId13"/>
    <p:sldId id="283" r:id="rId14"/>
    <p:sldId id="294" r:id="rId15"/>
    <p:sldId id="286" r:id="rId16"/>
    <p:sldId id="284" r:id="rId17"/>
    <p:sldId id="289" r:id="rId18"/>
    <p:sldId id="285" r:id="rId19"/>
    <p:sldId id="287" r:id="rId20"/>
    <p:sldId id="290" r:id="rId21"/>
    <p:sldId id="299" r:id="rId22"/>
    <p:sldId id="296" r:id="rId23"/>
    <p:sldId id="295" r:id="rId24"/>
    <p:sldId id="297" r:id="rId25"/>
    <p:sldId id="301" r:id="rId26"/>
    <p:sldId id="262" r:id="rId27"/>
    <p:sldId id="259" r:id="rId28"/>
    <p:sldId id="263" r:id="rId29"/>
    <p:sldId id="269" r:id="rId30"/>
    <p:sldId id="268" r:id="rId31"/>
    <p:sldId id="280" r:id="rId32"/>
    <p:sldId id="260" r:id="rId33"/>
    <p:sldId id="271" r:id="rId34"/>
    <p:sldId id="273" r:id="rId35"/>
    <p:sldId id="278" r:id="rId36"/>
    <p:sldId id="279" r:id="rId37"/>
    <p:sldId id="275" r:id="rId38"/>
    <p:sldId id="281" r:id="rId39"/>
    <p:sldId id="300" r:id="rId40"/>
    <p:sldId id="27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7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9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EB5E-19ED-4B4E-91C3-B08F4494E67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17410-D5E7-41FD-A4CA-60DDD0C76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BE0A-D3D9-4F31-ABD7-DBDE9C5BB5ED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157-1883-4A5D-B32A-47BCFA52A375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8075-4B07-410B-836F-48F3C0CA017A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6C25-28A7-4D11-97A4-9FFE57E17283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398E-20E5-48EA-824E-1DF8BD45920B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B22-F940-4403-B5FC-7EB1DB376029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CEFE-91E2-448B-8FDB-8FF339418972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C2E9-4F28-4E33-A54E-C504F1AD0AEE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FAA-E1A0-4D9B-B116-F0C43CA46352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38BB-6E8B-436C-BCF5-84A161ADCA3C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3C38-6397-4AFD-85E0-C77DFAC1E1EE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C5DA-1B38-4D8A-BED2-2E9AA51F4669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pull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http://www.hannibal.k12.mo.us/Mtwain/Faculty/cjanes/student%20folders/Janes9/pictures/164a_i_herpestes_edwardsi_p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7.radikal.ru/i437/1507/a7/abfa70feb7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07154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«Тестовые задания на уроках чтения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как средство формирования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осознанного чтения</a:t>
            </a:r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(коррекционная школа </a:t>
            </a:r>
            <a:r>
              <a:rPr lang="en-US" sz="3200" b="1" i="1" dirty="0" smtClean="0">
                <a:solidFill>
                  <a:srgbClr val="C00000"/>
                </a:solidFill>
                <a:latin typeface="Arial Black" pitchFamily="34" charset="0"/>
              </a:rPr>
              <a:t>VIII </a:t>
            </a:r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вида)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214686"/>
            <a:ext cx="8404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Цель выступления: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доказать эффективность  применяемых тестовых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заданий в работе  по формированию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осознанного чтения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57214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Меньщикова Татьяна Сергеевна,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учитель ГКОУ СО «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</a:rPr>
              <a:t>Серовская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школа № 1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00042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Выступление на ШМО в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апреле 2017 года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3183636"/>
          <a:ext cx="6077585" cy="490728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33207" y="2815590"/>
          <a:ext cx="6077585" cy="1226820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1) Клювом, скрещенным,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как два кривых ножа.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3207" y="3183636"/>
          <a:ext cx="6077585" cy="490728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Клюквин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мрачнел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943100" y="684213"/>
            <a:ext cx="1887538" cy="242887"/>
          </a:xfrm>
          <a:prstGeom prst="rect">
            <a:avLst/>
          </a:prstGeom>
          <a:solidFill>
            <a:srgbClr val="FFFFFF">
              <a:alpha val="0"/>
            </a:srgbClr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(Вопросы из учебника)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99829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Ю.И.Коваль «Капитан Клюквин»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Напиши, за какие качества клест был назван Капитаном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Клюквиным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Выбери названия черт характера, которые свойственны автору рассказа: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добрый – нравственный, отзывчивый, готовый помочь людям;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раздражительный - легко возбудимый, склонный к отрицательным эмоциям;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настойчивый - последовательный и твердый в осуществлении чего-нибудь;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весёлый - радостный;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мрачный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печальный, темный, угрюмый;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заботливый - проявляющий  заботу, внимательный;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безразличный - равнодушный;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жестокий - очень суровый и грубый; беспощадный, безжалостный;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уважительный - отношение, основанное на признании чьих-нибудь достоинств, заслуг, качеств;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зазнайство - пренебрежительное отношение к другим; высокомерие, надменность, заносчивость;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критичный - умение обдуманно действовать, проверять и исправлять свои действия.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Выдели в рассказе сравнения. Напиши.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Напиши выражения, которыми автор представляет птицу как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Докажи, что доброта в отношениях человека и птицы – главная мысль рассказа.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285776"/>
            <a:ext cx="9144000" cy="766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Сказка «Лиса и Тетерев»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Сказка – это: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Сказания о подвигах героев-богатырей, которые защищали русскую землю.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Занимательный рассказ о необыкновенных, часто фантастических событиях и приключениях.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Краткое мудрое изречение, имеющее поучительный смысл.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 В какой строчке  правильно указаны виды сказок: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сказки о животных, волшебные сказки, сказки о растениях;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волшебные сказки, бытовые сказки, сказки о животных;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бытовые сказки, волшебные сказки, былины.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Кто автор сказки «Лиса и Тетерев»?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русский народ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писатель-сказочник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летописец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К какому жанру сказок принадлежит  сказка «Лиса и Тетерев»?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бытовая сказка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волшебная сказка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сказка о животных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Как приветствовали лиса и тетерев друг друга: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ласково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притворно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грубо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 Соедините стрелочкой: какому герою принадлежит черта характера?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7. Главной  идеей  сказки «Лиса и Тетерев» является: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Герои добиваются победы добра и справедливости, преодолев различные испытания.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Смирение и доброта вознаградятся, а гордыня и злоба будут наказаны.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Доверяй, но проверяй и не давай собою манипулировать (управлять).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4572008"/>
          <a:ext cx="6024562" cy="1472184"/>
        </p:xfrm>
        <a:graphic>
          <a:graphicData uri="http://schemas.openxmlformats.org/drawingml/2006/table">
            <a:tbl>
              <a:tblPr/>
              <a:tblGrid>
                <a:gridCol w="1663776"/>
                <a:gridCol w="2380046"/>
                <a:gridCol w="1980740"/>
              </a:tblGrid>
              <a:tr h="1357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Лиса</a:t>
                      </a: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легкомысленность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рассудительность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хитрость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беззаботность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сообразительность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ум, смекалка</a:t>
                      </a:r>
                    </a:p>
                  </a:txBody>
                  <a:tcPr marL="61633" marR="616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Тетерев</a:t>
                      </a:r>
                    </a:p>
                  </a:txBody>
                  <a:tcPr marL="61633" marR="616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Задания на усвоение элементарных сведений литературоведческого характера: автор, название, жанр,  тема, идея, главные герои.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3099961"/>
          <a:ext cx="8715404" cy="3776708"/>
        </p:xfrm>
        <a:graphic>
          <a:graphicData uri="http://schemas.openxmlformats.org/drawingml/2006/table">
            <a:tbl>
              <a:tblPr/>
              <a:tblGrid>
                <a:gridCol w="8715404"/>
              </a:tblGrid>
              <a:tr h="35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Автор:</a:t>
                      </a: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Название:  «                                                                       »</a:t>
                      </a: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Жанр:</a:t>
                      </a: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Главные герои:</a:t>
                      </a: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Черты характера главных героев:</a:t>
                      </a: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Основная мысль произведения: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Всегда нужно верить в ………………., стремиться к ………………. и ………...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006" marR="680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143116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К.Г.Паустовский             9 класс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1. Проанализируй  произведение «Стекольный мастер».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5716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Задания на установление соответствия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2428868"/>
          <a:ext cx="8429684" cy="2724968"/>
        </p:xfrm>
        <a:graphic>
          <a:graphicData uri="http://schemas.openxmlformats.org/drawingml/2006/table">
            <a:tbl>
              <a:tblPr/>
              <a:tblGrid>
                <a:gridCol w="2020338"/>
                <a:gridCol w="557335"/>
                <a:gridCol w="5852011"/>
              </a:tblGrid>
              <a:tr h="545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1. Людмила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… отважный, доблестный, великодушный, любит Людмилу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5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2. Руслан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 … «воитель смелый», ревнивый, мрачный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5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3. Рогдай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… прелестна, скромна, находчива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4. Фарлаф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… «волшебник страшный», «немощный мучитель»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5. Черномор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… «крикун надменный»,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обжора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</a:rPr>
                        <a:t>, трус, самовлюблённый»</a:t>
                      </a:r>
                    </a:p>
                  </a:txBody>
                  <a:tcPr marL="63783" marR="63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928802"/>
            <a:ext cx="6569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6. Соотнесите героя и его характеристику.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42873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А.С.Пушкин «Руслан и Людмила». Итоговый тест.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4143380"/>
          <a:ext cx="7858180" cy="2103120"/>
        </p:xfrm>
        <a:graphic>
          <a:graphicData uri="http://schemas.openxmlformats.org/drawingml/2006/table">
            <a:tbl>
              <a:tblPr/>
              <a:tblGrid>
                <a:gridCol w="3928682"/>
                <a:gridCol w="3929498"/>
              </a:tblGrid>
              <a:tr h="326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Жилин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Костылин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1857364"/>
            <a:ext cx="8786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Выпиши в колонки описание героя повести: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добрый (думает о матери, жалеет ее), слабый человек, на себя не надеется, ждет помощи от матери, надеется на себя, обдумывает побег, способен на предательство, деятельный человек, раскис, упал духом, сумел прижиться в ауле, работящий, не может сидеть без дела, мастер, всем помогает, даже своим врагам – татарам, ему интересны другие люди, великодушный.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Задания на составление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сравнительной характеристики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50017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Л.Н.Толстой «Кавказский пленник»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Задания на усвоение лексического значения слов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754249"/>
          <a:ext cx="8358246" cy="2453640"/>
        </p:xfrm>
        <a:graphic>
          <a:graphicData uri="http://schemas.openxmlformats.org/drawingml/2006/table">
            <a:tbl>
              <a:tblPr/>
              <a:tblGrid>
                <a:gridCol w="1657834"/>
                <a:gridCol w="6700412"/>
              </a:tblGrid>
              <a:tr h="341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Аул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стёганый полукафтан у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кавказских народов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Сакля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жилище кавказских горцев</a:t>
                      </a: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Бешмет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смелый мужчина</a:t>
                      </a: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Чалма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головной убор у мусульман</a:t>
                      </a: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Джигит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татарская деревня</a:t>
                      </a: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Мечеть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священнослужитель в мусульманстве</a:t>
                      </a: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Мулла 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молитвенный дом у мусульман</a:t>
                      </a:r>
                    </a:p>
                  </a:txBody>
                  <a:tcPr marL="61633" marR="6163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2000240"/>
            <a:ext cx="52453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6. Соедини слово с его значением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50017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Л.Н.Толстой «Кавказский пленник»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Задания на установление правильной последовательности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восстановление сюжета)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1928802"/>
            <a:ext cx="8715404" cy="32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11. «Логическая цепочка». Восстанови сюжет,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напиши цифрами 1, 2, 3, 4 ,5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… Встреча Левко с панночкой.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… Благодарность панночки.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… История о панночке и ее мачехе.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… Левко и Ганна.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 Левко нашел ведьму.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8573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Н.В.Гоголь «Майская ночь, или Утопленница»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Задания на определение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композиционных особенностей текста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0" y="2285992"/>
            <a:ext cx="914400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"Наградил он бедного мужика казною, а богатого вон выгнал</a:t>
            </a:r>
            <a:r>
              <a:rPr lang="ru-RU" sz="1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"</a:t>
            </a:r>
            <a:endParaRPr lang="ru-RU" sz="1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072198" y="3000372"/>
            <a:ext cx="2500330" cy="164307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071802" y="3071810"/>
            <a:ext cx="2357454" cy="1643074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14282" y="3143248"/>
            <a:ext cx="2500330" cy="150019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14744" y="3643314"/>
            <a:ext cx="1285884" cy="5000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зачин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500826" y="3571876"/>
            <a:ext cx="2000264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концовка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0034" y="3643314"/>
            <a:ext cx="2071702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присказка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8573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4. Какой частью сказки является это предложение: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135729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Сказка - ложь, да в ней - намек, добрым молодцам - урок.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Задания для определения внешности,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характера героя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714489"/>
            <a:ext cx="885828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Вставь в данные высказывания имена главных героев песни.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сюжете песни противопоставлены друг другу два героя: ……… и ………...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 в басне, за этими героями скрываются два типа людей: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1) к  …………….. -  относятся исключительные личности, герои;      2) к  ……………..  - те, кто ползет по жизни, не пытаясь бороться  с        трудностями.        …………………   вызывает симпатию своей самоотверженностью и храбростью.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………………..   не вдохновляет радость полета. Его стихия — земля, и он по-своему сча­стлив.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……………….    умирает отважным бойцом, мечтающим о новой схватке с врагами.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Никто, кроме самого …………….., им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гордится.О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погибшем гордом и смелом ……………., который даже в своем смертельном последнем полете остался героем, гремит песня волн.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21442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Максим Горький «Песня о Соколе»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2786058"/>
            <a:ext cx="8429684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Вставь пропущенные слова.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Косту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можно   сравнить  с    ………………………   .  Красота  ……...............  неожиданно   раскрывается   перед   людьми,   и  красота  души   ………………………….   раскрылась   перед   одноклассниками  и   учительницей   неожиданно.   Женечка  «шла   молча   по  следам    своего   ученика,   который   отвратительно   зевал   на  уроках   и   слыл   ……………………. . Теперь   он   менялся    в  ее  глазах,   как   веточка   …………………………….».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235743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cs typeface="Times New Roman" pitchFamily="18" charset="0"/>
              </a:rPr>
              <a:t>Ю.Я.Яковлев «Багульник». 7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8572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Задания на завершение (дополнение) высказывания.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Помогают учащимся устанавливать причинно- следственные связи,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учат формулировать идею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017.radikal.ru/i437/1507/a7/abfa70feb7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71546"/>
            <a:ext cx="8429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Сознательность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- ясное и точное понимание читаемого.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Осознанное чтение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- это такое качество чтения, при котором достигается понимание информационной, смысловой и идейной сторон произведения.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14290"/>
            <a:ext cx="424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786058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Успешность в обучении чтению во многом зависит от мотивации деятельности ученика. И наоборот, именно успех рождает мотив: "У меня получается, поэтому я хочу!".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Главным в чтении является не воспроизведение букв, а восприятие смысла, поэтому главное внимание уделяется пониманию. Термин «понимание» тесно связан с такими понятиями, как смысл, значение. </a:t>
            </a:r>
            <a:endParaRPr lang="ru-RU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Задания на выяснение смысла прочитанного, развивающие умение обобщать,  выделять главное, в том числе умение </a:t>
            </a:r>
            <a:r>
              <a:rPr lang="ru-RU" sz="2800" dirty="0" smtClean="0">
                <a:latin typeface="Arial Black" pitchFamily="34" charset="0"/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делать нравственные выводы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5143512"/>
          <a:ext cx="8215370" cy="1093282"/>
        </p:xfrm>
        <a:graphic>
          <a:graphicData uri="http://schemas.openxmlformats.org/drawingml/2006/table">
            <a:tbl>
              <a:tblPr/>
              <a:tblGrid>
                <a:gridCol w="8215370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66" marR="684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66" marR="68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66" marR="68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66" marR="68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4500570"/>
            <a:ext cx="8715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7. Докажите, что в сказке В.А.Жуковского отразилась та же точка зрения на добро и зло, что и в народных сказках.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19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907F3"/>
                </a:solidFill>
                <a:latin typeface="Arial Black" pitchFamily="34" charset="0"/>
              </a:rPr>
              <a:t>Василий Андреевич Жуковский  «Три пояса» 9 класс</a:t>
            </a:r>
            <a:endParaRPr lang="ru-RU" sz="2000" dirty="0">
              <a:solidFill>
                <a:srgbClr val="2907F3"/>
              </a:solidFill>
              <a:latin typeface="Arial Black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357430"/>
            <a:ext cx="87868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5. Прочитай основную мысль рассказа. Вставь пропущенные слова.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Необходимо бережно и аккуратно обращаться с  . . . . . . . . Люди должны помогать друг другу и  . . . . . . . . . . . . .  .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Животные тоже иногда приходят на помощь  . . . . . . . . . . .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07167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К.Г.Паустовский «Заячьи лапы»   6 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Задания на «исключение лишнего» или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продолжения ряда в установленной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закономерности.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28596" y="2714620"/>
            <a:ext cx="82868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«Четвертый лишний». Зачеркни качество, которое не подходит для описания характера Ильи Муромца.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Черты характера Ильи Муромца: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любовь к родине;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стремление служить своему народу;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желание прославиться и разбогатеть;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бескорыстие и скромность.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2214554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Илья Муромец 6 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>
            <a:lum bright="20000" contrast="-20000"/>
          </a:blip>
          <a:srcRect l="4651" t="2754" r="7973" b="3857"/>
          <a:stretch>
            <a:fillRect/>
          </a:stretch>
        </p:blipFill>
        <p:spPr bwMode="auto">
          <a:xfrm flipH="1">
            <a:off x="6929454" y="2571744"/>
            <a:ext cx="1371600" cy="17716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596" y="1857364"/>
            <a:ext cx="85010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4. Выбери пословицы, в которых заключена основная мысль этих рассказов.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Отвага – половина спасенья.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У страха глаза велики.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Друга легче потерять, чем найти.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Сробел – пропал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85728"/>
            <a:ext cx="5461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Работа с пословицами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857232"/>
            <a:ext cx="8215370" cy="96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Образное обобщение художественного произведения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Развитие нравственных качеств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Занимательные задания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95" name="Picture 23" descr="164a_i_herpestes_edwardsi_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5430" y="1785926"/>
            <a:ext cx="905857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http://www.hannibal.k12.mo.us/Mtwain/Faculty/cjanes/student%20folders/Janes9/pictures/164a_i_herpestes_edwardsi_p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457200"/>
            <a:ext cx="5895975" cy="3533775"/>
          </a:xfrm>
          <a:prstGeom prst="rect">
            <a:avLst/>
          </a:prstGeom>
          <a:noFill/>
        </p:spPr>
      </p:pic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357158" y="857232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cs typeface="Times New Roman" pitchFamily="18" charset="0"/>
              </a:rPr>
              <a:t>Р. Киплинг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cs typeface="Times New Roman" pitchFamily="18" charset="0"/>
              </a:rPr>
              <a:t>Рикки-Тикки-Тави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1. Придумай задания для кроссворда. Для этого опиши животное, имя которого указано в кроссворде.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857752" y="2143116"/>
          <a:ext cx="3643338" cy="3714777"/>
        </p:xfrm>
        <a:graphic>
          <a:graphicData uri="http://schemas.openxmlformats.org/drawingml/2006/table">
            <a:tbl>
              <a:tblPr/>
              <a:tblGrid>
                <a:gridCol w="3643338"/>
              </a:tblGrid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По вертикали: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По горизонтали: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96" name="Объект 1"/>
          <p:cNvPicPr>
            <a:picLocks noChangeArrowheads="1"/>
          </p:cNvPicPr>
          <p:nvPr/>
        </p:nvPicPr>
        <p:blipFill>
          <a:blip r:embed="rId5"/>
          <a:srcRect l="-400" t="-522" b="-467"/>
          <a:stretch>
            <a:fillRect/>
          </a:stretch>
        </p:blipFill>
        <p:spPr bwMode="auto">
          <a:xfrm>
            <a:off x="571472" y="2428868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2" name="Рисунок 27" descr="http://vse-skazki.ru/images/stories/Izobradzeniya_iz_skazok/Narodnie_skazki/k/kitayskie/kartina_vosem_skaku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928670"/>
            <a:ext cx="2928958" cy="2364181"/>
          </a:xfrm>
          <a:prstGeom prst="rect">
            <a:avLst/>
          </a:prstGeom>
          <a:noFill/>
        </p:spPr>
      </p:pic>
      <p:pic>
        <p:nvPicPr>
          <p:cNvPr id="2050" name="Рисунок 21" descr="http://bvi.rusf.ru/sista/illus/54008.jpg"/>
          <p:cNvPicPr>
            <a:picLocks noChangeAspect="1" noChangeArrowheads="1"/>
          </p:cNvPicPr>
          <p:nvPr/>
        </p:nvPicPr>
        <p:blipFill>
          <a:blip r:embed="rId4"/>
          <a:srcRect l="12335"/>
          <a:stretch>
            <a:fillRect/>
          </a:stretch>
        </p:blipFill>
        <p:spPr bwMode="auto">
          <a:xfrm flipH="1">
            <a:off x="7143768" y="1142984"/>
            <a:ext cx="1504950" cy="1885950"/>
          </a:xfrm>
          <a:prstGeom prst="rect">
            <a:avLst/>
          </a:prstGeom>
          <a:noFill/>
        </p:spPr>
      </p:pic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844925" y="457200"/>
            <a:ext cx="1704975" cy="1943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171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2860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5. Соедини героев из одной сказки.</a:t>
            </a:r>
            <a:endParaRPr kumimoji="0" lang="ru-RU" sz="2000" b="0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Рисунок 9" descr="http://www.weblancer.net/files/portfolio/3368/336852/1032736.jpg"/>
          <p:cNvPicPr/>
          <p:nvPr/>
        </p:nvPicPr>
        <p:blipFill>
          <a:blip r:embed="rId5"/>
          <a:srcRect l="64297" r="14409" b="44646"/>
          <a:stretch>
            <a:fillRect/>
          </a:stretch>
        </p:blipFill>
        <p:spPr bwMode="auto">
          <a:xfrm>
            <a:off x="1142976" y="3714752"/>
            <a:ext cx="164256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vi.rusf.ru/sista/illus/04578b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500306"/>
            <a:ext cx="1857388" cy="212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dzvinochok.org.ua/wp-content/uploads/2012/09/032.jpg"/>
          <p:cNvPicPr/>
          <p:nvPr/>
        </p:nvPicPr>
        <p:blipFill>
          <a:blip r:embed="rId7">
            <a:lum contrast="20000"/>
          </a:blip>
          <a:srcRect r="67693" b="29863"/>
          <a:stretch>
            <a:fillRect/>
          </a:stretch>
        </p:blipFill>
        <p:spPr bwMode="auto">
          <a:xfrm>
            <a:off x="5357818" y="3929066"/>
            <a:ext cx="1500198" cy="239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редний брат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3500438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57158" y="1214422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Вставь пропущенные слова.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Определи жанр произведения 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Напиши название  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Кто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автор?______________________________________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Тема (О чем говорится?)______________________________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 Основная мысль. (Что хотел сказать поэт в стихотворении?)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7. Как меняется настроение  стихотворения: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1-ое четверостишие - 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2-ое четверостишие - 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3-е четверостишие - 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8. Главные образы стихотворения – это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9. Подчеркни слова в переносном значении (в тексте).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10. Какие чувства вызывает стихотворение?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Анализ стихотворения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img04.rl0.ru/ff504ed93229c01862439e2fda6b40fa/c2907x4009/img-fotki.yandex.ru/get/6406/16969765.46/0_68d80_78ecd6f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428604"/>
            <a:ext cx="83906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</a:t>
            </a:r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Составление характеристик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57298"/>
            <a:ext cx="8143932" cy="1429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Способствуют развитию у обучающихся умения наблюдать, обобщать, проводить аналогии, делать выводы. 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714620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Структура урока развития речи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Алексей Берестов – это главный герой повести А.С.Пушкина «…………………………………………….».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Алексей - молодой человек, он был воспитан в  ………………….  и хотел поступить на …………………. службу. Он хорошо образованный, ……………. и ………………….  юноша. Алексей живёт в поместье отца, занимается охотой, ……………………... . Он совершает благородные и добрые поступки по отношению к …………………. . Алексей полюбил девушку-……………….  . Он очень переживал, что не сможет на ней жениться из-за разницы в ………………………... . А  когда отец стал заставлять его жениться на другой, то Алексей принял решение отказаться от …………………. ради ………………… к Акулине.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Образ Алексея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Берестова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показывает, что главное в человеке – это ……………………………………........................................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.............................................................................................................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Характеристика Алексея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Берестова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из повести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А.С. Пушкина «Барышня-крестьянка»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img04.rl0.ru/ff504ed93229c01862439e2fda6b40fa/c2907x4009/img-fotki.yandex.ru/get/6406/16969765.46/0_68d80_78ecd6f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428604"/>
            <a:ext cx="8505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IV. </a:t>
            </a:r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логического мышления,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письменной речи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071678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Определение цели создания текста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Составление письменного высказывания на заданную тему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Определение связи между фрагментами текста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Формирование самостоятельного вывода  на основе прочитанного материала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Понимание смысла текста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86916"/>
            <a:ext cx="864396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Сказка про Василису Премудрую.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Напиши ответы на вопросы.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Из-за чего поссорились мышь с воробьём?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Кого встретил охотник в лесу?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Сколько раз целился охотник в орла?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Что обещал орёл за своё спасение?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Сколько времени понадобилось орлу, чтобы вернуть прежнюю силу?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 Как орёл рассчитался с охотником за то, что тот хотел его убить?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7. Как отплатил орёл охотнику за добро?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8. Почему охотник открыл ларчик на берегу моря?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9. Кто помог охотнику собрать дворец в ларчик?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10. Что попросил морской царь у охотника за свою помощь?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11. О каких изменениях в своём доме не знал охотник?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12. Исполнил ли охотник обещание, данное морскому царю?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13. Сколько раз давал морской царь задания Ивану?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14. Кто помогал Ивану выполнять поручения морского царя?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7.radikal.ru/i437/1507/a7/abfa70feb7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142984"/>
            <a:ext cx="8643966" cy="543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haroni" pitchFamily="2" charset="-79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отвечать на вопросы учителя по содержанию прочитанного;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читать «про себя», выполняя задания учителя;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выделять главную мысль произведения;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давать характеристику главным героям;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высказывать своё отношение к героям и их поступкам;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пересказывать содержание произведения рассказывать по предложенной теме в связи с прочитанным;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составлять рассказ по предложенной теме в связи с прочитанным.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571480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Карта усвоения учебной программы по учебному курсу ЧТЕНИЕ 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4929198"/>
          <a:ext cx="7858148" cy="1428762"/>
        </p:xfrm>
        <a:graphic>
          <a:graphicData uri="http://schemas.openxmlformats.org/drawingml/2006/table">
            <a:tbl>
              <a:tblPr/>
              <a:tblGrid>
                <a:gridCol w="7858148"/>
              </a:tblGrid>
              <a:tr h="23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00034" y="928670"/>
            <a:ext cx="842965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cs typeface="Times New Roman" pitchFamily="18" charset="0"/>
              </a:rPr>
              <a:t>Максим Горький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В каком году родился Максим Горький?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Напиши его настоящее имя.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Почему Алёша с матерью вернулись в Нижний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Новгород?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Где поселились Алёша с матерью?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Кто дарил маленькому Алёше любовь, теплоту и                                           заботу?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Что произошло осенью 1877 года?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Как учился Алёша?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Сколько лет было Алёше, когда он начал работать?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В каком году вышел первый рассказ Алёши Пешкова, который он подписал псевдонимом  Максим Горький?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Рисунок 1" descr="http://img.nnov.org/data/myupload/0/24/24514/0-2275a-d00a366e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142984"/>
            <a:ext cx="1733550" cy="2476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Подготавливает к краткому пересказу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500169"/>
          <a:ext cx="8143931" cy="3785616"/>
        </p:xfrm>
        <a:graphic>
          <a:graphicData uri="http://schemas.openxmlformats.org/drawingml/2006/table">
            <a:tbl>
              <a:tblPr/>
              <a:tblGrid>
                <a:gridCol w="8143931"/>
              </a:tblGrid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Человек приручает животных, чтобы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 рассказе «Трудный хлеб»  и в газетной статье описываются отношения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Охотник из газетной статьи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Его поступок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Хозяин Чанга относился к своему питомцу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Охотник давал почувствовать Чангу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Пес заслужил уважение хозяина тем, что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Хозяин Чанга достоин уважения,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Я считаю, что человек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1000108"/>
            <a:ext cx="621510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Ответственность – это умение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714356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907F3"/>
                </a:solidFill>
                <a:latin typeface="Arial Black" pitchFamily="34" charset="0"/>
              </a:rPr>
              <a:t>Продолжи предложение</a:t>
            </a:r>
            <a:endParaRPr lang="ru-RU" dirty="0">
              <a:solidFill>
                <a:srgbClr val="2907F3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142984"/>
            <a:ext cx="8286808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Сочинение.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«Чем грозит всем живущим на Земле вырубка леса?»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Если у одного человека украсть легкие - он умрет. Если украсть легкие у миллиарда людей - человечество вымрет.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Шумит лес над необъятными просторами России.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В его чащах бродят …………………………………………………………. , на его ветвях поют ……………………………….  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Лес покоряет человека своим могуществом, ………………………………… воздухом. В лесу отдыхают …………………………….   . Лес вырабатывает …………………….., улавливает газы и пыль.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В лес пришёл человек, чтобы взять его дары. ………………………………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Самое страшное для наших лесов - это вырубка.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Лес требует много ……………………………. со стороны человека. Он нуждается в ……………………… отношении  к себе. Лес – наш друг, будем охранять и беречь его!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71802" y="857232"/>
            <a:ext cx="3054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Н.А.Некрасов «Саша»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Развитие смысловой догадки на материале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предложений, текста.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357166"/>
            <a:ext cx="828680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Жизненный путь Андрея Соколова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рассказе "Судьба  человека" описаны необычные  события, но в основе сюжета лежит реальный …………………….. 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Мы узнаем, что до войны Андрей Соколов был скромным …………………,  отцом семейства. Он жил обычной жизнью, работал и был ……………….  . Но грянула война, и счастье Соколова было ………………….. 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Андрей Соколов пошел на фронт защищать ………………….   . Там он попал в ………………..  . В плену Соколов пережил и бесконечные издевательства, …………………….. и ………………………………….  .  Лагерь стал для Андрея и испытанием на человеческое …………………………..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Соколов бежал из плена, прихватив немецкого майора с ценными ……………… .  Но судьба приготовила ему новый удар: жена и дочери …………………  .   После всего, что пережил этот человек, он мог озлобиться, ожесточиться, но он не  замыкается в своем ……………………. 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Встретив маленького мальчика-сироту Ваню, герой решает……………….. 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Именно в этой любви к мальчику находит Андрей Соколов смысл своей …………………….  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Сквозь физические и моральные испытания Соколов пронес чистую, открытую всему доброму …………………..  . Человек становится настоящим, когда он оказывается в состоянии победить собственную слабость, обрести мужество, переступить через страх.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img04.rl0.ru/ff504ed93229c01862439e2fda6b40fa/c2907x4009/img-fotki.yandex.ru/get/6406/16969765.46/0_68d80_78ecd6f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</a:t>
            </a:r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Обобщение и систематизация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изученного материала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 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  При итоговом контроле тестирование проводится довольно часто, при этом охватывает материал как по одному произведению, нескольким произведениям одного автора или целой темы.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Тестирование - один из видов контроля уровня знаний, оно не заменяет другие формы оценки качества знаний учащихся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Основная задача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– выявить «сильные и слабые стороны» каждого ученика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845050" y="1844675"/>
            <a:ext cx="1085850" cy="1257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178300" y="2943225"/>
            <a:ext cx="1752600" cy="158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Василий Андреевич Жуковский</a:t>
            </a:r>
            <a:r>
              <a:rPr lang="ru-RU" dirty="0" smtClean="0">
                <a:solidFill>
                  <a:srgbClr val="2907F3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«Три пояса»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5906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28596" y="357166"/>
            <a:ext cx="821537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О событиях какого реального исторического времени рассказывается в сказке?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царствование Петра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царствование князя Владимира;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царствование Ивана Грозного.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Что сделало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Пересвету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и Мирославу излишне заносчивыми?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злой характер;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красивая внешность;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мнение окружающих.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Какие слова Людмилы остановили насмешки ее подруг над старушкой?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«Смеяться над старыми — значит прежде времени смеяться над собою».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«То, что мне дают, приятнее для меня того, в чем мне отказывают».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«Можно ли завидовать тем, которых любишь?»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4.Чем привлекла Людмила внимание князя Святослава?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57200" y="27527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57158" y="3286124"/>
            <a:ext cx="83582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физической красотой;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богатством;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душевной красотой.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Воплощением каких качеств является Людмила?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доброе отношение к людям;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насмешливость;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скромность;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тактичность;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завистливость.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 Определите, к какому типу сказок относится сказка «Три пояса»?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бытовая;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волшебная;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 животных.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7. Докажите, что в сказке В.А.Жуковского отразилась та же точка зрения на добро и зло, что и в народных сказках.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Рисунок 9" descr="http://static.ozone.ru/multimedia/books_covers/1000658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143248"/>
            <a:ext cx="1562100" cy="1533525"/>
          </a:xfrm>
          <a:prstGeom prst="rect">
            <a:avLst/>
          </a:prstGeom>
          <a:noFill/>
        </p:spPr>
      </p:pic>
      <p:pic>
        <p:nvPicPr>
          <p:cNvPr id="4100" name="Рисунок 1" descr="http://img1.liveinternet.ru/images/attach/c/2/69/75/69075923_1294722491_724_5_724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642918"/>
            <a:ext cx="785818" cy="106522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214290"/>
            <a:ext cx="7088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Тест по творчеству  М.Ю. Лермонтова (часть)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83150" y="500063"/>
            <a:ext cx="1679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30039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701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1. Укажи годы жизни М.Ю. Лермонтова: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1799 – 1837;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1814 – 1841;  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1795 – 1825.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 Кому посвящено стихотворение «Смерть Поэта»?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И.А.Крылову; 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В. А. Жуковскому; 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А.С. Пушкину.                             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3. Как погиб Лермонтов?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убит на дуэли Мартыновым;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убит на дуэли Дантесом;                                 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убит в бою с горцами.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4. «Третий - лишний». Найди стихотворение, автором которого Лермонтов не является: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«Песня про куца Калашникова»;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«Морская царевна»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«Няне».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5. Что объединяет стихотворения Лермонтова «Сосна», «Парус», «Тучи»?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радость и любовь к жизни;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грусть, одиночество;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равнодушие.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6. Когда было написано стихотворение М. Ю. Лермонтова «Тучи»?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перед ссылкой на Кавказ;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юношеские и отроческие годы;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 время учебы в Московском университете.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7. Определите основную тему стихотворения «Тучи»: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родины;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природы;   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изгнания.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8. Какая главная мысль баллад «Над морем красавица-дева сидит…» и «Морская царевна»?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против хвастовства;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протест против равнодушия;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протест против жестокости.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Узнай стихотворения М.Ю.Лермонтова по данным строчкам. Напиши: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" descr="http://mkrf.ru/upload/iblock/5b6/5b64befa70dc5625cd53cc891d932863.jpg"/>
          <p:cNvPicPr>
            <a:picLocks noChangeAspect="1" noChangeArrowheads="1"/>
          </p:cNvPicPr>
          <p:nvPr/>
        </p:nvPicPr>
        <p:blipFill>
          <a:blip r:embed="rId3" cstate="print"/>
          <a:srcRect b="7552"/>
          <a:stretch>
            <a:fillRect/>
          </a:stretch>
        </p:blipFill>
        <p:spPr bwMode="auto">
          <a:xfrm flipH="1">
            <a:off x="6929454" y="500042"/>
            <a:ext cx="1485900" cy="17526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142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Из произведений русской литературы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XX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века (часть)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85786" y="1000108"/>
          <a:ext cx="7024696" cy="1935861"/>
        </p:xfrm>
        <a:graphic>
          <a:graphicData uri="http://schemas.openxmlformats.org/drawingml/2006/table">
            <a:tbl>
              <a:tblPr/>
              <a:tblGrid>
                <a:gridCol w="1313618"/>
                <a:gridCol w="1347337"/>
                <a:gridCol w="1649398"/>
                <a:gridCol w="1368411"/>
                <a:gridCol w="1345932"/>
              </a:tblGrid>
              <a:tr h="1304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М.Горький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К.Г.Паустовский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В.В.Маяковский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С.А.Есенин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М.А.Шолохов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7" name="Рисунок 13" descr="http://www.studia-vasin.ru/images/antalogi/paustovsk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962025" cy="1285875"/>
          </a:xfrm>
          <a:prstGeom prst="rect">
            <a:avLst/>
          </a:prstGeom>
          <a:noFill/>
        </p:spPr>
      </p:pic>
      <p:pic>
        <p:nvPicPr>
          <p:cNvPr id="1036" name="Рисунок 1" descr="http://fs00.infourok.ru/images/doc/260/265582/hello_html_63f5ff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214422"/>
            <a:ext cx="962025" cy="1285875"/>
          </a:xfrm>
          <a:prstGeom prst="rect">
            <a:avLst/>
          </a:prstGeom>
          <a:noFill/>
        </p:spPr>
      </p:pic>
      <p:pic>
        <p:nvPicPr>
          <p:cNvPr id="1035" name="Рисунок 10" descr="http://misanec.ru/wp-content/uploads/2015/05/000135-e143231745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214422"/>
            <a:ext cx="1009650" cy="1285875"/>
          </a:xfrm>
          <a:prstGeom prst="rect">
            <a:avLst/>
          </a:prstGeom>
          <a:noFill/>
        </p:spPr>
      </p:pic>
      <p:pic>
        <p:nvPicPr>
          <p:cNvPr id="1034" name="Рисунок 4" descr="http://www.rospisatel.ru/images/main-81642-9004573c8c92b36dfe8c2b74aef9d9ef%5B1%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214422"/>
            <a:ext cx="971550" cy="1295400"/>
          </a:xfrm>
          <a:prstGeom prst="rect">
            <a:avLst/>
          </a:prstGeom>
          <a:noFill/>
        </p:spPr>
      </p:pic>
      <p:pic>
        <p:nvPicPr>
          <p:cNvPr id="1033" name="Рисунок 7" descr="http://drefko.ru/wp-content/uploads/2015/11/esenin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 flipH="1">
            <a:off x="5429256" y="1142984"/>
            <a:ext cx="876300" cy="131445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57158" y="571480"/>
            <a:ext cx="389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1. Соедини имя писателя и его портрет.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07181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2. Кому принадлежат сведения из биографии? Соедини линией.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28596" y="3429000"/>
          <a:ext cx="8358246" cy="2631838"/>
        </p:xfrm>
        <a:graphic>
          <a:graphicData uri="http://schemas.openxmlformats.org/drawingml/2006/table">
            <a:tbl>
              <a:tblPr/>
              <a:tblGrid>
                <a:gridCol w="6813449"/>
                <a:gridCol w="1544797"/>
              </a:tblGrid>
              <a:tr h="751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Родился он в семье красильщика Василия Васильевича Каширина, от дочери его Варвары и Максима Пешкова. Отец умер в Астрахани, когда ему было 5 лет. После смерти матери дед отдал его в магазин обуви. Из «мальчиков» сбежал и поступил в ученики к чертёжнику.</a:t>
                      </a:r>
                      <a:endParaRPr lang="ru-RU" sz="1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>
                          <a:latin typeface="Times New Roman"/>
                          <a:ea typeface="Times New Roman"/>
                          <a:cs typeface="Times New Roman"/>
                        </a:rPr>
                        <a:t>К.Г.Паустовский</a:t>
                      </a:r>
                      <a:endParaRPr lang="ru-RU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127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За свою большую писательскую жизнь он побывал во многих уголках нашей страны. «Почти каждая моя книга — это поездка. Или, вернее, каждая поездка – это книга», — говорил он.</a:t>
                      </a:r>
                      <a:r>
                        <a:rPr lang="ru-RU" sz="2100" b="0" kern="1200" cap="all" dirty="0">
                          <a:solidFill>
                            <a:srgbClr val="4E3B30"/>
                          </a:solidFill>
                          <a:latin typeface="Franklin Gothic Medium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rgbClr val="4E3B30"/>
                          </a:solidFill>
                          <a:latin typeface="Times New Roman"/>
                          <a:ea typeface="+mj-ea"/>
                          <a:cs typeface="Times New Roman"/>
                        </a:rPr>
                        <a:t>Ему 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принадлежат цикл рассказов для детей и несколько сказок. Они учат любить родную природу, быть наблюдательным, видеть в обычном необычное и уметь фантазировать. </a:t>
                      </a:r>
                      <a:endParaRPr lang="ru-RU" sz="1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Times New Roman"/>
                          <a:ea typeface="Times New Roman"/>
                          <a:cs typeface="Times New Roman"/>
                        </a:rPr>
                        <a:t>С.А.Есенин</a:t>
                      </a:r>
                      <a:endParaRPr lang="ru-RU" sz="1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751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Уличная жизнь его была непохожа на домашнюю. Сверстники были ребята озорные. С ними он лазил по чужим огородам. Стихи писать начал лет с 9, читать выучили в 5. Лучшие стихи ярко запечатлели краски русской природы, русского человека.</a:t>
                      </a:r>
                      <a:endParaRPr lang="ru-RU" sz="1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Times New Roman"/>
                          <a:ea typeface="Times New Roman"/>
                          <a:cs typeface="Times New Roman"/>
                        </a:rPr>
                        <a:t>М.Горький</a:t>
                      </a:r>
                      <a:endParaRPr lang="ru-RU" sz="1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607220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3. По речи героя определи название произведения.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"/>
            <a:ext cx="885828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Итоговый тест по вопросам учебника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907F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 Напиши название произведений – по одному на каждый вид жанра: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сказка  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рассказ  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повесть  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стихотворение  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поэма  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баллада  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былина  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басня  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2. Среди черт характера выбери те, которые принадлежат народному богатырю Илье Муромцу и те, которые принадлежат князю Руслану из поэмы А.С.Пушкина «Руслан и Людмила». Некоторые черты характера являются общими.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3. Как Левко, герой повести Н.В.Гоголя «Майская ночь или Утопленница», узнал мачеху панночки: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она медленно и устало двигалась, изображая ворона;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 неё была перевязана рука;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тело её не так светилось, как у остальных, а на лице сверкнула злобная улыбка.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3286124"/>
          <a:ext cx="6000792" cy="2240280"/>
        </p:xfrm>
        <a:graphic>
          <a:graphicData uri="http://schemas.openxmlformats.org/drawingml/2006/table">
            <a:tbl>
              <a:tblPr/>
              <a:tblGrid>
                <a:gridCol w="1154476"/>
                <a:gridCol w="3692431"/>
                <a:gridCol w="1153885"/>
              </a:tblGrid>
              <a:tr h="20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Илья Муромец</a:t>
                      </a:r>
                    </a:p>
                  </a:txBody>
                  <a:tcPr marL="64921" marR="64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смелость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настойчивость в достижении цели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любовь к Родине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благородство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достоинство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любовь к жизни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справедливость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честность в отношениях с людьми</a:t>
                      </a:r>
                    </a:p>
                  </a:txBody>
                  <a:tcPr marL="64921" marR="64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князь Руслан</a:t>
                      </a:r>
                    </a:p>
                  </a:txBody>
                  <a:tcPr marL="64921" marR="64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200024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3) развитие адекватных представлений о собственных возможностях, о насущно необходимом жизнеобеспечении.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71744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408AC"/>
                </a:solidFill>
                <a:latin typeface="Arial Black" pitchFamily="34" charset="0"/>
                <a:cs typeface="Times New Roman" pitchFamily="18" charset="0"/>
              </a:rPr>
              <a:t>Умение адекватно оценивать свои силы при выполнении заданий разной степени сложности. </a:t>
            </a:r>
          </a:p>
          <a:p>
            <a:r>
              <a:rPr lang="ru-RU" b="1" dirty="0" smtClean="0">
                <a:solidFill>
                  <a:srgbClr val="1408AC"/>
                </a:solidFill>
                <a:latin typeface="Arial Black" pitchFamily="34" charset="0"/>
                <a:cs typeface="Times New Roman" pitchFamily="18" charset="0"/>
              </a:rPr>
              <a:t>Способности к обобщению ситуаций, в которых реализуются оцениваемые качества (в тестах).</a:t>
            </a:r>
          </a:p>
          <a:p>
            <a:r>
              <a:rPr lang="ru-RU" b="1" dirty="0" smtClean="0">
                <a:solidFill>
                  <a:srgbClr val="1408AC"/>
                </a:solidFill>
                <a:latin typeface="Arial Black" pitchFamily="34" charset="0"/>
                <a:cs typeface="Times New Roman" pitchFamily="18" charset="0"/>
              </a:rPr>
              <a:t>Постановка учащегося в проблемную ситуацию, поиск выхода из неё.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6430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4.2. Личностные результаты освоения АООП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357694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5) овладение социально-бытовыми умениями, используемыми в повседневной жизни; 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072074"/>
            <a:ext cx="7858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408AC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Извлечение необходимой информации из прослушанных текстов различных жанров</a:t>
            </a:r>
            <a:r>
              <a:rPr lang="ru-RU" b="1" dirty="0" smtClean="0">
                <a:solidFill>
                  <a:srgbClr val="1408AC"/>
                </a:solidFill>
                <a:latin typeface="Arial Black" pitchFamily="34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solidFill>
                  <a:srgbClr val="1408AC"/>
                </a:solidFill>
                <a:latin typeface="Arial Black" pitchFamily="34" charset="0"/>
                <a:cs typeface="Times New Roman" pitchFamily="18" charset="0"/>
              </a:rPr>
              <a:t>Установление причинно-следственных связей. </a:t>
            </a:r>
          </a:p>
          <a:p>
            <a:r>
              <a:rPr lang="ru-RU" b="1" dirty="0" smtClean="0">
                <a:solidFill>
                  <a:srgbClr val="1408AC"/>
                </a:solidFill>
                <a:latin typeface="Arial Black" pitchFamily="34" charset="0"/>
                <a:cs typeface="Times New Roman" pitchFamily="18" charset="0"/>
              </a:rPr>
              <a:t>Готовность попросить о помощи в случае затруднений. </a:t>
            </a:r>
          </a:p>
          <a:p>
            <a:r>
              <a:rPr lang="ru-RU" b="1" dirty="0" smtClean="0">
                <a:solidFill>
                  <a:srgbClr val="1408AC"/>
                </a:solidFill>
                <a:latin typeface="Arial Black" pitchFamily="34" charset="0"/>
                <a:cs typeface="Times New Roman" pitchFamily="18" charset="0"/>
              </a:rPr>
              <a:t>Стремление участвовать в конкурсах, олимпиадах.</a:t>
            </a:r>
            <a:endParaRPr lang="ru-RU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357166"/>
            <a:ext cx="74885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Данный вид работы способствует реализации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ФГОС в коррекционной школе: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Тест – из диагностического комплекта Л.А.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Ясюковой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14282" y="428604"/>
            <a:ext cx="864396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Прочитайте и вставьте слова в пропуски.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Скоро она зашла в самую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чащу___________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. Ни одна __________ не залетала сюда, ни единый __________	не проникал сквозь __________ ветви. Высокие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стволы__________плотными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рядами, точно стены. Кругом было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так_____________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, что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Элиза___________свои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собственные шаги, слышала шуршание каждого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сухого_______________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, попадавшего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ей_______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ноги.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Никогда еще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Элиза______________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в такой ___________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3643314"/>
          <a:ext cx="6334139" cy="2990090"/>
        </p:xfrm>
        <a:graphic>
          <a:graphicData uri="http://schemas.openxmlformats.org/drawingml/2006/table">
            <a:tbl>
              <a:tblPr/>
              <a:tblGrid>
                <a:gridCol w="495594"/>
                <a:gridCol w="2877973"/>
                <a:gridCol w="2960572"/>
              </a:tblGrid>
              <a:tr h="3154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Ф.И. учащегося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Количество совпадений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Ведерников Степан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Виноградова Кристина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Волков Даниил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Гребенщиков Виктор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Клещенко Алексей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Котельников Никита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Путилова Екатерина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8.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Хасанов Ильдар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9.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Чагин Марк</a:t>
                      </a:r>
                      <a:endParaRPr lang="ru-RU" sz="11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71472" y="2285992"/>
            <a:ext cx="857252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Результат мониторинга в 7 классе: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Слабый уровень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навыка чтения: 6 человек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Навык чтения сформирован не полностью: 2 человека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Навык чтения развит хорошо: 1 человек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7.radikal.ru/i437/1507/a7/abfa70feb7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8001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2428868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https://img04.rl0.ru/ff504ed93229c01862439e2fda6b40fa/c2907x4009/img-fotki.yandex.ru/get/6406/16969765.46/0_68d80_78ecd6f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I. 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Тесты на усвоение содержания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произведения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Формируют навыки самоконтроля, самостоятельности: самопроверка, взаимопроверка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Возможность проверки одновременно всех учащихся класса.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Даёт возможность работать с учащимися с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девиантным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поведением.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2071678"/>
            <a:ext cx="692945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Какой напиток выпил Вася на станции?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Сок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Квас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лимонад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На каком поезде Вася поехал домой?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Тепловоз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Электровоз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Электричка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В какое время суток Вася приехал домой?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Под утро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Под вечер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Ночью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Где мама ждала Васю?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У соседки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В доме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У ворот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785926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907F3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Приключения Васи </a:t>
            </a:r>
            <a:r>
              <a:rPr lang="ru-RU" sz="2000" b="1" dirty="0" err="1" smtClean="0">
                <a:solidFill>
                  <a:srgbClr val="2907F3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Куролесова</a:t>
            </a:r>
            <a:r>
              <a:rPr lang="ru-RU" sz="2000" b="1" dirty="0" smtClean="0">
                <a:solidFill>
                  <a:srgbClr val="2907F3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 Глава третья</a:t>
            </a:r>
            <a:endParaRPr lang="ru-RU" sz="2000" dirty="0" smtClean="0">
              <a:solidFill>
                <a:srgbClr val="2907F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Проверка понимания самостоятельно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прочитанного текста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Часть урока. Этап: проверка домашнего задания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Задания с одним вариантом ответа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позволяют проверить понимание учениками сюжета произведения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857364"/>
            <a:ext cx="871540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Что насмешило Тараса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Бульбу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во внешнем виде сыновей во время их первой встречи?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нелепые причёски;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длинная одежда;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сумки с книжкам.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Действие повести происходит: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Польше;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Украине;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России.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чём состоял смысл жизни Тараса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Бульбы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воспитании сыновей;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счастливой семейной жизни;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служении Родине и защите её от врагов.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907F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Героев-запорожцев с былинными богатырями роднит: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борьба за свободу и независимость Родины;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физическая сила;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стремление к славе.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643050"/>
            <a:ext cx="4265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907F3"/>
                </a:solidFill>
                <a:latin typeface="Arial Black" pitchFamily="34" charset="0"/>
              </a:rPr>
              <a:t>Н.В. Гоголь «Тарас </a:t>
            </a:r>
            <a:r>
              <a:rPr lang="ru-RU" sz="2000" b="1" dirty="0" err="1" smtClean="0">
                <a:solidFill>
                  <a:srgbClr val="2907F3"/>
                </a:solidFill>
                <a:latin typeface="Arial Black" pitchFamily="34" charset="0"/>
              </a:rPr>
              <a:t>Бульба</a:t>
            </a:r>
            <a:r>
              <a:rPr lang="ru-RU" sz="2000" b="1" dirty="0" smtClean="0">
                <a:solidFill>
                  <a:srgbClr val="2907F3"/>
                </a:solidFill>
                <a:latin typeface="Arial Black" pitchFamily="34" charset="0"/>
              </a:rPr>
              <a:t>»</a:t>
            </a:r>
            <a:endParaRPr lang="ru-RU" sz="2000" dirty="0">
              <a:solidFill>
                <a:srgbClr val="2907F3"/>
              </a:solidFill>
              <a:latin typeface="Arial Black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s://img04.rl0.ru/ff504ed93229c01862439e2fda6b40fa/c2907x4009/img-fotki.yandex.ru/get/6406/16969765.46/0_68d80_78ecd6f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21429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</a:t>
            </a:r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тестовых заданий при анализе произведения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571744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Развивает мыслительные операции учащихся.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Служит объектом познания.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Является мотивацией к самостоятельному выполнению заданий, работе с текстом.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500570"/>
            <a:ext cx="85988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Основной этап урока: анализ художественного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произведения.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Работа проводится фронтально, в парах, самостоятельно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с индивидуальной помощью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finders.com/clipart/60/cant-find-the-perfect-clip-art-6074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6" t="2768" r="1383" b="31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571612"/>
            <a:ext cx="8001024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История создания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  Жанр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Тема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Основная мысль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Композиция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Главные герои, их поступки, характер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Изобразительные средства языка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Собственная оценка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 Значение в современной жизни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План анализа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художественного произведения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3140</Words>
  <PresentationFormat>Экран (4:3)</PresentationFormat>
  <Paragraphs>607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Антон</cp:lastModifiedBy>
  <cp:revision>73</cp:revision>
  <dcterms:created xsi:type="dcterms:W3CDTF">2017-03-29T11:01:13Z</dcterms:created>
  <dcterms:modified xsi:type="dcterms:W3CDTF">2018-01-15T14:43:44Z</dcterms:modified>
</cp:coreProperties>
</file>