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67" r:id="rId4"/>
    <p:sldId id="268" r:id="rId5"/>
    <p:sldId id="257" r:id="rId6"/>
    <p:sldId id="258" r:id="rId7"/>
    <p:sldId id="259" r:id="rId8"/>
    <p:sldId id="269" r:id="rId9"/>
    <p:sldId id="262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3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57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05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19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49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73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68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5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69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30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73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83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6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90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57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645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92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98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65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66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492C6-BA63-4E06-A480-35E44773E00E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8CA76-E92C-4A0D-9136-E4105A752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95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492C6-BA63-4E06-A480-35E44773E00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8CA76-E92C-4A0D-9136-E4105A752A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69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0.wav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3128764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1800" i="1" dirty="0" smtClean="0"/>
              <a:t>Автор :</a:t>
            </a:r>
            <a:r>
              <a:rPr lang="ru-RU" sz="1800" i="1" dirty="0" err="1" smtClean="0"/>
              <a:t>Шулакова</a:t>
            </a:r>
            <a:r>
              <a:rPr lang="ru-RU" sz="1800" i="1" dirty="0" smtClean="0"/>
              <a:t> Татьяна Юрьевна</a:t>
            </a:r>
          </a:p>
          <a:p>
            <a:pPr algn="r"/>
            <a:r>
              <a:rPr lang="ru-RU" sz="1800" i="1" dirty="0" smtClean="0"/>
              <a:t>учитель начальных классов</a:t>
            </a:r>
          </a:p>
          <a:p>
            <a:pPr algn="r"/>
            <a:r>
              <a:rPr lang="ru-RU" sz="1800" i="1" dirty="0" smtClean="0"/>
              <a:t>МБОУ « </a:t>
            </a:r>
            <a:r>
              <a:rPr lang="ru-RU" sz="1800" i="1" dirty="0" err="1" smtClean="0"/>
              <a:t>Хужирская</a:t>
            </a:r>
            <a:r>
              <a:rPr lang="ru-RU" sz="1800" i="1" dirty="0" smtClean="0"/>
              <a:t> СОШ»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61207" y="620688"/>
            <a:ext cx="46368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/>
                <a:ea typeface="Calibri"/>
              </a:rPr>
              <a:t>« Поле чудес» 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1889" y="1412776"/>
            <a:ext cx="77649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Calibri"/>
              </a:rPr>
              <a:t>«Правила безопасности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Calibri"/>
              </a:rPr>
              <a:t>.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Calibri"/>
              </a:rPr>
              <a:t>Пожар»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8" name="Picture 4" descr="C:\Users\1\AppData\Local\Microsoft\Windows\Temporary Internet Files\Content.IE5\DXZ01BDS\gi-15168-73404-big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21" y="3284984"/>
            <a:ext cx="4490476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1\AppData\Local\Microsoft\Windows\Temporary Internet Files\Content.IE5\RMSOC9MM\1200px-שריפה_בהרי_ירושלים_2019-11-2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149768"/>
            <a:ext cx="3528392" cy="2602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501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022031"/>
            <a:ext cx="7632848" cy="118482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200" y="5085184"/>
            <a:ext cx="8888288" cy="1656184"/>
          </a:xfrm>
        </p:spPr>
        <p:txBody>
          <a:bodyPr>
            <a:noAutofit/>
          </a:bodyPr>
          <a:lstStyle/>
          <a:p>
            <a:pPr lvl="0"/>
            <a:r>
              <a:rPr lang="ru-RU" sz="48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</a:rPr>
              <a:t>Назовите бога, который принес людям огонь.</a:t>
            </a:r>
            <a:endParaRPr lang="ru-RU" sz="4800" b="1" dirty="0">
              <a:solidFill>
                <a:prstClr val="white"/>
              </a:solidFill>
              <a:latin typeface="a_BosaNova" pitchFamily="82" charset="-52"/>
            </a:endParaRPr>
          </a:p>
          <a:p>
            <a:endParaRPr lang="ru-RU" sz="2800" b="1" dirty="0">
              <a:solidFill>
                <a:schemeClr val="bg1"/>
              </a:solidFill>
              <a:latin typeface="a_BosaNova" pitchFamily="8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644146"/>
            <a:ext cx="936104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a_BosaNova" pitchFamily="82" charset="-52"/>
              </a:rPr>
              <a:t>П</a:t>
            </a:r>
            <a:endParaRPr lang="ru-RU" sz="9600" b="1" dirty="0">
              <a:solidFill>
                <a:prstClr val="black"/>
              </a:solidFill>
              <a:latin typeface="a_BosaNova" pitchFamily="82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0827" y="1644146"/>
            <a:ext cx="1165380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a_BosaNova" pitchFamily="82" charset="-52"/>
              </a:rPr>
              <a:t>р</a:t>
            </a:r>
            <a:endParaRPr lang="ru-RU" sz="9600" b="1" dirty="0">
              <a:solidFill>
                <a:prstClr val="black"/>
              </a:solidFill>
              <a:latin typeface="a_BosaNova" pitchFamily="82" charset="-52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3" y="3429000"/>
            <a:ext cx="936104" cy="1567466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07797" y="3436539"/>
            <a:ext cx="1011439" cy="1567466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46130" y="1648084"/>
            <a:ext cx="970024" cy="15696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a_BosaNova" pitchFamily="82" charset="-52"/>
              </a:rPr>
              <a:t>о</a:t>
            </a:r>
            <a:endParaRPr lang="ru-RU" sz="9600" b="1" dirty="0">
              <a:solidFill>
                <a:prstClr val="black"/>
              </a:solidFill>
              <a:latin typeface="a_BosaNova" pitchFamily="82" charset="-5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360" y="3444078"/>
            <a:ext cx="1125564" cy="155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5" y="3445734"/>
            <a:ext cx="1008112" cy="1567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5789" y="3444078"/>
            <a:ext cx="937862" cy="156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682614" y="1637198"/>
            <a:ext cx="936104" cy="156966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a_BosaNova" pitchFamily="82" charset="-52"/>
              </a:rPr>
              <a:t>м</a:t>
            </a:r>
            <a:endParaRPr lang="ru-RU" sz="9600" b="1" dirty="0">
              <a:solidFill>
                <a:prstClr val="black"/>
              </a:solidFill>
              <a:latin typeface="a_BosaNova" pitchFamily="82" charset="-52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88024" y="1637198"/>
            <a:ext cx="1008112" cy="159760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a_BosaNova" pitchFamily="82" charset="-52"/>
              </a:rPr>
              <a:t>е</a:t>
            </a:r>
            <a:endParaRPr lang="ru-RU" sz="9600" b="1" dirty="0">
              <a:solidFill>
                <a:prstClr val="black"/>
              </a:solidFill>
              <a:latin typeface="a_BosaNova" pitchFamily="82" charset="-52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260648"/>
            <a:ext cx="8784976" cy="115212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rgbClr val="B4DCFA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Задание для первой тройки игроков</a:t>
            </a:r>
            <a:endParaRPr lang="ru-RU" sz="40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rgbClr val="B4DCFA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86272" y="1648084"/>
            <a:ext cx="894990" cy="160714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a_BosaNova" pitchFamily="82" charset="-52"/>
              </a:rPr>
              <a:t>т</a:t>
            </a:r>
            <a:endParaRPr lang="ru-RU" sz="9600" b="1" dirty="0">
              <a:solidFill>
                <a:prstClr val="black"/>
              </a:solidFill>
              <a:latin typeface="a_BosaNova" pitchFamily="82" charset="-5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42372" y="1648084"/>
            <a:ext cx="936104" cy="158671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prstClr val="black"/>
                </a:solidFill>
                <a:latin typeface="a_BosaNova" pitchFamily="82" charset="-52"/>
              </a:rPr>
              <a:t>е</a:t>
            </a:r>
            <a:endParaRPr lang="ru-RU" sz="9600" b="1" dirty="0">
              <a:solidFill>
                <a:prstClr val="black"/>
              </a:solidFill>
              <a:latin typeface="a_BosaNova" pitchFamily="82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170170" y="1656612"/>
            <a:ext cx="864096" cy="156966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a_BosaNova" pitchFamily="82" charset="-52"/>
              </a:rPr>
              <a:t>й</a:t>
            </a:r>
            <a:endParaRPr lang="ru-RU" sz="9600" b="1" dirty="0">
              <a:solidFill>
                <a:prstClr val="black"/>
              </a:solidFill>
              <a:latin typeface="a_BosaNova" pitchFamily="82" charset="-52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42372" y="3446337"/>
            <a:ext cx="933874" cy="1550129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170170" y="3436539"/>
            <a:ext cx="864096" cy="1559927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429000"/>
            <a:ext cx="1008112" cy="1567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6271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1" grpId="0" animBg="1"/>
      <p:bldP spid="14" grpId="0" animBg="1"/>
      <p:bldP spid="12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0770" y="209442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013176"/>
            <a:ext cx="8820471" cy="165618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  <a:cs typeface="Times New Roman"/>
              </a:rPr>
              <a:t>Схоронилось солнышко 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  <a:cs typeface="Times New Roman"/>
              </a:rPr>
              <a:t>В маковое зернышко. 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  <a:cs typeface="Times New Roman"/>
              </a:rPr>
              <a:t>Пробежит по земле </a:t>
            </a:r>
            <a:endParaRPr lang="ru-RU" sz="2000" dirty="0">
              <a:ea typeface="Calibri"/>
              <a:cs typeface="Times New Roman"/>
            </a:endParaRPr>
          </a:p>
          <a:p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</a:rPr>
              <a:t>Вспыхнет весело во мгле</a:t>
            </a:r>
            <a:endParaRPr lang="ru-RU" sz="2000" b="1" dirty="0">
              <a:solidFill>
                <a:schemeClr val="bg1"/>
              </a:solidFill>
              <a:latin typeface="a_BosaNova" pitchFamily="8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9412" y="1700808"/>
            <a:ext cx="1100440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3600" y="1700808"/>
            <a:ext cx="731290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2486" y="3429000"/>
            <a:ext cx="1296144" cy="1567466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06648" y="3429000"/>
            <a:ext cx="1336416" cy="1567466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790839" y="1700808"/>
            <a:ext cx="1285217" cy="15696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839" y="3429000"/>
            <a:ext cx="1357226" cy="1604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7" y="3465985"/>
            <a:ext cx="1311635" cy="1567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026" y="3465985"/>
            <a:ext cx="1369595" cy="156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5522192" y="1700808"/>
            <a:ext cx="1272509" cy="156966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460740" y="1672866"/>
            <a:ext cx="1279139" cy="159760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12968" y="260648"/>
            <a:ext cx="8712968" cy="108012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Задание для второй тройки игроков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410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0770" y="209442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0998" y="5013176"/>
            <a:ext cx="8419473" cy="1584176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333333"/>
                </a:solidFill>
                <a:highlight>
                  <a:srgbClr val="FFFF00"/>
                </a:highlight>
                <a:latin typeface="Times New Roman"/>
                <a:ea typeface="Times New Roman"/>
              </a:rPr>
              <a:t>Инструмент, состоящий из деревянной или металлической рукояти длиной более метра, с наконечником в виде шипа, соединённого с загнутым </a:t>
            </a:r>
            <a:r>
              <a:rPr lang="ru-RU" sz="2400" dirty="0" smtClean="0">
                <a:solidFill>
                  <a:srgbClr val="333333"/>
                </a:solidFill>
                <a:highlight>
                  <a:srgbClr val="FFFF00"/>
                </a:highlight>
                <a:latin typeface="Times New Roman"/>
                <a:ea typeface="Times New Roman"/>
              </a:rPr>
              <a:t>назад крючком. </a:t>
            </a:r>
            <a:endParaRPr lang="ru-RU" sz="2400" b="1" dirty="0">
              <a:solidFill>
                <a:schemeClr val="bg1"/>
              </a:solidFill>
              <a:latin typeface="a_BosaNova" pitchFamily="8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9412" y="1700808"/>
            <a:ext cx="1100440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endParaRPr lang="ru-R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6260" y="1700808"/>
            <a:ext cx="800219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0951" y="3429000"/>
            <a:ext cx="1296144" cy="1567466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27473" y="3444078"/>
            <a:ext cx="1336416" cy="1567466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790838" y="1700808"/>
            <a:ext cx="1285217" cy="15696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148" y="3444078"/>
            <a:ext cx="1357226" cy="1604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466798"/>
            <a:ext cx="1311635" cy="1567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026" y="3481063"/>
            <a:ext cx="1369595" cy="156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5483026" y="1700808"/>
            <a:ext cx="1272509" cy="156966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64288" y="1697094"/>
            <a:ext cx="1279139" cy="159760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260648"/>
            <a:ext cx="8784976" cy="115212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Задание для третьей тройки игроков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741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0770" y="209442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2263" y="5229200"/>
            <a:ext cx="8419473" cy="1152128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rgbClr val="333333"/>
                </a:solidFill>
                <a:highlight>
                  <a:srgbClr val="FFFF00"/>
                </a:highlight>
                <a:latin typeface="Times New Roman"/>
                <a:ea typeface="Calibri"/>
              </a:rPr>
              <a:t>Я и насос, я и лейка,</a:t>
            </a:r>
            <a:br>
              <a:rPr lang="ru-RU" sz="4800" dirty="0">
                <a:solidFill>
                  <a:srgbClr val="333333"/>
                </a:solidFill>
                <a:highlight>
                  <a:srgbClr val="FFFF00"/>
                </a:highlight>
                <a:latin typeface="Times New Roman"/>
                <a:ea typeface="Calibri"/>
              </a:rPr>
            </a:br>
            <a:r>
              <a:rPr lang="ru-RU" sz="4800" dirty="0">
                <a:solidFill>
                  <a:srgbClr val="333333"/>
                </a:solidFill>
                <a:highlight>
                  <a:srgbClr val="FFFF00"/>
                </a:highlight>
                <a:latin typeface="Times New Roman"/>
                <a:ea typeface="Calibri"/>
              </a:rPr>
              <a:t>Угадать меня сумей-ка!</a:t>
            </a:r>
            <a:endParaRPr lang="ru-RU" sz="4800" b="1" dirty="0">
              <a:solidFill>
                <a:schemeClr val="bg1"/>
              </a:solidFill>
              <a:latin typeface="a_BosaNova" pitchFamily="8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8803" y="1725036"/>
            <a:ext cx="1100440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6260" y="1700808"/>
            <a:ext cx="800219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0951" y="3429000"/>
            <a:ext cx="1296144" cy="1567466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27473" y="3444078"/>
            <a:ext cx="1336416" cy="1567466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790838" y="1700808"/>
            <a:ext cx="1285217" cy="15696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148" y="3444078"/>
            <a:ext cx="1357226" cy="1604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466798"/>
            <a:ext cx="1311635" cy="1567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026" y="3481063"/>
            <a:ext cx="1369595" cy="156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5483026" y="1700808"/>
            <a:ext cx="1272509" cy="156966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64288" y="1697094"/>
            <a:ext cx="1279139" cy="159760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260648"/>
            <a:ext cx="8784976" cy="115212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ИГРА СО ЗРИТЕЛЯМИ</a:t>
            </a:r>
            <a:endParaRPr lang="ru-RU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820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022031"/>
            <a:ext cx="7632848" cy="118482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200" y="5085184"/>
            <a:ext cx="8888288" cy="165618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  <a:cs typeface="Times New Roman"/>
              </a:rPr>
              <a:t>Море пламенем горит, 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  <a:cs typeface="Times New Roman"/>
              </a:rPr>
              <a:t>Выбежал из моря кит, </a:t>
            </a:r>
            <a:endParaRPr lang="ru-RU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  <a:cs typeface="Times New Roman"/>
              </a:rPr>
              <a:t>Эй, пожарные, бегите!</a:t>
            </a:r>
            <a:endParaRPr lang="ru-RU" sz="2000" dirty="0">
              <a:ea typeface="Calibri"/>
              <a:cs typeface="Times New Roman"/>
            </a:endParaRPr>
          </a:p>
          <a:p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</a:rPr>
              <a:t> Помогите, Помогите</a:t>
            </a:r>
            <a:r>
              <a:rPr lang="ru-RU" sz="2000" dirty="0" smtClean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</a:rPr>
              <a:t>!</a:t>
            </a:r>
            <a:endParaRPr lang="ru-RU" sz="2000" b="1" dirty="0">
              <a:solidFill>
                <a:schemeClr val="bg1"/>
              </a:solidFill>
              <a:latin typeface="a_BosaNova" pitchFamily="8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644146"/>
            <a:ext cx="936104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9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0827" y="1644146"/>
            <a:ext cx="1165380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9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3" y="3429000"/>
            <a:ext cx="936104" cy="1567466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07797" y="3436539"/>
            <a:ext cx="1011439" cy="1567466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46130" y="1648084"/>
            <a:ext cx="970024" cy="15696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9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360" y="3444078"/>
            <a:ext cx="1125564" cy="155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5" y="3445734"/>
            <a:ext cx="1008112" cy="1567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5789" y="3444078"/>
            <a:ext cx="937862" cy="156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682614" y="1637198"/>
            <a:ext cx="936104" cy="156966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9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88024" y="1637198"/>
            <a:ext cx="1008112" cy="159760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9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260648"/>
            <a:ext cx="8784976" cy="115212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rgbClr val="B4DCFA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ФИНАЛЬНАЯ И </a:t>
            </a:r>
            <a:r>
              <a:rPr lang="ru-RU" sz="7200" b="1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rgbClr val="B4DCFA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 Р А</a:t>
            </a:r>
            <a:endParaRPr lang="ru-RU" sz="7200" b="1" dirty="0">
              <a:ln w="12700">
                <a:solidFill>
                  <a:srgbClr val="212745">
                    <a:satMod val="155000"/>
                  </a:srgbClr>
                </a:solidFill>
                <a:prstDash val="solid"/>
              </a:ln>
              <a:solidFill>
                <a:srgbClr val="B4DCFA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86272" y="1648084"/>
            <a:ext cx="894990" cy="160714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9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42372" y="1648084"/>
            <a:ext cx="936104" cy="158671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endParaRPr lang="ru-RU" sz="9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170170" y="1656612"/>
            <a:ext cx="864096" cy="156966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9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42372" y="3446337"/>
            <a:ext cx="933874" cy="1550129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170170" y="3436539"/>
            <a:ext cx="864096" cy="1559927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429000"/>
            <a:ext cx="1008112" cy="1567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7072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1" grpId="0" animBg="1"/>
      <p:bldP spid="14" grpId="0" animBg="1"/>
      <p:bldP spid="12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0998" y="5085184"/>
            <a:ext cx="8419473" cy="1656184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</a:rPr>
              <a:t>В избе – изба</a:t>
            </a:r>
            <a:r>
              <a:rPr lang="ru-RU" sz="2800" dirty="0" smtClean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</a:rPr>
              <a:t>,</a:t>
            </a:r>
          </a:p>
          <a:p>
            <a:r>
              <a:rPr lang="ru-RU" sz="2800" dirty="0" smtClean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</a:rPr>
              <a:t> </a:t>
            </a:r>
            <a:r>
              <a:rPr lang="ru-RU" sz="2800" dirty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</a:rPr>
              <a:t>На избе – труба. Зашумело в избе, Загудело в трубе. Видит пламя народ, А тушить не идет</a:t>
            </a:r>
            <a:r>
              <a:rPr lang="ru-RU" sz="2800" dirty="0" smtClean="0">
                <a:solidFill>
                  <a:srgbClr val="000000"/>
                </a:solidFill>
                <a:highlight>
                  <a:srgbClr val="FFFF00"/>
                </a:highlight>
                <a:latin typeface="Times New Roman"/>
                <a:ea typeface="Calibri"/>
              </a:rPr>
              <a:t>.</a:t>
            </a:r>
            <a:endParaRPr lang="ru-RU" sz="2800" b="1" dirty="0">
              <a:solidFill>
                <a:schemeClr val="bg1"/>
              </a:solidFill>
              <a:latin typeface="a_BosaNova" pitchFamily="8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9412" y="1700808"/>
            <a:ext cx="1100440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>
                <a:latin typeface="a_BosaNova" pitchFamily="82" charset="-52"/>
              </a:rPr>
              <a:t>п</a:t>
            </a:r>
            <a:endParaRPr lang="ru-RU" sz="9600" b="1" dirty="0">
              <a:latin typeface="a_BosaNova" pitchFamily="82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3383" y="1700808"/>
            <a:ext cx="1011439" cy="156966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9600" b="1" dirty="0">
                <a:latin typeface="a_BosaNova" pitchFamily="82" charset="-52"/>
              </a:rPr>
              <a:t>е</a:t>
            </a:r>
            <a:endParaRPr lang="ru-RU" sz="9600" b="1" dirty="0">
              <a:latin typeface="a_BosaNova" pitchFamily="82" charset="-52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9267" y="3429000"/>
            <a:ext cx="1080729" cy="1567466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53383" y="3429000"/>
            <a:ext cx="1011439" cy="1567466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228654" y="1672866"/>
            <a:ext cx="1125565" cy="15696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schemeClr val="tx1"/>
                </a:solidFill>
                <a:latin typeface="a_BosaNova" pitchFamily="82" charset="-52"/>
              </a:rPr>
              <a:t>ч</a:t>
            </a:r>
            <a:endParaRPr lang="ru-RU" sz="9600" b="1" dirty="0">
              <a:solidFill>
                <a:schemeClr val="tx1"/>
              </a:solidFill>
              <a:latin typeface="a_BosaNova" pitchFamily="82" charset="-5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655" y="3444078"/>
            <a:ext cx="1125564" cy="155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0863" y="3424740"/>
            <a:ext cx="1080119" cy="1567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436538"/>
            <a:ext cx="937862" cy="156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4499992" y="1692559"/>
            <a:ext cx="936104" cy="156966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schemeClr val="tx1"/>
                </a:solidFill>
                <a:latin typeface="a_BosaNova" pitchFamily="82" charset="-52"/>
              </a:rPr>
              <a:t>к</a:t>
            </a:r>
            <a:endParaRPr lang="ru-RU" sz="9600" b="1" dirty="0">
              <a:solidFill>
                <a:schemeClr val="tx1"/>
              </a:solidFill>
              <a:latin typeface="a_BosaNova" pitchFamily="82" charset="-52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06075" y="1692559"/>
            <a:ext cx="1008112" cy="159760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>
                <a:solidFill>
                  <a:schemeClr val="tx1"/>
                </a:solidFill>
                <a:latin typeface="a_BosaNova" pitchFamily="82" charset="-52"/>
              </a:rPr>
              <a:t>а</a:t>
            </a:r>
            <a:endParaRPr lang="ru-RU" sz="9600" b="1" dirty="0">
              <a:solidFill>
                <a:schemeClr val="tx1"/>
              </a:solidFill>
              <a:latin typeface="a_BosaNova" pitchFamily="82" charset="-52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260648"/>
            <a:ext cx="8784976" cy="115212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СУПЕР- ИГРА</a:t>
            </a:r>
            <a:endParaRPr lang="ru-RU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739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933056"/>
            <a:ext cx="8229600" cy="2581747"/>
          </a:xfrm>
        </p:spPr>
        <p:txBody>
          <a:bodyPr>
            <a:normAutofit/>
          </a:bodyPr>
          <a:lstStyle/>
          <a:p>
            <a:endParaRPr lang="ru-RU" sz="1400" dirty="0"/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251520" y="692696"/>
            <a:ext cx="6264696" cy="482453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Wave2">
              <a:avLst/>
            </a:prstTxWarp>
          </a:bodyPr>
          <a:lstStyle/>
          <a:p>
            <a:pPr algn="ctr"/>
            <a:r>
              <a:rPr lang="ru-RU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_BosaNova" pitchFamily="82" charset="-52"/>
              </a:rPr>
              <a:t>Молодцы!</a:t>
            </a:r>
            <a:endParaRPr lang="ru-RU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_BosaNova" pitchFamily="82" charset="-52"/>
            </a:endParaRPr>
          </a:p>
        </p:txBody>
      </p:sp>
      <p:pic>
        <p:nvPicPr>
          <p:cNvPr id="2050" name="Picture 2" descr="G:\клуб ОФОРМИТЕЛЬ\bodypart111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692696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7562800" y="573325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3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Другая 3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Другая 3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378</TotalTime>
  <Words>188</Words>
  <Application>Microsoft Office PowerPoint</Application>
  <PresentationFormat>Экран (4:3)</PresentationFormat>
  <Paragraphs>62</Paragraphs>
  <Slides>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Тема Office</vt:lpstr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oxana</dc:creator>
  <cp:lastModifiedBy>1</cp:lastModifiedBy>
  <cp:revision>36</cp:revision>
  <dcterms:created xsi:type="dcterms:W3CDTF">2012-02-05T11:55:46Z</dcterms:created>
  <dcterms:modified xsi:type="dcterms:W3CDTF">2017-12-03T10:43:43Z</dcterms:modified>
</cp:coreProperties>
</file>