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256" r:id="rId3"/>
    <p:sldId id="265" r:id="rId4"/>
    <p:sldId id="257" r:id="rId5"/>
    <p:sldId id="266" r:id="rId6"/>
    <p:sldId id="258" r:id="rId7"/>
    <p:sldId id="267" r:id="rId8"/>
    <p:sldId id="259" r:id="rId9"/>
    <p:sldId id="268" r:id="rId10"/>
    <p:sldId id="260" r:id="rId11"/>
    <p:sldId id="261" r:id="rId12"/>
    <p:sldId id="269" r:id="rId13"/>
    <p:sldId id="262" r:id="rId14"/>
    <p:sldId id="263" r:id="rId15"/>
    <p:sldId id="270" r:id="rId16"/>
    <p:sldId id="264" r:id="rId17"/>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86396" autoAdjust="0"/>
  </p:normalViewPr>
  <p:slideViewPr>
    <p:cSldViewPr>
      <p:cViewPr varScale="1">
        <p:scale>
          <a:sx n="59" d="100"/>
          <a:sy n="59" d="100"/>
        </p:scale>
        <p:origin x="73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rtlCol="0"/>
          <a:lstStyle>
            <a:lvl1pPr algn="r">
              <a:defRPr sz="1200"/>
            </a:lvl1pPr>
          </a:lstStyle>
          <a:p>
            <a:fld id="{9472DD5C-B6A9-4714-908F-0B8F74738B98}" type="datetimeFigureOut">
              <a:rPr lang="en-US" smtClean="0"/>
              <a:pPr/>
              <a:t>1/15/2018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lstStyle>
          <a:p>
            <a:fld id="{7C1C90DE-A98B-4173-B17E-434F189FC4DB}" type="slidenum">
              <a:rPr lang="en-US" smtClean="0"/>
              <a:pPr/>
              <a:t>‹#›</a:t>
            </a:fld>
            <a:endParaRPr lang="en-US" dirty="0"/>
          </a:p>
        </p:txBody>
      </p:sp>
    </p:spTree>
    <p:extLst>
      <p:ext uri="{BB962C8B-B14F-4D97-AF65-F5344CB8AC3E}">
        <p14:creationId xmlns:p14="http://schemas.microsoft.com/office/powerpoint/2010/main" val="138405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193366E8-8A22-4400-BBA2-8D322280A6E8}" type="datetimeFigureOut">
              <a:rPr lang="en-US" smtClean="0"/>
              <a:pPr/>
              <a:t>1/15/2018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3792D2CF-A01B-4515-8B40-3DC34258267A}" type="slidenum">
              <a:rPr lang="en-US" smtClean="0"/>
              <a:pPr/>
              <a:t>‹#›</a:t>
            </a:fld>
            <a:endParaRPr lang="en-US" dirty="0"/>
          </a:p>
        </p:txBody>
      </p:sp>
    </p:spTree>
    <p:extLst>
      <p:ext uri="{BB962C8B-B14F-4D97-AF65-F5344CB8AC3E}">
        <p14:creationId xmlns:p14="http://schemas.microsoft.com/office/powerpoint/2010/main" val="65193409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a:t>
            </a:fld>
            <a:endParaRPr lang="en-US"/>
          </a:p>
        </p:txBody>
      </p:sp>
    </p:spTree>
    <p:extLst>
      <p:ext uri="{BB962C8B-B14F-4D97-AF65-F5344CB8AC3E}">
        <p14:creationId xmlns:p14="http://schemas.microsoft.com/office/powerpoint/2010/main" val="1515370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1574" y="0"/>
            <a:ext cx="9144000" cy="6858000"/>
            <a:chOff x="-1574" y="0"/>
            <a:chExt cx="9144000" cy="6858000"/>
          </a:xfrm>
        </p:grpSpPr>
        <p:pic>
          <p:nvPicPr>
            <p:cNvPr id="7" name="Rectangle 6"/>
            <p:cNvPicPr>
              <a:picLocks noChangeAspect="1"/>
            </p:cNvPicPr>
            <p:nvPr/>
          </p:nvPicPr>
          <p:blipFill>
            <a:blip r:embed="rId2">
              <a:duotone>
                <a:schemeClr val="accent1"/>
                <a:srgbClr val="FFFFFF"/>
              </a:duotone>
              <a:lum bright="-10000"/>
            </a:blip>
            <a:stretch>
              <a:fillRect/>
            </a:stretch>
          </p:blipFill>
          <p:spPr>
            <a:xfrm>
              <a:off x="-1574" y="381000"/>
              <a:ext cx="9144000" cy="6093619"/>
            </a:xfrm>
            <a:prstGeom prst="rect">
              <a:avLst/>
            </a:prstGeom>
            <a:noFill/>
            <a:ln>
              <a:noFill/>
            </a:ln>
          </p:spPr>
        </p:pic>
        <p:sp>
          <p:nvSpPr>
            <p:cNvPr id="11" name="Rectangle 10"/>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1" name="Shape 20"/>
          <p:cNvSpPr>
            <a:spLocks noGrp="1"/>
          </p:cNvSpPr>
          <p:nvPr>
            <p:ph type="title"/>
          </p:nvPr>
        </p:nvSpPr>
        <p:spPr>
          <a:xfrm>
            <a:off x="704850" y="4495800"/>
            <a:ext cx="7772400" cy="1362075"/>
          </a:xfrm>
          <a:prstGeom prst="rect">
            <a:avLst/>
          </a:prstGeom>
        </p:spPr>
        <p:txBody>
          <a:bodyPr anchor="t"/>
          <a:lstStyle>
            <a:lvl1pPr algn="ctr">
              <a:defRPr sz="4000" b="0" cap="none" baseline="0">
                <a:solidFill>
                  <a:schemeClr val="tx1"/>
                </a:solidFill>
                <a:effectLst>
                  <a:outerShdw blurRad="50800" dist="50800" dir="2700000" algn="tl" rotWithShape="0">
                    <a:srgbClr val="000000">
                      <a:alpha val="43137"/>
                    </a:srgbClr>
                  </a:outerShdw>
                </a:effectLst>
              </a:defRPr>
            </a:lvl1pPr>
          </a:lstStyle>
          <a:p>
            <a:r>
              <a:rPr lang="ru-RU" smtClean="0"/>
              <a:t>Образец заголовка</a:t>
            </a:r>
            <a:endParaRPr lang="en-US"/>
          </a:p>
        </p:txBody>
      </p:sp>
      <p:sp>
        <p:nvSpPr>
          <p:cNvPr id="3" name="Subtitle 2"/>
          <p:cNvSpPr>
            <a:spLocks noGrp="1"/>
          </p:cNvSpPr>
          <p:nvPr>
            <p:ph type="subTitle" idx="1"/>
          </p:nvPr>
        </p:nvSpPr>
        <p:spPr>
          <a:xfrm>
            <a:off x="1371600" y="2667000"/>
            <a:ext cx="6400800" cy="1752600"/>
          </a:xfrm>
        </p:spPr>
        <p:txBody>
          <a:bodyPr anchor="b" anchorCtr="0"/>
          <a:lstStyle>
            <a:lvl1pPr marL="0" indent="0" algn="ctr">
              <a:buNone/>
              <a:defRPr>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6C70D0AA-A564-40E6-BDF9-FE3371FD07B4}" type="datetimeFigureOut">
              <a:rPr lang="en-US" smtClean="0"/>
              <a:pPr/>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61D2430-FB11-4C87-BF1D-6F488A17F237}" type="slidenum">
              <a:rPr lang="en-US" smtClean="0"/>
              <a:pPr/>
              <a:t>‹#›</a:t>
            </a:fld>
            <a:endParaRPr lang="en-US" dirty="0"/>
          </a:p>
        </p:txBody>
      </p:sp>
      <p:sp>
        <p:nvSpPr>
          <p:cNvPr id="7" name="Rectang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tx1"/>
        </a:solidFill>
        <a:effectLst/>
      </p:bgPr>
    </p:bg>
    <p:spTree>
      <p:nvGrpSpPr>
        <p:cNvPr id="1" name=""/>
        <p:cNvGrpSpPr/>
        <p:nvPr/>
      </p:nvGrpSpPr>
      <p:grpSpPr>
        <a:xfrm>
          <a:off x="0" y="0"/>
          <a:ext cx="0" cy="0"/>
          <a:chOff x="0" y="0"/>
          <a:chExt cx="0" cy="0"/>
        </a:xfrm>
      </p:grpSpPr>
      <p:grpSp>
        <p:nvGrpSpPr>
          <p:cNvPr id="9" name="Group 8"/>
          <p:cNvGrpSpPr/>
          <p:nvPr/>
        </p:nvGrpSpPr>
        <p:grpSpPr>
          <a:xfrm>
            <a:off x="-1574" y="0"/>
            <a:ext cx="9145574" cy="6858000"/>
            <a:chOff x="-1574" y="0"/>
            <a:chExt cx="9145574" cy="6858000"/>
          </a:xfrm>
        </p:grpSpPr>
        <p:sp>
          <p:nvSpPr>
            <p:cNvPr id="18" name="Rectangle 17"/>
            <p:cNvSpPr/>
            <p:nvPr userDrawn="1"/>
          </p:nvSpPr>
          <p:spPr>
            <a:xfrm>
              <a:off x="0" y="381000"/>
              <a:ext cx="9144000" cy="6096000"/>
            </a:xfrm>
            <a:prstGeom prst="rect">
              <a:avLst/>
            </a:prstGeom>
            <a:gradFill>
              <a:gsLst>
                <a:gs pos="0">
                  <a:schemeClr val="accent1">
                    <a:tint val="40000"/>
                  </a:schemeClr>
                </a:gs>
                <a:gs pos="100000">
                  <a:schemeClr val="accent1">
                    <a:shade val="75000"/>
                  </a:schemeClr>
                </a:gs>
              </a:gsLst>
              <a:path path="circle">
                <a:fillToRect l="100000" t="100000" r="100000" b="100000"/>
              </a:path>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574" y="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574" y="6553200"/>
              <a:ext cx="9144000" cy="304800"/>
            </a:xfrm>
            <a:prstGeom prst="rect">
              <a:avLst/>
            </a:prstGeom>
            <a:solidFill>
              <a:schemeClr val="bg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574" y="381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74" y="647700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2" name="Shape 1"/>
          <p:cNvSpPr>
            <a:spLocks noGrp="1"/>
          </p:cNvSpPr>
          <p:nvPr>
            <p:ph type="title"/>
          </p:nvPr>
        </p:nvSpPr>
        <p:spPr>
          <a:xfrm>
            <a:off x="722313" y="4505325"/>
            <a:ext cx="7772400" cy="1362075"/>
          </a:xfrm>
          <a:prstGeom prst="rect">
            <a:avLst/>
          </a:prstGeom>
        </p:spPr>
        <p:txBody>
          <a:bodyPr anchor="t"/>
          <a:lstStyle>
            <a:lvl1pPr algn="ctr">
              <a:defRPr sz="4000" b="0" cap="none" baseline="0">
                <a:solidFill>
                  <a:schemeClr val="tx1"/>
                </a:solidFill>
                <a:effectLst>
                  <a:outerShdw blurRad="50800" dist="50800" dir="2700000" algn="tl" rotWithShape="0">
                    <a:srgbClr val="000000">
                      <a:alpha val="43137"/>
                    </a:srgbClr>
                  </a:outerShdw>
                </a:effectLst>
              </a:defRPr>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6C70D0AA-A564-40E6-BDF9-FE3371FD07B4}" type="datetimeFigureOut">
              <a:rPr lang="en-US" smtClean="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a:t>
            </a:fld>
            <a:endParaRPr lang="en-US" dirty="0"/>
          </a:p>
        </p:txBody>
      </p:sp>
      <p:sp>
        <p:nvSpPr>
          <p:cNvPr id="8" name="Rectang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6C70D0AA-A564-40E6-BDF9-FE3371FD07B4}" type="datetimeFigureOut">
              <a:rPr lang="en-US" smtClean="0"/>
              <a:pPr/>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61D2430-FB11-4C87-BF1D-6F488A17F237}" type="slidenum">
              <a:rPr lang="en-US" smtClean="0"/>
              <a:pPr/>
              <a:t>‹#›</a:t>
            </a:fld>
            <a:endParaRPr lang="en-US" dirty="0"/>
          </a:p>
        </p:txBody>
      </p:sp>
      <p:sp>
        <p:nvSpPr>
          <p:cNvPr id="10" name="Rectangle 9"/>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70D0AA-A564-40E6-BDF9-FE3371FD07B4}" type="datetimeFigureOut">
              <a:rPr lang="en-US" smtClean="0"/>
              <a:pPr/>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61D2430-FB11-4C87-BF1D-6F488A17F237}" type="slidenum">
              <a:rPr lang="en-US" smtClean="0"/>
              <a:pPr/>
              <a:t>‹#›</a:t>
            </a:fld>
            <a:endParaRPr lang="en-US" dirty="0"/>
          </a:p>
        </p:txBody>
      </p:sp>
      <p:sp>
        <p:nvSpPr>
          <p:cNvPr id="6" name="Rectangle 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0D0AA-A564-40E6-BDF9-FE3371FD07B4}" type="datetimeFigureOut">
              <a:rPr lang="en-US" smtClean="0"/>
              <a:pPr/>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61D2430-FB11-4C87-BF1D-6F488A17F23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1"/>
            <a:ext cx="5111750" cy="4525963"/>
          </a:xfrm>
        </p:spPr>
        <p:txBody>
          <a:bodyPr/>
          <a:lstStyle>
            <a:lvl1pPr>
              <a:defRPr sz="32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1" y="1600201"/>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C70D0AA-A564-40E6-BDF9-FE3371FD07B4}" type="datetimeFigureOut">
              <a:rPr lang="en-US" smtClean="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a:t>
            </a:fld>
            <a:endParaRPr lang="en-US" dirty="0"/>
          </a:p>
        </p:txBody>
      </p:sp>
      <p:sp>
        <p:nvSpPr>
          <p:cNvPr id="9" name="Rectangle 8"/>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Shape 1"/>
          <p:cNvSpPr>
            <a:spLocks noGrp="1"/>
          </p:cNvSpPr>
          <p:nvPr>
            <p:ph type="title"/>
          </p:nvPr>
        </p:nvSpPr>
        <p:spPr>
          <a:xfrm>
            <a:off x="1792288" y="4800600"/>
            <a:ext cx="5486400" cy="566738"/>
          </a:xfrm>
          <a:prstGeom prst="rect">
            <a:avLst/>
          </a:prstGeom>
        </p:spPr>
        <p:txBody>
          <a:bodyPr anchor="b"/>
          <a:lstStyle>
            <a:lvl1pPr algn="l">
              <a:defRPr sz="2000" b="0">
                <a:solidFill>
                  <a:schemeClr val="tx1"/>
                </a:solidFill>
              </a:defRPr>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C70D0AA-A564-40E6-BDF9-FE3371FD07B4}" type="datetimeFigureOut">
              <a:rPr lang="en-US" smtClean="0"/>
              <a:pPr/>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61D2430-FB11-4C87-BF1D-6F488A17F23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9144000" cy="1506538"/>
            <a:chOff x="0" y="0"/>
            <a:chExt cx="9144000" cy="1506538"/>
          </a:xfrm>
        </p:grpSpPr>
        <p:pic>
          <p:nvPicPr>
            <p:cNvPr id="7" name="Rectangle 6"/>
            <p:cNvPicPr>
              <a:picLocks noChangeAspect="1"/>
            </p:cNvPicPr>
            <p:nvPr/>
          </p:nvPicPr>
          <p:blipFill>
            <a:blip r:embed="rId11">
              <a:duotone>
                <a:schemeClr val="accent1"/>
                <a:srgbClr val="FFFFFF"/>
              </a:duotone>
            </a:blip>
            <a:srcRect/>
            <a:stretch>
              <a:fillRect/>
            </a:stretch>
          </p:blipFill>
          <p:spPr>
            <a:xfrm>
              <a:off x="0" y="1"/>
              <a:ext cx="9144000" cy="1419224"/>
            </a:xfrm>
            <a:prstGeom prst="rect">
              <a:avLst/>
            </a:prstGeom>
            <a:noFill/>
            <a:ln>
              <a:noFill/>
            </a:ln>
          </p:spPr>
        </p:pic>
        <p:sp>
          <p:nvSpPr>
            <p:cNvPr id="10" name="Rectangle 9"/>
            <p:cNvSpPr/>
            <p:nvPr userDrawn="1"/>
          </p:nvSpPr>
          <p:spPr>
            <a:xfrm>
              <a:off x="0" y="0"/>
              <a:ext cx="9144000" cy="1447800"/>
            </a:xfrm>
            <a:prstGeom prst="rect">
              <a:avLst/>
            </a:prstGeom>
            <a:gradFill flip="none" rotWithShape="1">
              <a:gsLst>
                <a:gs pos="0">
                  <a:schemeClr val="accent1"/>
                </a:gs>
                <a:gs pos="49000">
                  <a:schemeClr val="accent1">
                    <a:tint val="20000"/>
                    <a:alpha val="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428750"/>
              <a:ext cx="9144000" cy="1588"/>
            </a:xfrm>
            <a:prstGeom prst="line">
              <a:avLst/>
            </a:prstGeom>
            <a:ln w="38100" cap="flat" cmpd="sng" algn="ctr">
              <a:solidFill>
                <a:schemeClr val="accent1">
                  <a:shade val="75000"/>
                </a:schemeClr>
              </a:solidFill>
              <a:prstDash val="solid"/>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504950"/>
              <a:ext cx="9144000" cy="1588"/>
            </a:xfrm>
            <a:prstGeom prst="line">
              <a:avLst/>
            </a:prstGeom>
            <a:ln w="15875" cap="flat" cmpd="sng" algn="ctr">
              <a:solidFill>
                <a:schemeClr val="tx1"/>
              </a:solidFill>
              <a:prstDash val="solid"/>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rtlCol="0" anchor="ctr"/>
          <a:lstStyle>
            <a:lvl1pPr algn="l">
              <a:defRPr sz="1200">
                <a:solidFill>
                  <a:schemeClr val="tx1">
                    <a:tint val="75000"/>
                  </a:schemeClr>
                </a:solidFill>
              </a:defRPr>
            </a:lvl1pPr>
          </a:lstStyle>
          <a:p>
            <a:fld id="{6C70D0AA-A564-40E6-BDF9-FE3371FD07B4}" type="datetimeFigureOut">
              <a:rPr lang="en-US" smtClean="0"/>
              <a:pPr/>
              <a:t>1/15/2018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rtlCol="0" anchor="ctr"/>
          <a:lstStyle>
            <a:lvl1pPr algn="r">
              <a:defRPr sz="1200">
                <a:solidFill>
                  <a:schemeClr val="tx1">
                    <a:tint val="75000"/>
                  </a:schemeClr>
                </a:solidFill>
              </a:defRPr>
            </a:lvl1pPr>
          </a:lstStyle>
          <a:p>
            <a:fld id="{561D2430-FB11-4C87-BF1D-6F488A17F237}" type="slidenum">
              <a:rPr lang="en-US" smtClean="0"/>
              <a:pPr/>
              <a:t>‹#›</a:t>
            </a:fld>
            <a:endParaRPr lang="en-US" dirty="0"/>
          </a:p>
        </p:txBody>
      </p:sp>
      <p:sp>
        <p:nvSpPr>
          <p:cNvPr id="13" name="Title Placeholder 12"/>
          <p:cNvSpPr>
            <a:spLocks noGrp="1"/>
          </p:cNvSpPr>
          <p:nvPr>
            <p:ph type="title"/>
          </p:nvPr>
        </p:nvSpPr>
        <p:spPr>
          <a:xfrm>
            <a:off x="457200" y="152400"/>
            <a:ext cx="8229600" cy="1265238"/>
          </a:xfrm>
          <a:prstGeom prst="rect">
            <a:avLst/>
          </a:prstGeom>
        </p:spPr>
        <p:txBody>
          <a:bodyPr vert="horz" rtlCol="0" anchor="ctr">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lang="en-US" sz="4000" b="0" i="0" u="none" strike="noStrike" kern="1200" cap="none" spc="0" normalizeH="0" baseline="0" noProof="0" smtClean="0">
          <a:ln>
            <a:noFill/>
          </a:ln>
          <a:solidFill>
            <a:schemeClr val="tx1"/>
          </a:solidFill>
          <a:effectLst>
            <a:outerShdw blurRad="50800" dist="50800" dir="2700000" algn="tl" rotWithShape="0">
              <a:srgbClr val="000000">
                <a:alpha val="43137"/>
              </a:srgbClr>
            </a:outerShdw>
          </a:effectLst>
          <a:uLnTx/>
          <a:uFillTx/>
          <a:latin typeface="+mj-lt"/>
          <a:ea typeface="+mj-ea"/>
          <a:cs typeface="+mj-cs"/>
        </a:defRPr>
      </a:lvl1pPr>
    </p:titleStyle>
    <p:bodyStyle>
      <a:lvl1pPr marL="342900" indent="-342900" algn="l" rtl="0" eaLnBrk="1" latinLnBrk="0" hangingPunct="1">
        <a:spcBef>
          <a:spcPct val="20000"/>
        </a:spcBef>
        <a:spcAft>
          <a:spcPts val="400"/>
        </a:spcAft>
        <a:buFont typeface="Arial"/>
        <a:buChar char="•"/>
        <a:defRPr sz="2800" kern="1200">
          <a:solidFill>
            <a:schemeClr val="tx1"/>
          </a:solidFill>
          <a:effectLst>
            <a:outerShdw blurRad="50800" dist="50800" dir="2700000" algn="tl" rotWithShape="0">
              <a:srgbClr val="000000">
                <a:alpha val="43137"/>
              </a:srgbClr>
            </a:outerShdw>
          </a:effectLst>
          <a:latin typeface="+mn-lt"/>
          <a:ea typeface="+mn-ea"/>
          <a:cs typeface="+mn-cs"/>
        </a:defRPr>
      </a:lvl1pPr>
      <a:lvl2pPr marL="742950" indent="-285750" algn="l" rtl="0" eaLnBrk="1" latinLnBrk="0" hangingPunct="1">
        <a:spcBef>
          <a:spcPct val="20000"/>
        </a:spcBef>
        <a:buFont typeface="Arial"/>
        <a:buChar char="–"/>
        <a:defRPr sz="2400" kern="1200">
          <a:solidFill>
            <a:schemeClr val="tx1"/>
          </a:solidFill>
          <a:effectLst>
            <a:outerShdw blurRad="50800" dist="50800" dir="2700000" algn="tl" rotWithShape="0">
              <a:srgbClr val="000000">
                <a:alpha val="43137"/>
              </a:srgbClr>
            </a:outerShdw>
          </a:effectLst>
          <a:latin typeface="+mn-lt"/>
          <a:ea typeface="+mn-ea"/>
          <a:cs typeface="+mn-cs"/>
        </a:defRPr>
      </a:lvl2pPr>
      <a:lvl3pPr marL="1143000" indent="-228600" algn="l" rtl="0" eaLnBrk="1" latinLnBrk="0" hangingPunct="1">
        <a:spcBef>
          <a:spcPct val="20000"/>
        </a:spcBef>
        <a:buFont typeface="Arial"/>
        <a:buChar char="•"/>
        <a:defRPr sz="2000" kern="1200">
          <a:solidFill>
            <a:schemeClr val="tx1"/>
          </a:solidFill>
          <a:effectLst>
            <a:outerShdw blurRad="50800" dist="50800" dir="2700000" algn="tl" rotWithShape="0">
              <a:srgbClr val="000000">
                <a:alpha val="43137"/>
              </a:srgbClr>
            </a:outerShdw>
          </a:effectLst>
          <a:latin typeface="+mn-lt"/>
          <a:ea typeface="+mn-ea"/>
          <a:cs typeface="+mn-cs"/>
        </a:defRPr>
      </a:lvl3pPr>
      <a:lvl4pPr marL="1600200" indent="-228600" algn="l" rtl="0" eaLnBrk="1" latinLnBrk="0" hangingPunct="1">
        <a:spcBef>
          <a:spcPct val="20000"/>
        </a:spcBef>
        <a:buFont typeface="Arial"/>
        <a:buChar char="–"/>
        <a:defRPr sz="1800" kern="1200">
          <a:solidFill>
            <a:schemeClr val="tx1"/>
          </a:solidFill>
          <a:effectLst>
            <a:outerShdw blurRad="50800" dist="50800" dir="2700000" algn="tl" rotWithShape="0">
              <a:srgbClr val="000000">
                <a:alpha val="43137"/>
              </a:srgbClr>
            </a:outerShdw>
          </a:effectLst>
          <a:latin typeface="+mn-lt"/>
          <a:ea typeface="+mn-ea"/>
          <a:cs typeface="+mn-cs"/>
        </a:defRPr>
      </a:lvl4pPr>
      <a:lvl5pPr marL="2057400" indent="-228600" algn="l" rtl="0" eaLnBrk="1" latinLnBrk="0" hangingPunct="1">
        <a:spcBef>
          <a:spcPct val="20000"/>
        </a:spcBef>
        <a:buFont typeface="Arial"/>
        <a:buChar char="»"/>
        <a:defRPr sz="1800" kern="1200">
          <a:solidFill>
            <a:schemeClr val="tx1"/>
          </a:solidFill>
          <a:effectLst>
            <a:outerShdw blurRad="50800" dist="50800" dir="2700000" algn="tl" rotWithShape="0">
              <a:srgbClr val="000000">
                <a:alpha val="43137"/>
              </a:srgbClr>
            </a:outerShdw>
          </a:effectLst>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megabook.ru/media/%d0%97%d0%be%d0%bb%d0%be%d1%82%d0%be%20(%d1%85%d0%b8%d0%bc%d0%b8%d1%87%d0%b5%d1%81%d0%ba%d0%b8%d0%b9%20%d1%8d%d0%bb%d0%b5%d0%bc%d0%b5%d0%bd%d1%82)"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2749624" y="4725144"/>
            <a:ext cx="6400800" cy="1752600"/>
          </a:xfrm>
        </p:spPr>
        <p:txBody>
          <a:bodyPr>
            <a:normAutofit/>
          </a:bodyPr>
          <a:lstStyle/>
          <a:p>
            <a:pPr algn="r"/>
            <a:r>
              <a:rPr lang="ru-RU" sz="2400" noProof="0" dirty="0" smtClean="0"/>
              <a:t>Выполнила ученица </a:t>
            </a:r>
            <a:r>
              <a:rPr lang="ru-RU" sz="2400" noProof="0" smtClean="0"/>
              <a:t>11 </a:t>
            </a:r>
            <a:r>
              <a:rPr lang="ru-RU" sz="2400" noProof="0" smtClean="0"/>
              <a:t>класса </a:t>
            </a:r>
          </a:p>
          <a:p>
            <a:pPr algn="r"/>
            <a:r>
              <a:rPr lang="ru-RU" sz="2400" noProof="0" smtClean="0"/>
              <a:t>Полескова </a:t>
            </a:r>
            <a:r>
              <a:rPr lang="ru-RU" sz="2400" noProof="0" dirty="0" smtClean="0"/>
              <a:t>Юлия</a:t>
            </a:r>
            <a:endParaRPr lang="ru-RU" sz="2400" noProof="0" dirty="0"/>
          </a:p>
        </p:txBody>
      </p:sp>
      <p:sp>
        <p:nvSpPr>
          <p:cNvPr id="10" name="Rectangle 9"/>
          <p:cNvSpPr>
            <a:spLocks noGrp="1"/>
          </p:cNvSpPr>
          <p:nvPr>
            <p:ph type="title"/>
          </p:nvPr>
        </p:nvSpPr>
        <p:spPr>
          <a:xfrm>
            <a:off x="685800" y="1628800"/>
            <a:ext cx="7772400" cy="1362075"/>
          </a:xfrm>
        </p:spPr>
        <p:txBody>
          <a:bodyPr>
            <a:normAutofit/>
          </a:bodyPr>
          <a:lstStyle/>
          <a:p>
            <a:r>
              <a:rPr lang="ru-RU" sz="7200" noProof="0" dirty="0" smtClean="0">
                <a:solidFill>
                  <a:srgbClr val="FFFF00"/>
                </a:solidFill>
                <a:latin typeface="Book Antiqua" panose="02040602050305030304" pitchFamily="18" charset="0"/>
                <a:ea typeface="Adobe Song Std L" panose="02020300000000000000" pitchFamily="18" charset="-128"/>
              </a:rPr>
              <a:t>Золото</a:t>
            </a:r>
            <a:endParaRPr lang="ru-RU" sz="7200" noProof="0" dirty="0">
              <a:solidFill>
                <a:srgbClr val="FFFF00"/>
              </a:solidFill>
              <a:latin typeface="Book Antiqua" panose="02040602050305030304" pitchFamily="18" charset="0"/>
              <a:ea typeface="Adobe Song Std L" panose="02020300000000000000" pitchFamily="18"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80528" y="-243408"/>
            <a:ext cx="9784391" cy="8052048"/>
          </a:xfrm>
          <a:prstGeom prst="rect">
            <a:avLst/>
          </a:prstGeom>
        </p:spPr>
      </p:pic>
      <p:sp>
        <p:nvSpPr>
          <p:cNvPr id="3" name="Прямоугольник 2"/>
          <p:cNvSpPr/>
          <p:nvPr/>
        </p:nvSpPr>
        <p:spPr>
          <a:xfrm>
            <a:off x="4617545" y="774455"/>
            <a:ext cx="3600400" cy="2062103"/>
          </a:xfrm>
          <a:prstGeom prst="rect">
            <a:avLst/>
          </a:prstGeom>
        </p:spPr>
        <p:txBody>
          <a:bodyPr wrap="square">
            <a:spAutoFit/>
          </a:bodyPr>
          <a:lstStyle/>
          <a:p>
            <a:pPr algn="ctr"/>
            <a:r>
              <a:rPr lang="ru-RU" sz="1600" dirty="0">
                <a:solidFill>
                  <a:srgbClr val="000000"/>
                </a:solidFill>
                <a:latin typeface="Times New Roman" panose="02020603050405020304" pitchFamily="18" charset="0"/>
                <a:cs typeface="Times New Roman" panose="02020603050405020304" pitchFamily="18" charset="0"/>
              </a:rPr>
              <a:t>Обычно золото используют в сплаве с серебром или палладием (белое золото; также называют сплав золота с платиной и другими металлами). Содержание золота в сплаве обозначают государственным клеймом. Золото 583 пробы является сплавом с 58,3% золота по массе.</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7916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2225675"/>
            <a:ext cx="7772400" cy="1362075"/>
          </a:xfrm>
        </p:spPr>
        <p:txBody>
          <a:bodyPr>
            <a:noAutofit/>
          </a:bodyPr>
          <a:lstStyle/>
          <a:p>
            <a:r>
              <a:rPr lang="ru-RU" sz="6000" dirty="0"/>
              <a:t>Физиологическое действие</a:t>
            </a:r>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32104766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9144000" cy="6858000"/>
          </a:xfrm>
          <a:prstGeom prst="rect">
            <a:avLst/>
          </a:prstGeom>
        </p:spPr>
      </p:pic>
      <p:sp>
        <p:nvSpPr>
          <p:cNvPr id="3" name="Прямоугольник 2"/>
          <p:cNvSpPr/>
          <p:nvPr/>
        </p:nvSpPr>
        <p:spPr>
          <a:xfrm>
            <a:off x="5652120" y="332656"/>
            <a:ext cx="3312368" cy="4524315"/>
          </a:xfrm>
          <a:prstGeom prst="rect">
            <a:avLst/>
          </a:prstGeom>
        </p:spPr>
        <p:txBody>
          <a:bodyPr wrap="square">
            <a:spAutoFit/>
          </a:bodyPr>
          <a:lstStyle/>
          <a:p>
            <a:pPr algn="r"/>
            <a:r>
              <a:rPr lang="ru-RU" sz="2400" dirty="0">
                <a:solidFill>
                  <a:srgbClr val="000000"/>
                </a:solidFill>
                <a:latin typeface="Times New Roman" panose="02020603050405020304" pitchFamily="18" charset="0"/>
                <a:cs typeface="Times New Roman" panose="02020603050405020304" pitchFamily="18" charset="0"/>
              </a:rPr>
              <a:t>Некоторые соединения золота токсичны, накапливаются в почках, печени, селезенке и гипоталамусе, что может привести к органическим заболеваниям и дерматитам, стоматитам, тромбоцитопении.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1862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744" y="2276872"/>
            <a:ext cx="4572000" cy="3539430"/>
          </a:xfrm>
          <a:prstGeom prst="rect">
            <a:avLst/>
          </a:prstGeom>
        </p:spPr>
        <p:txBody>
          <a:bodyPr>
            <a:spAutoFit/>
          </a:bodyPr>
          <a:lstStyle/>
          <a:p>
            <a:pPr algn="ctr"/>
            <a:r>
              <a:rPr lang="ru-RU" sz="2800" dirty="0">
                <a:solidFill>
                  <a:srgbClr val="FFFF00"/>
                </a:solidFill>
                <a:latin typeface="Times New Roman" panose="02020603050405020304" pitchFamily="18" charset="0"/>
                <a:cs typeface="Times New Roman" panose="02020603050405020304" pitchFamily="18" charset="0"/>
              </a:rPr>
              <a:t>Благодаря яркому желтому сиянию на солнце - золото становиться символом божества-Солнца. Свойство золота не тускнеть со временем (не окисляться) сделало его символом вечной жизни.</a:t>
            </a:r>
          </a:p>
        </p:txBody>
      </p:sp>
      <p:pic>
        <p:nvPicPr>
          <p:cNvPr id="2050" name="Picture 2" descr="http://png-images.ru/wp-content/uploads/2015/02/02/3600/png/hands_PNG93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3826170"/>
            <a:ext cx="895361" cy="3031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2173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8840"/>
            <a:ext cx="7772400" cy="1362075"/>
          </a:xfrm>
        </p:spPr>
        <p:txBody>
          <a:bodyPr>
            <a:noAutofit/>
          </a:bodyPr>
          <a:lstStyle/>
          <a:p>
            <a:r>
              <a:rPr lang="ru-RU" sz="8000" dirty="0" smtClean="0"/>
              <a:t>Интересные факты</a:t>
            </a:r>
            <a:endParaRPr lang="ru-RU" sz="8000" dirty="0"/>
          </a:p>
        </p:txBody>
      </p:sp>
      <p:sp>
        <p:nvSpPr>
          <p:cNvPr id="3" name="Текст 2"/>
          <p:cNvSpPr>
            <a:spLocks noGrp="1"/>
          </p:cNvSpPr>
          <p:nvPr>
            <p:ph type="body" idx="1"/>
          </p:nvPr>
        </p:nvSpPr>
        <p:spPr/>
        <p:txBody>
          <a:bodyPr/>
          <a:lstStyle/>
          <a:p>
            <a:endParaRPr lang="ru-RU"/>
          </a:p>
        </p:txBody>
      </p:sp>
    </p:spTree>
    <p:extLst>
      <p:ext uri="{BB962C8B-B14F-4D97-AF65-F5344CB8AC3E}">
        <p14:creationId xmlns:p14="http://schemas.microsoft.com/office/powerpoint/2010/main" val="16759379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44824"/>
            <a:ext cx="8280920" cy="4524315"/>
          </a:xfrm>
          <a:prstGeom prst="rect">
            <a:avLst/>
          </a:prstGeom>
        </p:spPr>
        <p:txBody>
          <a:bodyPr wrap="square">
            <a:spAutoFit/>
          </a:bodyPr>
          <a:lstStyle/>
          <a:p>
            <a:pPr marL="285750" indent="-285750">
              <a:buFont typeface="Arial" panose="020B0604020202020204" pitchFamily="34" charset="0"/>
              <a:buChar char="•"/>
            </a:pPr>
            <a:r>
              <a:rPr lang="ru-RU" dirty="0"/>
              <a:t>Если сплавить воедино весь мировой запас золота, который составляет 32 тыс. тонн, то в результате получится куб со стороной лишь в 12 метров</a:t>
            </a:r>
            <a:r>
              <a:rPr lang="ru-RU" dirty="0" smtClean="0"/>
              <a:t>.</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Мало кто знает, но миф о золотом руне на самом деле имеет под собой довольно реальные основания. Дело в том. что на Кавказе золото добывалось путём погружения в воды золотоносных рек овечьих шкур. Мелкие золотые крупинки оседали на шерсти, и она становилась золотистой. Ценилась, естественно, такая шкура очень дорого</a:t>
            </a:r>
            <a:r>
              <a:rPr lang="ru-RU" dirty="0" smtClean="0"/>
              <a:t>.</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В ядре нашей планеты содержится в 5 раз больше золота, чем во всех остальных породах, доступных для разработки, вместе взятых. Если бы всё золото ядра Земли вылилось на поверхность, то покрыло бы всю Землю слоем толщиной пол метра. Интересно, что каждом литре воды всех рек, морей и океанов растворено около 0,02 миллиграмма золота</a:t>
            </a: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16084948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0389" y="2420888"/>
            <a:ext cx="7772400" cy="1362075"/>
          </a:xfrm>
        </p:spPr>
        <p:txBody>
          <a:bodyPr>
            <a:noAutofit/>
          </a:bodyPr>
          <a:lstStyle/>
          <a:p>
            <a:r>
              <a:rPr lang="ru-RU" sz="6600" dirty="0" smtClean="0"/>
              <a:t>Краткая характеристика</a:t>
            </a:r>
            <a:endParaRPr lang="ru-RU" sz="6600" dirty="0"/>
          </a:p>
        </p:txBody>
      </p:sp>
      <p:sp>
        <p:nvSpPr>
          <p:cNvPr id="3" name="Текст 2"/>
          <p:cNvSpPr>
            <a:spLocks noGrp="1"/>
          </p:cNvSpPr>
          <p:nvPr>
            <p:ph type="body" idx="1"/>
          </p:nvPr>
        </p:nvSpPr>
        <p:spPr>
          <a:xfrm>
            <a:off x="683568" y="3587750"/>
            <a:ext cx="7772400" cy="1500187"/>
          </a:xfrm>
        </p:spPr>
        <p:txBody>
          <a:bodyPr/>
          <a:lstStyle/>
          <a:p>
            <a:endParaRPr lang="ru-RU" dirty="0"/>
          </a:p>
        </p:txBody>
      </p:sp>
    </p:spTree>
    <p:extLst>
      <p:ext uri="{BB962C8B-B14F-4D97-AF65-F5344CB8AC3E}">
        <p14:creationId xmlns:p14="http://schemas.microsoft.com/office/powerpoint/2010/main" val="919089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5471592" y="4103694"/>
            <a:ext cx="3672408" cy="2754306"/>
          </a:xfrm>
          <a:prstGeom prst="rect">
            <a:avLst/>
          </a:prstGeom>
        </p:spPr>
      </p:pic>
      <p:pic>
        <p:nvPicPr>
          <p:cNvPr id="1028" name="Picture 4" descr="Золото (химический элемент)">
            <a:hlinkClick r:id="rId3" tooltip="Золото (химический элемен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9497" y="1814161"/>
            <a:ext cx="1696597" cy="1888149"/>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323528" y="1814161"/>
            <a:ext cx="5004048" cy="4893647"/>
          </a:xfrm>
          <a:prstGeom prst="rect">
            <a:avLst/>
          </a:prstGeom>
        </p:spPr>
        <p:txBody>
          <a:bodyPr wrap="square">
            <a:spAutoFit/>
          </a:bodyPr>
          <a:lstStyle/>
          <a:p>
            <a:r>
              <a:rPr lang="ru-RU" sz="2400" dirty="0" smtClean="0">
                <a:latin typeface="Times New Roman" panose="02020603050405020304" pitchFamily="18" charset="0"/>
                <a:cs typeface="Times New Roman" panose="02020603050405020304" pitchFamily="18" charset="0"/>
              </a:rPr>
              <a:t>Золото, </a:t>
            </a:r>
            <a:r>
              <a:rPr lang="ru-RU" sz="2400" dirty="0" err="1">
                <a:latin typeface="Times New Roman" panose="02020603050405020304" pitchFamily="18" charset="0"/>
                <a:cs typeface="Times New Roman" panose="02020603050405020304" pitchFamily="18" charset="0"/>
              </a:rPr>
              <a:t>Au</a:t>
            </a:r>
            <a:r>
              <a:rPr lang="ru-RU" sz="2400" dirty="0">
                <a:latin typeface="Times New Roman" panose="02020603050405020304" pitchFamily="18" charset="0"/>
                <a:cs typeface="Times New Roman" panose="02020603050405020304" pitchFamily="18" charset="0"/>
              </a:rPr>
              <a:t> (читается «</a:t>
            </a:r>
            <a:r>
              <a:rPr lang="ru-RU" sz="2400" dirty="0" err="1">
                <a:latin typeface="Times New Roman" panose="02020603050405020304" pitchFamily="18" charset="0"/>
                <a:cs typeface="Times New Roman" panose="02020603050405020304" pitchFamily="18" charset="0"/>
              </a:rPr>
              <a:t>аурум</a:t>
            </a:r>
            <a:r>
              <a:rPr lang="ru-RU" sz="2400" dirty="0">
                <a:latin typeface="Times New Roman" panose="02020603050405020304" pitchFamily="18" charset="0"/>
                <a:cs typeface="Times New Roman" panose="02020603050405020304" pitchFamily="18" charset="0"/>
              </a:rPr>
              <a:t>») — химический элемент с атомным номером 79, атомная масса 196,9665. Известно с глубокой древности. В природе один стабильный изотоп 197Au. Конфигурация внешней и </a:t>
            </a:r>
            <a:r>
              <a:rPr lang="ru-RU" sz="2400" dirty="0" err="1">
                <a:latin typeface="Times New Roman" panose="02020603050405020304" pitchFamily="18" charset="0"/>
                <a:cs typeface="Times New Roman" panose="02020603050405020304" pitchFamily="18" charset="0"/>
              </a:rPr>
              <a:t>предвнешней</a:t>
            </a:r>
            <a:r>
              <a:rPr lang="ru-RU" sz="2400" dirty="0">
                <a:latin typeface="Times New Roman" panose="02020603050405020304" pitchFamily="18" charset="0"/>
                <a:cs typeface="Times New Roman" panose="02020603050405020304" pitchFamily="18" charset="0"/>
              </a:rPr>
              <a:t> электронных </a:t>
            </a:r>
            <a:r>
              <a:rPr lang="ru-RU" sz="2400" dirty="0" smtClean="0">
                <a:latin typeface="Times New Roman" panose="02020603050405020304" pitchFamily="18" charset="0"/>
                <a:cs typeface="Times New Roman" panose="02020603050405020304" pitchFamily="18" charset="0"/>
              </a:rPr>
              <a:t>оболочек</a:t>
            </a:r>
            <a:r>
              <a:rPr lang="en-US" sz="2400" dirty="0">
                <a:latin typeface="Times New Roman" panose="02020603050405020304" pitchFamily="18" charset="0"/>
                <a:cs typeface="Times New Roman" panose="02020603050405020304" pitchFamily="18" charset="0"/>
              </a:rPr>
              <a:t> 5</a:t>
            </a:r>
            <a:r>
              <a:rPr lang="en-US" sz="2400" i="1" dirty="0">
                <a:latin typeface="Times New Roman" panose="02020603050405020304" pitchFamily="18" charset="0"/>
                <a:cs typeface="Times New Roman" panose="02020603050405020304" pitchFamily="18" charset="0"/>
              </a:rPr>
              <a:t>s</a:t>
            </a:r>
            <a:r>
              <a:rPr lang="en-US" sz="2400" i="1" baseline="30000" dirty="0">
                <a:latin typeface="Times New Roman" panose="02020603050405020304" pitchFamily="18" charset="0"/>
                <a:cs typeface="Times New Roman" panose="02020603050405020304" pitchFamily="18" charset="0"/>
              </a:rPr>
              <a:t>2</a:t>
            </a:r>
            <a:r>
              <a:rPr lang="en-US" sz="2400" i="1" dirty="0">
                <a:latin typeface="Times New Roman" panose="02020603050405020304" pitchFamily="18" charset="0"/>
                <a:cs typeface="Times New Roman" panose="02020603050405020304" pitchFamily="18" charset="0"/>
              </a:rPr>
              <a:t>p</a:t>
            </a:r>
            <a:r>
              <a:rPr lang="en-US" sz="2400" i="1" baseline="30000" dirty="0">
                <a:latin typeface="Times New Roman" panose="02020603050405020304" pitchFamily="18" charset="0"/>
                <a:cs typeface="Times New Roman" panose="02020603050405020304" pitchFamily="18" charset="0"/>
              </a:rPr>
              <a:t>6</a:t>
            </a:r>
            <a:r>
              <a:rPr lang="en-US" sz="2400" i="1" dirty="0">
                <a:latin typeface="Times New Roman" panose="02020603050405020304" pitchFamily="18" charset="0"/>
                <a:cs typeface="Times New Roman" panose="02020603050405020304" pitchFamily="18" charset="0"/>
              </a:rPr>
              <a:t>d</a:t>
            </a:r>
            <a:r>
              <a:rPr lang="en-US" sz="2400" i="1" baseline="30000"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6</a:t>
            </a:r>
            <a:r>
              <a:rPr lang="en-US" sz="2400" i="1" dirty="0">
                <a:latin typeface="Times New Roman" panose="02020603050405020304" pitchFamily="18" charset="0"/>
                <a:cs typeface="Times New Roman" panose="02020603050405020304" pitchFamily="18" charset="0"/>
              </a:rPr>
              <a:t>s</a:t>
            </a:r>
            <a:r>
              <a:rPr lang="en-US" sz="2400" baseline="30000" dirty="0">
                <a:latin typeface="Times New Roman" panose="02020603050405020304" pitchFamily="18" charset="0"/>
                <a:cs typeface="Times New Roman" panose="02020603050405020304" pitchFamily="18" charset="0"/>
              </a:rPr>
              <a:t>1</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Расположено в IВ группе и 6-м периоде периодической системы, относится к благородным металлам. Степени окисления 0, +1, +3, +5 (валентности от I, III, V).</a:t>
            </a:r>
          </a:p>
        </p:txBody>
      </p:sp>
    </p:spTree>
    <p:extLst>
      <p:ext uri="{BB962C8B-B14F-4D97-AF65-F5344CB8AC3E}">
        <p14:creationId xmlns:p14="http://schemas.microsoft.com/office/powerpoint/2010/main" val="1341722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2132856"/>
            <a:ext cx="7772400" cy="1362075"/>
          </a:xfrm>
        </p:spPr>
        <p:txBody>
          <a:bodyPr>
            <a:normAutofit fontScale="90000"/>
          </a:bodyPr>
          <a:lstStyle/>
          <a:p>
            <a:r>
              <a:rPr lang="ru-RU" sz="7300" dirty="0" smtClean="0"/>
              <a:t>История </a:t>
            </a:r>
            <a:r>
              <a:rPr lang="ru-RU" sz="7300" dirty="0"/>
              <a:t>открытия</a:t>
            </a:r>
            <a:r>
              <a:rPr lang="ru-RU" dirty="0"/>
              <a:t/>
            </a:r>
            <a:br>
              <a:rPr lang="ru-RU" dirty="0"/>
            </a:br>
            <a:endParaRPr lang="ru-RU" dirty="0"/>
          </a:p>
        </p:txBody>
      </p:sp>
      <p:sp>
        <p:nvSpPr>
          <p:cNvPr id="3" name="Текст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300013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9144000" cy="7001834"/>
          </a:xfrm>
          <a:prstGeom prst="rect">
            <a:avLst/>
          </a:prstGeom>
        </p:spPr>
      </p:pic>
      <p:sp>
        <p:nvSpPr>
          <p:cNvPr id="4" name="Прямоугольник 3"/>
          <p:cNvSpPr/>
          <p:nvPr/>
        </p:nvSpPr>
        <p:spPr>
          <a:xfrm>
            <a:off x="1691680" y="3645024"/>
            <a:ext cx="5760640" cy="2308324"/>
          </a:xfrm>
          <a:prstGeom prst="rect">
            <a:avLst/>
          </a:prstGeom>
        </p:spPr>
        <p:txBody>
          <a:bodyPr wrap="square">
            <a:spAutoFit/>
          </a:bodyPr>
          <a:lstStyle/>
          <a:p>
            <a:pPr algn="ctr"/>
            <a:r>
              <a:rPr lang="ru-RU" dirty="0">
                <a:solidFill>
                  <a:schemeClr val="bg1"/>
                </a:solidFill>
              </a:rPr>
              <a:t>Золото было известно человечеству с древнейших времен. Возможно, оно явилось первым металлом, с которым познакомился человек. Имеются данные о добыче золота и изготовлении изделий из него в Древнем Египте (4100-3900 годы до н. э.), Индии и Индокитае (2000-1500 годы до н. э.), где из него изготавливали деньги, дорогие украшения, произведений культа и искусства.</a:t>
            </a:r>
          </a:p>
        </p:txBody>
      </p:sp>
    </p:spTree>
    <p:extLst>
      <p:ext uri="{BB962C8B-B14F-4D97-AF65-F5344CB8AC3E}">
        <p14:creationId xmlns:p14="http://schemas.microsoft.com/office/powerpoint/2010/main" val="947549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132856"/>
            <a:ext cx="7772400" cy="1362075"/>
          </a:xfrm>
        </p:spPr>
        <p:txBody>
          <a:bodyPr>
            <a:noAutofit/>
          </a:bodyPr>
          <a:lstStyle/>
          <a:p>
            <a:r>
              <a:rPr lang="ru-RU" sz="6000" dirty="0"/>
              <a:t>Физические и химические свойства</a:t>
            </a:r>
          </a:p>
        </p:txBody>
      </p:sp>
      <p:sp>
        <p:nvSpPr>
          <p:cNvPr id="3" name="Текст 2"/>
          <p:cNvSpPr>
            <a:spLocks noGrp="1"/>
          </p:cNvSpPr>
          <p:nvPr>
            <p:ph type="body" idx="1"/>
          </p:nvPr>
        </p:nvSpPr>
        <p:spPr>
          <a:xfrm>
            <a:off x="1115616" y="4509120"/>
            <a:ext cx="7772400" cy="1500187"/>
          </a:xfrm>
        </p:spPr>
        <p:txBody>
          <a:bodyPr/>
          <a:lstStyle/>
          <a:p>
            <a:endParaRPr lang="ru-RU" dirty="0"/>
          </a:p>
        </p:txBody>
      </p:sp>
    </p:spTree>
    <p:extLst>
      <p:ext uri="{BB962C8B-B14F-4D97-AF65-F5344CB8AC3E}">
        <p14:creationId xmlns:p14="http://schemas.microsoft.com/office/powerpoint/2010/main" val="2686855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5049" y="-171400"/>
            <a:ext cx="10800184" cy="7751807"/>
          </a:xfrm>
          <a:prstGeom prst="rect">
            <a:avLst/>
          </a:prstGeom>
        </p:spPr>
      </p:pic>
      <p:sp>
        <p:nvSpPr>
          <p:cNvPr id="5" name="Прямоугольник 4"/>
          <p:cNvSpPr/>
          <p:nvPr/>
        </p:nvSpPr>
        <p:spPr>
          <a:xfrm>
            <a:off x="11460" y="980728"/>
            <a:ext cx="4572000" cy="4801314"/>
          </a:xfrm>
          <a:prstGeom prst="rect">
            <a:avLst/>
          </a:prstGeom>
        </p:spPr>
        <p:txBody>
          <a:bodyPr>
            <a:spAutoFit/>
          </a:bodyPr>
          <a:lstStyle/>
          <a:p>
            <a:pPr lvl="0"/>
            <a:r>
              <a:rPr lang="ru-RU" dirty="0">
                <a:solidFill>
                  <a:prstClr val="black"/>
                </a:solidFill>
              </a:rPr>
              <a:t>Золото — желтый металл с кубической гранецентрированной решеткой. Температура плавления 1064,4 °C, температура кипения 2880 °C, плотность 19,32 кг/дм3. Обладает исключительной пластичностью, теплопроводностью и электропроводимостью. Шарик золота диаметром в 1 мм можно расплющить в тончайший лист, просвечивающий голубовато-зеленым цветом, площадью </a:t>
            </a:r>
            <a:r>
              <a:rPr lang="ru-RU" dirty="0" smtClean="0">
                <a:solidFill>
                  <a:prstClr val="black"/>
                </a:solidFill>
              </a:rPr>
              <a:t>50 </a:t>
            </a:r>
            <a:r>
              <a:rPr lang="ru-RU" dirty="0" smtClean="0">
                <a:solidFill>
                  <a:srgbClr val="000000"/>
                </a:solidFill>
                <a:latin typeface="Arial" panose="020B0604020202020204" pitchFamily="34" charset="0"/>
              </a:rPr>
              <a:t>м</a:t>
            </a:r>
            <a:r>
              <a:rPr lang="ru-RU" baseline="30000" dirty="0" smtClean="0">
                <a:solidFill>
                  <a:srgbClr val="000000"/>
                </a:solidFill>
                <a:latin typeface="Arial" panose="020B0604020202020204" pitchFamily="34" charset="0"/>
              </a:rPr>
              <a:t>2</a:t>
            </a:r>
            <a:r>
              <a:rPr lang="ru-RU" dirty="0" smtClean="0">
                <a:solidFill>
                  <a:prstClr val="black"/>
                </a:solidFill>
              </a:rPr>
              <a:t> . </a:t>
            </a:r>
            <a:r>
              <a:rPr lang="ru-RU" dirty="0">
                <a:solidFill>
                  <a:prstClr val="black"/>
                </a:solidFill>
              </a:rPr>
              <a:t>Толщина самых тонких листочков золота 0,1 мкм. Из золота можно вытянуть тончайшие нити.</a:t>
            </a:r>
          </a:p>
          <a:p>
            <a:pPr lvl="0"/>
            <a:r>
              <a:rPr lang="ru-RU" dirty="0">
                <a:solidFill>
                  <a:prstClr val="black"/>
                </a:solidFill>
              </a:rPr>
              <a:t>Золото устойчиво на воздухе и в воде. С кислородом, азотом, водородом, фосфором, сурьмой и углеродом непосредственно не взаимодействует.</a:t>
            </a:r>
          </a:p>
        </p:txBody>
      </p:sp>
    </p:spTree>
    <p:extLst>
      <p:ext uri="{BB962C8B-B14F-4D97-AF65-F5344CB8AC3E}">
        <p14:creationId xmlns:p14="http://schemas.microsoft.com/office/powerpoint/2010/main" val="2574105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2708920"/>
            <a:ext cx="7772400" cy="1362075"/>
          </a:xfrm>
        </p:spPr>
        <p:txBody>
          <a:bodyPr>
            <a:noAutofit/>
          </a:bodyPr>
          <a:lstStyle/>
          <a:p>
            <a:r>
              <a:rPr lang="ru-RU" sz="8800" dirty="0"/>
              <a:t>Применение</a:t>
            </a:r>
          </a:p>
        </p:txBody>
      </p:sp>
    </p:spTree>
    <p:extLst>
      <p:ext uri="{BB962C8B-B14F-4D97-AF65-F5344CB8AC3E}">
        <p14:creationId xmlns:p14="http://schemas.microsoft.com/office/powerpoint/2010/main" val="210096633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346" y="-459432"/>
            <a:ext cx="9157346" cy="8039151"/>
          </a:xfrm>
          <a:prstGeom prst="rect">
            <a:avLst/>
          </a:prstGeom>
        </p:spPr>
      </p:pic>
      <p:sp>
        <p:nvSpPr>
          <p:cNvPr id="5" name="Прямоугольник 4"/>
          <p:cNvSpPr/>
          <p:nvPr/>
        </p:nvSpPr>
        <p:spPr>
          <a:xfrm>
            <a:off x="1691680" y="2132856"/>
            <a:ext cx="6120680" cy="2308324"/>
          </a:xfrm>
          <a:prstGeom prst="rect">
            <a:avLst/>
          </a:prstGeom>
        </p:spPr>
        <p:txBody>
          <a:bodyPr wrap="square">
            <a:spAutoFit/>
          </a:bodyPr>
          <a:lstStyle/>
          <a:p>
            <a:pPr algn="ctr"/>
            <a:r>
              <a:rPr lang="ru-RU" dirty="0">
                <a:solidFill>
                  <a:srgbClr val="000000"/>
                </a:solidFill>
                <a:latin typeface="Times New Roman" panose="02020603050405020304" pitchFamily="18" charset="0"/>
                <a:cs typeface="Times New Roman" panose="02020603050405020304" pitchFamily="18" charset="0"/>
              </a:rPr>
              <a:t>Золото и его сплавы используют для изготовления ювелирных изделий, монет, медалей, зубных протезов, деталей химической аппаратуры, электрических контактов и проводов, изделий микроэлектроники, для плакирования труб в химической промышленности, в производстве припоев, катализаторов, часов, для окрашивания стекол, изготовления перьев для авторучек, нанесения покрытий на металлические поверхности.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8758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chool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21873A"/>
      </a:hlink>
      <a:folHlink>
        <a:srgbClr val="717E00"/>
      </a:folHlink>
    </a:clrScheme>
    <a:fontScheme name="School Presentation">
      <a:majorFont>
        <a:latin typeface="Bookman Old Style"/>
        <a:ea typeface=""/>
        <a:cs typeface=""/>
      </a:majorFont>
      <a:minorFont>
        <a:latin typeface="Segoe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487B8FD-33DA-4A14-B764-96DB17189A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Готовимся к школе презентация</Template>
  <TotalTime>0</TotalTime>
  <Words>513</Words>
  <Application>Microsoft Office PowerPoint</Application>
  <PresentationFormat>Экран (4:3)</PresentationFormat>
  <Paragraphs>23</Paragraphs>
  <Slides>15</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Adobe Song Std L</vt:lpstr>
      <vt:lpstr>Arial</vt:lpstr>
      <vt:lpstr>Book Antiqua</vt:lpstr>
      <vt:lpstr>Bookman Old Style</vt:lpstr>
      <vt:lpstr>Calibri</vt:lpstr>
      <vt:lpstr>Segoe Condensed</vt:lpstr>
      <vt:lpstr>Times New Roman</vt:lpstr>
      <vt:lpstr>schoolpresentation</vt:lpstr>
      <vt:lpstr>Золото</vt:lpstr>
      <vt:lpstr>Краткая характеристика</vt:lpstr>
      <vt:lpstr>Презентация PowerPoint</vt:lpstr>
      <vt:lpstr>История открытия </vt:lpstr>
      <vt:lpstr>Презентация PowerPoint</vt:lpstr>
      <vt:lpstr>Физические и химические свойства</vt:lpstr>
      <vt:lpstr>Презентация PowerPoint</vt:lpstr>
      <vt:lpstr>Применение</vt:lpstr>
      <vt:lpstr>Презентация PowerPoint</vt:lpstr>
      <vt:lpstr>Презентация PowerPoint</vt:lpstr>
      <vt:lpstr>Физиологическое действие</vt:lpstr>
      <vt:lpstr>Презентация PowerPoint</vt:lpstr>
      <vt:lpstr>Презентация PowerPoint</vt:lpstr>
      <vt:lpstr>Интересные факты</vt:lpstr>
      <vt:lpstr>Презентация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2015-09-30T15:36:18Z</dcterms:created>
  <dcterms:modified xsi:type="dcterms:W3CDTF">2018-01-15T13:19:30Z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TC101659619990</vt:lpwstr>
  </property>
</Properties>
</file>