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0" r:id="rId6"/>
    <p:sldId id="275" r:id="rId7"/>
    <p:sldId id="270" r:id="rId8"/>
    <p:sldId id="271" r:id="rId9"/>
    <p:sldId id="272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D5B69-CDA1-411B-94EE-0B5B78B63106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DEB58-2966-4C74-A8AC-3575C2DCC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9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EB58-2966-4C74-A8AC-3575C2DCC0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3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4914-AF14-4552-944D-E8C7341F996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77E-89B6-4EF6-9712-97A29DB309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F05-BEB9-40FF-B34F-5F3A3F288C7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F05-BEB9-40FF-B34F-5F3A3F288C7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 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214290"/>
            <a:ext cx="2317177" cy="1428760"/>
          </a:xfrm>
          <a:prstGeom prst="rect">
            <a:avLst/>
          </a:prstGeom>
          <a:noFill/>
        </p:spPr>
      </p:pic>
      <p:pic>
        <p:nvPicPr>
          <p:cNvPr id="12298" name="Picture 10" descr=" "/>
          <p:cNvPicPr>
            <a:picLocks noChangeAspect="1" noChangeArrowheads="1"/>
          </p:cNvPicPr>
          <p:nvPr userDrawn="1"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rot="21140560">
            <a:off x="30327" y="4012412"/>
            <a:ext cx="1928826" cy="2729250"/>
          </a:xfrm>
          <a:prstGeom prst="rect">
            <a:avLst/>
          </a:prstGeom>
          <a:noFill/>
        </p:spPr>
      </p:pic>
      <p:pic>
        <p:nvPicPr>
          <p:cNvPr id="12296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714480" y="4500570"/>
            <a:ext cx="1143008" cy="2024921"/>
          </a:xfrm>
          <a:prstGeom prst="rect">
            <a:avLst/>
          </a:prstGeom>
          <a:noFill/>
        </p:spPr>
      </p:pic>
      <p:pic>
        <p:nvPicPr>
          <p:cNvPr id="1230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2575509" y="5145091"/>
            <a:ext cx="1208107" cy="1428064"/>
          </a:xfrm>
          <a:prstGeom prst="rect">
            <a:avLst/>
          </a:prstGeom>
          <a:noFill/>
        </p:spPr>
      </p:pic>
      <p:pic>
        <p:nvPicPr>
          <p:cNvPr id="12302" name="Picture 14" descr=" "/>
          <p:cNvPicPr>
            <a:picLocks noChangeAspect="1" noChangeArrowheads="1"/>
          </p:cNvPicPr>
          <p:nvPr userDrawn="1"/>
        </p:nvPicPr>
        <p:blipFill>
          <a:blip r:embed="rId6"/>
          <a:srcRect r="11111" b="9871"/>
          <a:stretch>
            <a:fillRect/>
          </a:stretch>
        </p:blipFill>
        <p:spPr bwMode="auto">
          <a:xfrm>
            <a:off x="5714976" y="285728"/>
            <a:ext cx="3429024" cy="6357982"/>
          </a:xfrm>
          <a:prstGeom prst="rect">
            <a:avLst/>
          </a:prstGeom>
          <a:noFill/>
        </p:spPr>
      </p:pic>
      <p:pic>
        <p:nvPicPr>
          <p:cNvPr id="12304" name="Picture 16" descr=" "/>
          <p:cNvPicPr>
            <a:picLocks noChangeAspect="1" noChangeArrowheads="1"/>
          </p:cNvPicPr>
          <p:nvPr userDrawn="1"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95069">
            <a:off x="6572264" y="3000372"/>
            <a:ext cx="1357322" cy="1482450"/>
          </a:xfrm>
          <a:prstGeom prst="rect">
            <a:avLst/>
          </a:prstGeom>
          <a:noFill/>
        </p:spPr>
      </p:pic>
      <p:pic>
        <p:nvPicPr>
          <p:cNvPr id="12306" name="Picture 18" descr=" "/>
          <p:cNvPicPr>
            <a:picLocks noChangeAspect="1" noChangeArrowheads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 rot="20499550">
            <a:off x="5876842" y="4327692"/>
            <a:ext cx="1523833" cy="2182703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 userDrawn="1"/>
        </p:nvGrpSpPr>
        <p:grpSpPr>
          <a:xfrm>
            <a:off x="3841446" y="5526598"/>
            <a:ext cx="2301380" cy="1049208"/>
            <a:chOff x="3841446" y="5526598"/>
            <a:chExt cx="2301380" cy="1049208"/>
          </a:xfrm>
        </p:grpSpPr>
        <p:pic>
          <p:nvPicPr>
            <p:cNvPr id="12310" name="Picture 22" descr=" "/>
            <p:cNvPicPr>
              <a:picLocks noChangeAspect="1" noChangeArrowheads="1"/>
            </p:cNvPicPr>
            <p:nvPr userDrawn="1"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9" name="Picture 22" descr=" "/>
            <p:cNvPicPr>
              <a:picLocks noChangeAspect="1" noChangeArrowheads="1"/>
            </p:cNvPicPr>
            <p:nvPr userDrawn="1"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0" name="Picture 22" descr=" 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4914-AF14-4552-944D-E8C7341F996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77E-89B6-4EF6-9712-97A29DB30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 "/>
          <p:cNvPicPr>
            <a:picLocks noChangeAspect="1" noChangeArrowheads="1"/>
          </p:cNvPicPr>
          <p:nvPr userDrawn="1"/>
        </p:nvPicPr>
        <p:blipFill>
          <a:blip r:embed="rId2"/>
          <a:srcRect r="11111" b="9871"/>
          <a:stretch>
            <a:fillRect/>
          </a:stretch>
        </p:blipFill>
        <p:spPr bwMode="auto">
          <a:xfrm>
            <a:off x="6643703" y="285728"/>
            <a:ext cx="2500297" cy="5572164"/>
          </a:xfrm>
          <a:prstGeom prst="rect">
            <a:avLst/>
          </a:prstGeom>
          <a:noFill/>
        </p:spPr>
      </p:pic>
      <p:pic>
        <p:nvPicPr>
          <p:cNvPr id="8" name="Picture 10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764892">
            <a:off x="6752671" y="4830319"/>
            <a:ext cx="1160169" cy="1641616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643834" y="5159831"/>
            <a:ext cx="714380" cy="1265575"/>
          </a:xfrm>
          <a:prstGeom prst="rect">
            <a:avLst/>
          </a:prstGeom>
          <a:noFill/>
        </p:spPr>
      </p:pic>
      <p:pic>
        <p:nvPicPr>
          <p:cNvPr id="10" name="Picture 12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8030714" y="5439565"/>
            <a:ext cx="809075" cy="9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 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0898835">
            <a:off x="142501" y="5093476"/>
            <a:ext cx="1071935" cy="1516767"/>
          </a:xfrm>
          <a:prstGeom prst="rect">
            <a:avLst/>
          </a:prstGeom>
          <a:noFill/>
        </p:spPr>
      </p:pic>
      <p:pic>
        <p:nvPicPr>
          <p:cNvPr id="10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179091" y="5214950"/>
            <a:ext cx="785818" cy="1392133"/>
          </a:xfrm>
          <a:prstGeom prst="rect">
            <a:avLst/>
          </a:prstGeom>
          <a:noFill/>
        </p:spPr>
      </p:pic>
      <p:pic>
        <p:nvPicPr>
          <p:cNvPr id="11" name="Picture 12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11226" r="10993" b="14418"/>
          <a:stretch>
            <a:fillRect/>
          </a:stretch>
        </p:blipFill>
        <p:spPr bwMode="auto">
          <a:xfrm rot="816261">
            <a:off x="7784890" y="5122686"/>
            <a:ext cx="1208107" cy="1428064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 userDrawn="1"/>
        </p:nvGrpSpPr>
        <p:grpSpPr>
          <a:xfrm>
            <a:off x="1000100" y="5857892"/>
            <a:ext cx="1714512" cy="692018"/>
            <a:chOff x="3841446" y="5526598"/>
            <a:chExt cx="2301380" cy="1049208"/>
          </a:xfrm>
        </p:grpSpPr>
        <p:pic>
          <p:nvPicPr>
            <p:cNvPr id="13" name="Picture 22" descr=" "/>
            <p:cNvPicPr>
              <a:picLocks noChangeAspect="1" noChangeArrowheads="1"/>
            </p:cNvPicPr>
            <p:nvPr userDrawn="1"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4" name="Picture 22" descr=" "/>
            <p:cNvPicPr>
              <a:picLocks noChangeAspect="1" noChangeArrowheads="1"/>
            </p:cNvPicPr>
            <p:nvPr userDrawn="1"/>
          </p:nvPicPr>
          <p:blipFill>
            <a:blip r:embed="rId6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15" name="Picture 22" descr=" "/>
            <p:cNvPicPr>
              <a:picLocks noChangeAspect="1" noChangeArrowheads="1"/>
            </p:cNvPicPr>
            <p:nvPr userDrawn="1"/>
          </p:nvPicPr>
          <p:blipFill>
            <a:blip r:embed="rId7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 userDrawn="1"/>
        </p:nvGrpSpPr>
        <p:grpSpPr>
          <a:xfrm>
            <a:off x="6429388" y="5857892"/>
            <a:ext cx="1872752" cy="692018"/>
            <a:chOff x="3841446" y="5526598"/>
            <a:chExt cx="2301380" cy="1049208"/>
          </a:xfrm>
        </p:grpSpPr>
        <p:pic>
          <p:nvPicPr>
            <p:cNvPr id="17" name="Picture 22" descr=" "/>
            <p:cNvPicPr>
              <a:picLocks noChangeAspect="1" noChangeArrowheads="1"/>
            </p:cNvPicPr>
            <p:nvPr userDrawn="1"/>
          </p:nvPicPr>
          <p:blipFill>
            <a:blip r:embed="rId8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18" name="Picture 22" descr=" "/>
            <p:cNvPicPr>
              <a:picLocks noChangeAspect="1" noChangeArrowheads="1"/>
            </p:cNvPicPr>
            <p:nvPr userDrawn="1"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19" name="Picture 22" descr=" "/>
            <p:cNvPicPr>
              <a:picLocks noChangeAspect="1" noChangeArrowheads="1"/>
            </p:cNvPicPr>
            <p:nvPr userDrawn="1"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 userDrawn="1"/>
        </p:nvGrpSpPr>
        <p:grpSpPr>
          <a:xfrm flipH="1">
            <a:off x="4714876" y="5786454"/>
            <a:ext cx="1785950" cy="763456"/>
            <a:chOff x="3841446" y="5526598"/>
            <a:chExt cx="2301380" cy="1049208"/>
          </a:xfrm>
        </p:grpSpPr>
        <p:pic>
          <p:nvPicPr>
            <p:cNvPr id="21" name="Picture 22" descr=" 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22" name="Picture 22" descr=" "/>
            <p:cNvPicPr>
              <a:picLocks noChangeAspect="1" noChangeArrowheads="1"/>
            </p:cNvPicPr>
            <p:nvPr userDrawn="1"/>
          </p:nvPicPr>
          <p:blipFill>
            <a:blip r:embed="rId12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3" name="Picture 22" descr=" "/>
            <p:cNvPicPr>
              <a:picLocks noChangeAspect="1" noChangeArrowheads="1"/>
            </p:cNvPicPr>
            <p:nvPr userDrawn="1"/>
          </p:nvPicPr>
          <p:blipFill>
            <a:blip r:embed="rId13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 userDrawn="1"/>
        </p:nvGrpSpPr>
        <p:grpSpPr>
          <a:xfrm flipH="1">
            <a:off x="2786050" y="5786454"/>
            <a:ext cx="1785950" cy="763456"/>
            <a:chOff x="3841446" y="5526598"/>
            <a:chExt cx="2301380" cy="1049208"/>
          </a:xfrm>
        </p:grpSpPr>
        <p:pic>
          <p:nvPicPr>
            <p:cNvPr id="25" name="Picture 22" descr=" 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 rot="15342715">
              <a:off x="4511760" y="5546949"/>
              <a:ext cx="948339" cy="907638"/>
            </a:xfrm>
            <a:prstGeom prst="rect">
              <a:avLst/>
            </a:prstGeom>
            <a:noFill/>
          </p:spPr>
        </p:pic>
        <p:pic>
          <p:nvPicPr>
            <p:cNvPr id="26" name="Picture 22" descr=" "/>
            <p:cNvPicPr>
              <a:picLocks noChangeAspect="1" noChangeArrowheads="1"/>
            </p:cNvPicPr>
            <p:nvPr userDrawn="1"/>
          </p:nvPicPr>
          <p:blipFill>
            <a:blip r:embed="rId12" cstate="print">
              <a:lum contrast="20000"/>
            </a:blip>
            <a:srcRect/>
            <a:stretch>
              <a:fillRect/>
            </a:stretch>
          </p:blipFill>
          <p:spPr bwMode="auto">
            <a:xfrm rot="19586996" flipV="1">
              <a:off x="5478227" y="5917120"/>
              <a:ext cx="664599" cy="636076"/>
            </a:xfrm>
            <a:prstGeom prst="rect">
              <a:avLst/>
            </a:prstGeom>
            <a:noFill/>
          </p:spPr>
        </p:pic>
        <p:pic>
          <p:nvPicPr>
            <p:cNvPr id="27" name="Picture 22" descr=" "/>
            <p:cNvPicPr>
              <a:picLocks noChangeAspect="1" noChangeArrowheads="1"/>
            </p:cNvPicPr>
            <p:nvPr userDrawn="1"/>
          </p:nvPicPr>
          <p:blipFill>
            <a:blip r:embed="rId13" cstate="print">
              <a:lum contrast="20000"/>
            </a:blip>
            <a:srcRect/>
            <a:stretch>
              <a:fillRect/>
            </a:stretch>
          </p:blipFill>
          <p:spPr bwMode="auto">
            <a:xfrm rot="2176258" flipH="1">
              <a:off x="3841446" y="5924622"/>
              <a:ext cx="680384" cy="651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4914-AF14-4552-944D-E8C7341F996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57D77E-89B6-4EF6-9712-97A29DB309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F05-BEB9-40FF-B34F-5F3A3F288C7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F05-BEB9-40FF-B34F-5F3A3F288C7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F05-BEB9-40FF-B34F-5F3A3F288C7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F05-BEB9-40FF-B34F-5F3A3F288C7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F05-BEB9-40FF-B34F-5F3A3F288C7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BF05-BEB9-40FF-B34F-5F3A3F288C7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04CB-D872-47EA-AC31-23ECADE02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E44914-AF14-4552-944D-E8C7341F996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57D77E-89B6-4EF6-9712-97A29DB3097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 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http://vsezdorovo.net/fon/der/raz/wood34.jpg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frame">
            <a:avLst>
              <a:gd name="adj1" fmla="val 4015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651" r:id="rId2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9613" y="2093953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043057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«Куклы - обереги»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888930"/>
            <a:ext cx="3019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Автор: обучающаяся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Безрук </a:t>
            </a:r>
            <a:r>
              <a:rPr lang="ru-RU" dirty="0">
                <a:solidFill>
                  <a:schemeClr val="bg1"/>
                </a:solidFill>
              </a:rPr>
              <a:t>Виктория </a:t>
            </a:r>
          </a:p>
          <a:p>
            <a:r>
              <a:rPr lang="ru-RU" dirty="0" smtClean="0"/>
              <a:t>Учитель </a:t>
            </a:r>
            <a:r>
              <a:rPr lang="ru-RU" dirty="0"/>
              <a:t>изо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мп\Desktop\през\IMG_20170504_232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8" y="476672"/>
            <a:ext cx="818294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492896"/>
            <a:ext cx="525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Спасибо за внимание !!!</a:t>
            </a:r>
          </a:p>
        </p:txBody>
      </p:sp>
    </p:spTree>
    <p:extLst>
      <p:ext uri="{BB962C8B-B14F-4D97-AF65-F5344CB8AC3E}">
        <p14:creationId xmlns:p14="http://schemas.microsoft.com/office/powerpoint/2010/main" val="36678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20888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Каким образом изготовить недорогой и оригинальный подарок для украшения интерьера?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67233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Проблема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b="1" dirty="0">
                <a:solidFill>
                  <a:schemeClr val="bg1"/>
                </a:solidFill>
              </a:rPr>
              <a:t>решаемая проектом:</a:t>
            </a:r>
          </a:p>
        </p:txBody>
      </p:sp>
      <p:pic>
        <p:nvPicPr>
          <p:cNvPr id="1026" name="Picture 2" descr="C:\Users\комп\Desktop\през\IMG_20170504_222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05883"/>
            <a:ext cx="2371129" cy="27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9528" y="40466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Обоснования </a:t>
            </a:r>
            <a:r>
              <a:rPr lang="ru-RU" sz="3200" b="1" dirty="0">
                <a:solidFill>
                  <a:schemeClr val="bg1"/>
                </a:solidFill>
              </a:rPr>
              <a:t>темы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152" y="1201626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Сегодня интерес к народному творчеству необычайно велик.</a:t>
            </a:r>
          </a:p>
          <a:p>
            <a:r>
              <a:rPr lang="ru-RU" sz="2800" dirty="0">
                <a:solidFill>
                  <a:schemeClr val="bg1"/>
                </a:solidFill>
              </a:rPr>
              <a:t>Знакомство с куклами – оберегами позволит познакомиться с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некоторыми сторонами культуры русского народа, а сами куклы – обереги составят оригинальную домашнюю коллекцию или станут необычным подарком на праздники.</a:t>
            </a:r>
          </a:p>
        </p:txBody>
      </p:sp>
      <p:pic>
        <p:nvPicPr>
          <p:cNvPr id="2050" name="Picture 2" descr="C:\Users\комп\Desktop\през\IMG_20170504_222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581128"/>
            <a:ext cx="18002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07993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Цель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50859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Создать </a:t>
            </a:r>
            <a:r>
              <a:rPr lang="ru-RU" sz="2800" dirty="0">
                <a:solidFill>
                  <a:schemeClr val="bg1"/>
                </a:solidFill>
              </a:rPr>
              <a:t>выставку кукол-оберегов из подручного материала</a:t>
            </a:r>
          </a:p>
        </p:txBody>
      </p:sp>
      <p:pic>
        <p:nvPicPr>
          <p:cNvPr id="3075" name="Picture 3" descr="C:\Users\комп\Desktop\през\IMG_20170504_222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904">
            <a:off x="4611315" y="2653511"/>
            <a:ext cx="2549306" cy="33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мп\Desktop\през\IMG_20170504_222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762">
            <a:off x="6758477" y="4023005"/>
            <a:ext cx="2166416" cy="24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00" y="620688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Задачи проекта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</a:p>
          <a:p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1.Изучить </a:t>
            </a:r>
            <a:r>
              <a:rPr lang="ru-RU" sz="2800" dirty="0">
                <a:solidFill>
                  <a:schemeClr val="bg1"/>
                </a:solidFill>
              </a:rPr>
              <a:t>историю куклы-оберега;</a:t>
            </a:r>
          </a:p>
          <a:p>
            <a:r>
              <a:rPr lang="ru-RU" sz="2800" dirty="0">
                <a:solidFill>
                  <a:schemeClr val="bg1"/>
                </a:solidFill>
              </a:rPr>
              <a:t>2.Узнать, какие бывают куклы-обереги; </a:t>
            </a:r>
          </a:p>
          <a:p>
            <a:r>
              <a:rPr lang="ru-RU" sz="2800" dirty="0">
                <a:solidFill>
                  <a:schemeClr val="bg1"/>
                </a:solidFill>
              </a:rPr>
              <a:t>3.Познакомиться с технологией изготовления куклы-оберега;</a:t>
            </a:r>
          </a:p>
          <a:p>
            <a:r>
              <a:rPr lang="ru-RU" sz="2800" dirty="0">
                <a:solidFill>
                  <a:schemeClr val="bg1"/>
                </a:solidFill>
              </a:rPr>
              <a:t>4.Научиться изготавливать куклу-оберег своими руками;</a:t>
            </a:r>
          </a:p>
          <a:p>
            <a:r>
              <a:rPr lang="ru-RU" sz="2800" dirty="0">
                <a:solidFill>
                  <a:schemeClr val="bg1"/>
                </a:solidFill>
              </a:rPr>
              <a:t>5.Организовать  выставку кукол-оберегов   в школе </a:t>
            </a:r>
          </a:p>
        </p:txBody>
      </p:sp>
      <p:pic>
        <p:nvPicPr>
          <p:cNvPr id="3" name="Picture 2" descr="C:\Users\комп\Desktop\през\IMG_20170504_222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1895438" cy="25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36712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Жизненный цикл: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Март 2017- апрель 2017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комп\Desktop\през\IMG_20170504_223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736304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мп\Desktop\през\IMG_20170504_223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65595"/>
            <a:ext cx="1820750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340767"/>
            <a:ext cx="7040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Куклы-обереги — это огромный своеобразный мир фантазии и</a:t>
            </a:r>
          </a:p>
          <a:p>
            <a:r>
              <a:rPr lang="ru-RU" sz="2800" dirty="0">
                <a:solidFill>
                  <a:schemeClr val="bg1"/>
                </a:solidFill>
              </a:rPr>
              <a:t>мастерства. Куклы-обереги сопровождали наших предков на </a:t>
            </a:r>
            <a:r>
              <a:rPr lang="ru-RU" sz="2800" dirty="0" smtClean="0">
                <a:solidFill>
                  <a:schemeClr val="bg1"/>
                </a:solidFill>
              </a:rPr>
              <a:t>протяжении всей </a:t>
            </a:r>
            <a:r>
              <a:rPr lang="ru-RU" sz="2800" dirty="0">
                <a:solidFill>
                  <a:schemeClr val="bg1"/>
                </a:solidFill>
              </a:rPr>
              <a:t>жизни: с ними справляли календарные обряды, призывали дождь </a:t>
            </a:r>
            <a:r>
              <a:rPr lang="ru-RU" sz="2800" dirty="0" smtClean="0">
                <a:solidFill>
                  <a:schemeClr val="bg1"/>
                </a:solidFill>
              </a:rPr>
              <a:t>в засуху </a:t>
            </a:r>
            <a:r>
              <a:rPr lang="ru-RU" sz="2800" dirty="0">
                <a:solidFill>
                  <a:schemeClr val="bg1"/>
                </a:solidFill>
              </a:rPr>
              <a:t>или тепло в прохладную пору, когда нужно было сеять хлеб </a:t>
            </a:r>
            <a:r>
              <a:rPr lang="ru-RU" sz="2800" dirty="0" smtClean="0">
                <a:solidFill>
                  <a:schemeClr val="bg1"/>
                </a:solidFill>
              </a:rPr>
              <a:t>или собирать </a:t>
            </a:r>
            <a:r>
              <a:rPr lang="ru-RU" sz="2800" dirty="0">
                <a:solidFill>
                  <a:schemeClr val="bg1"/>
                </a:solidFill>
              </a:rPr>
              <a:t>урожай. Они были рядом на свадьбах и при рождении младенцев. </a:t>
            </a:r>
            <a:r>
              <a:rPr lang="ru-RU" sz="2800" dirty="0" smtClean="0">
                <a:solidFill>
                  <a:schemeClr val="bg1"/>
                </a:solidFill>
              </a:rPr>
              <a:t>С ними </a:t>
            </a:r>
            <a:r>
              <a:rPr lang="ru-RU" sz="2800" dirty="0">
                <a:solidFill>
                  <a:schemeClr val="bg1"/>
                </a:solidFill>
              </a:rPr>
              <a:t>встречали гостей и дарили их на праздники, придумывали о них </a:t>
            </a:r>
            <a:r>
              <a:rPr lang="ru-RU" sz="2800" dirty="0" smtClean="0">
                <a:solidFill>
                  <a:schemeClr val="bg1"/>
                </a:solidFill>
              </a:rPr>
              <a:t>сказки, делились </a:t>
            </a:r>
            <a:r>
              <a:rPr lang="ru-RU" sz="2800" dirty="0">
                <a:solidFill>
                  <a:schemeClr val="bg1"/>
                </a:solidFill>
              </a:rPr>
              <a:t>радостями и невзгодами.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4036" y="363620"/>
            <a:ext cx="7155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ОПИСАНИЕ ПОЛУЧЕННЫХ РЕЗУЛЬТАТОВ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45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894338"/>
            <a:ext cx="2260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Вывод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Я многое знают </a:t>
            </a:r>
            <a:r>
              <a:rPr lang="ru-RU" sz="2800" dirty="0">
                <a:solidFill>
                  <a:schemeClr val="bg1"/>
                </a:solidFill>
              </a:rPr>
              <a:t>о куклах оберегах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У меня </a:t>
            </a:r>
            <a:r>
              <a:rPr lang="ru-RU" sz="2800" dirty="0">
                <a:solidFill>
                  <a:schemeClr val="bg1"/>
                </a:solidFill>
              </a:rPr>
              <a:t>уже </a:t>
            </a:r>
            <a:r>
              <a:rPr lang="ru-RU" sz="2800" dirty="0" smtClean="0">
                <a:solidFill>
                  <a:schemeClr val="bg1"/>
                </a:solidFill>
              </a:rPr>
              <a:t>есть куклы-обереги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Я  знают</a:t>
            </a:r>
            <a:r>
              <a:rPr lang="ru-RU" sz="2800" dirty="0">
                <a:solidFill>
                  <a:schemeClr val="bg1"/>
                </a:solidFill>
              </a:rPr>
              <a:t>, от чего защищает и охраняет кукла-оберег. </a:t>
            </a:r>
          </a:p>
        </p:txBody>
      </p:sp>
      <p:pic>
        <p:nvPicPr>
          <p:cNvPr id="5122" name="Picture 2" descr="C:\Users\комп\Desktop\през\IMG_20170504_223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2120489" cy="28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мп\Desktop\през\IMG_20170504_223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18622"/>
            <a:ext cx="1805396" cy="257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7272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Изучив </a:t>
            </a:r>
            <a:r>
              <a:rPr lang="ru-RU" sz="2800" dirty="0">
                <a:solidFill>
                  <a:schemeClr val="bg1"/>
                </a:solidFill>
              </a:rPr>
              <a:t>литературу о куклах-оберегах, узнав о предназначении кукол и их </a:t>
            </a:r>
            <a:r>
              <a:rPr lang="ru-RU" sz="2800" dirty="0" smtClean="0">
                <a:solidFill>
                  <a:schemeClr val="bg1"/>
                </a:solidFill>
              </a:rPr>
              <a:t>видов, научившись </a:t>
            </a:r>
            <a:r>
              <a:rPr lang="ru-RU" sz="2800" dirty="0">
                <a:solidFill>
                  <a:schemeClr val="bg1"/>
                </a:solidFill>
              </a:rPr>
              <a:t>делать сама, я считаю, что в наши дни также можно использовать этих кукол. Куклу-оберег можно использовать как:  </a:t>
            </a:r>
            <a:r>
              <a:rPr lang="ru-RU" sz="2800" dirty="0" smtClean="0">
                <a:solidFill>
                  <a:schemeClr val="bg1"/>
                </a:solidFill>
              </a:rPr>
              <a:t>оберег </a:t>
            </a:r>
            <a:r>
              <a:rPr lang="ru-RU" sz="2800" dirty="0">
                <a:solidFill>
                  <a:schemeClr val="bg1"/>
                </a:solidFill>
              </a:rPr>
              <a:t>(для достатка и благополучия в семье, для здоровья, для привлечения счастья</a:t>
            </a:r>
            <a:r>
              <a:rPr lang="ru-RU" sz="2800" dirty="0" smtClean="0">
                <a:solidFill>
                  <a:schemeClr val="bg1"/>
                </a:solidFill>
              </a:rPr>
              <a:t>).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ru-RU" sz="2800" dirty="0">
                <a:solidFill>
                  <a:schemeClr val="bg1"/>
                </a:solidFill>
              </a:rPr>
              <a:t>подарок на свадьбу, дни рождения, новый год, как декор квартиры.</a:t>
            </a:r>
          </a:p>
          <a:p>
            <a:r>
              <a:rPr lang="ru-RU" sz="2800" dirty="0">
                <a:solidFill>
                  <a:schemeClr val="bg1"/>
                </a:solidFill>
              </a:rPr>
              <a:t> - как добрый и тёплый символ вашего дома, она вносит в наше жилье частичку живой души, соединяя нас с предками, и охраняя наше жилье.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Практическая значимость проекта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</a:p>
          <a:p>
            <a:endParaRPr lang="ru-RU" sz="3200" b="1" dirty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321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комп</cp:lastModifiedBy>
  <cp:revision>17</cp:revision>
  <dcterms:created xsi:type="dcterms:W3CDTF">2015-06-22T18:12:40Z</dcterms:created>
  <dcterms:modified xsi:type="dcterms:W3CDTF">2018-01-15T13:54:57Z</dcterms:modified>
</cp:coreProperties>
</file>