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6" r:id="rId3"/>
    <p:sldId id="267" r:id="rId4"/>
    <p:sldId id="263" r:id="rId5"/>
    <p:sldId id="264" r:id="rId6"/>
    <p:sldId id="265" r:id="rId7"/>
    <p:sldId id="268" r:id="rId8"/>
    <p:sldId id="257" r:id="rId9"/>
    <p:sldId id="258" r:id="rId10"/>
    <p:sldId id="259" r:id="rId11"/>
    <p:sldId id="260" r:id="rId12"/>
    <p:sldId id="261" r:id="rId13"/>
    <p:sldId id="269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48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Сложно ли выучить таблицу умножения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00100" y="214290"/>
            <a:ext cx="6400800" cy="175260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Исследовательская работа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00430" y="4143380"/>
            <a:ext cx="500062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Автор: </a:t>
            </a:r>
            <a:r>
              <a:rPr lang="ru-RU" sz="2400" b="1" dirty="0" smtClean="0"/>
              <a:t>Сафронова Кристина </a:t>
            </a:r>
            <a:endParaRPr lang="ru-RU" sz="2400" b="1" dirty="0" smtClean="0"/>
          </a:p>
          <a:p>
            <a:r>
              <a:rPr lang="ru-RU" sz="2400" dirty="0" smtClean="0"/>
              <a:t>Обучающаяся </a:t>
            </a:r>
            <a:r>
              <a:rPr lang="ru-RU" sz="2400" dirty="0" smtClean="0"/>
              <a:t>2 </a:t>
            </a:r>
            <a:r>
              <a:rPr lang="ru-RU" sz="2400" dirty="0" smtClean="0"/>
              <a:t>класса </a:t>
            </a:r>
          </a:p>
          <a:p>
            <a:r>
              <a:rPr lang="ru-RU" dirty="0" smtClean="0"/>
              <a:t>МБОУ </a:t>
            </a:r>
            <a:r>
              <a:rPr lang="ru-RU" dirty="0" err="1" smtClean="0"/>
              <a:t>Лестранхозовская</a:t>
            </a:r>
            <a:r>
              <a:rPr lang="ru-RU" dirty="0" smtClean="0"/>
              <a:t> СОШ</a:t>
            </a:r>
          </a:p>
          <a:p>
            <a:r>
              <a:rPr lang="ru-RU" sz="2400" b="1" dirty="0" err="1" smtClean="0"/>
              <a:t>Руководитель:</a:t>
            </a:r>
            <a:r>
              <a:rPr lang="ru-RU" sz="2400" dirty="0" err="1" smtClean="0"/>
              <a:t>Д</a:t>
            </a:r>
            <a:r>
              <a:rPr lang="ru-RU" dirty="0" err="1" smtClean="0"/>
              <a:t>ерябина</a:t>
            </a:r>
            <a:r>
              <a:rPr lang="ru-RU" dirty="0" smtClean="0"/>
              <a:t> </a:t>
            </a:r>
            <a:r>
              <a:rPr lang="ru-RU" sz="2000" dirty="0" smtClean="0"/>
              <a:t>О</a:t>
            </a:r>
            <a:r>
              <a:rPr lang="ru-RU" sz="1600" dirty="0" smtClean="0"/>
              <a:t>.</a:t>
            </a:r>
            <a:r>
              <a:rPr lang="ru-RU" sz="2000" dirty="0" smtClean="0"/>
              <a:t>Ю</a:t>
            </a:r>
            <a:endParaRPr lang="ru-RU" dirty="0" smtClean="0"/>
          </a:p>
          <a:p>
            <a:r>
              <a:rPr lang="ru-RU" dirty="0" smtClean="0"/>
              <a:t>Учитель начальных классов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00034" y="1071546"/>
          <a:ext cx="8286778" cy="5500700"/>
        </p:xfrm>
        <a:graphic>
          <a:graphicData uri="http://schemas.openxmlformats.org/drawingml/2006/table">
            <a:tbl>
              <a:tblPr/>
              <a:tblGrid>
                <a:gridCol w="959839"/>
                <a:gridCol w="959839"/>
                <a:gridCol w="959839"/>
                <a:gridCol w="959839"/>
                <a:gridCol w="959839"/>
                <a:gridCol w="959839"/>
                <a:gridCol w="959839"/>
                <a:gridCol w="725324"/>
                <a:gridCol w="842581"/>
              </a:tblGrid>
              <a:tr h="5500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2·1=2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3·1=3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4·1=4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5·1=5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6·1=6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7·1=7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8·1=8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9·1=9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10·1=10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500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2·2=4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3·2=6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4·2=8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5·2=10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6·2=12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7·2=14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8·2=16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9·2=18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10·2=20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500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2·3=6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3·3=9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4·3=12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5·3=15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6·3=18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7·3=21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8·3=24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9·3=27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10·3=30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500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2·4=8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3·4=12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4·4=16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5·4=20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6·4=24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7·4=28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8·4=32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9·4=36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10·4=40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500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2·5=10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3·5=15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4·5=20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5·5=25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6·5=30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7·5=35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8·5=40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9·5=45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10·5=50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500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2·6=12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3·6=18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4·6=24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5·6=30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6·6=36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7·6=42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8·6=48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9·6=54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10·6=60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500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2·7=14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3·7=21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4·7=28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5·7=35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6·7=42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7·7=49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8·7=56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9·7=63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10·7=70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500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2·8=16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3·8=24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4·8=32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5·8=40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6·8=48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7·8=56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8·8=64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9·8=72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10·8=80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500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2·9=18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3·9=27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4·9=36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5·9=45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6·9=54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7·9=63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8·9=72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9·9=81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10·9=90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500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2·10=20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3·10=30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4·10=40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5·10=50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6·10=60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7·10=70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8·10=80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9·10=90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10·10=100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42910" y="428604"/>
            <a:ext cx="71787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Уберём примеры умножения 10 и на число 10</a:t>
            </a:r>
            <a:endParaRPr lang="ru-RU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71472" y="1000108"/>
          <a:ext cx="8143902" cy="5572140"/>
        </p:xfrm>
        <a:graphic>
          <a:graphicData uri="http://schemas.openxmlformats.org/drawingml/2006/table">
            <a:tbl>
              <a:tblPr/>
              <a:tblGrid>
                <a:gridCol w="943290"/>
                <a:gridCol w="943290"/>
                <a:gridCol w="943290"/>
                <a:gridCol w="943290"/>
                <a:gridCol w="943290"/>
                <a:gridCol w="943290"/>
                <a:gridCol w="943290"/>
                <a:gridCol w="712818"/>
                <a:gridCol w="828054"/>
              </a:tblGrid>
              <a:tr h="557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2·1=2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3·1=3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4·1=4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5·1=5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6·1=6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7·1=7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8·1=8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9·1=9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10·1=10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57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2·2=4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3·2=6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4·2=8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5·2=10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6·2=12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7·2=14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8·2=16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9·2=18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10·2=20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57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2·3=6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3·3=9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4·3=12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5·3=15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6·3=18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7·3=21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8·3=24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9·3=27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10·3=30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57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2·4=8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3·4=12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4·4=16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5·4=20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6·4=24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7·4=28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8·4=32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9·4=36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10·4=40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57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2·5=10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3·5=15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4·5=20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5·5=25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6·5=30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7·5=35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8·5=40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9·5=45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10·5=50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57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2·6=12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3·6=18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4·6=24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5·6=30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6·6=36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7·6=42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8·6=48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9·6=54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10·6=60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57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2·7=14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3·7=21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4·7=28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5·7=35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6·7=42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7·7=49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8·7=56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9·7=63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10·7=70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57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2·8=16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3·8=24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4·8=32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5·8=40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6·8=48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7·8=56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8·8=64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9·8=72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10·8=80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57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2·9=18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3·9=27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4·9=36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5·9=45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6·9=54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7·9=63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8·9=72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9·9=81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10·9=90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57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2·10=20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3·10=30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4·10=40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5·10=50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6·10=60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7·10=70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8·10=80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9·10=90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10·10=100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42910" y="500042"/>
            <a:ext cx="77300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Воспользуемся законом  и уберём «зеркальные примеры»</a:t>
            </a:r>
            <a:endParaRPr lang="ru-RU" sz="2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00034" y="1071546"/>
          <a:ext cx="8143902" cy="5500700"/>
        </p:xfrm>
        <a:graphic>
          <a:graphicData uri="http://schemas.openxmlformats.org/drawingml/2006/table">
            <a:tbl>
              <a:tblPr/>
              <a:tblGrid>
                <a:gridCol w="943290"/>
                <a:gridCol w="943290"/>
                <a:gridCol w="943290"/>
                <a:gridCol w="943290"/>
                <a:gridCol w="943290"/>
                <a:gridCol w="943290"/>
                <a:gridCol w="943290"/>
                <a:gridCol w="712818"/>
                <a:gridCol w="828054"/>
              </a:tblGrid>
              <a:tr h="5500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2·1=2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3·1=3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4·1=4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5·1=5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6·1=6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7·1=7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8·1=8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9·1=9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10·1=10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500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2·2=4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3·2=6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4·2=8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5·2=10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6·2=12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7·2=14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8·2=16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9·2=18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10·2=20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500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2·3=6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3·3=9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4·3=12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5·3=15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6·3=18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7·3=21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8·3=24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9·3=27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10·3=30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500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2·4=8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3·4=12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4·4=16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5·4=20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6·4=24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7·4=28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8·4=32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9·4=36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10·4=40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500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2·5=10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3·5=15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4·5=20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5·5=25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6·5=30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7·5=35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8·5=40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9·5=45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10·5=50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500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2·6=12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3·6=18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4·6=24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5·6=30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6·6=36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7·6=42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8·6=48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9·6=54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10·6=60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500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2·7=14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3·7=21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4·7=28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5·7=35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6·7=42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7·7=49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8·7=56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9·7=63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10·7=70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500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2·8=16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3·8=24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4·8=32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5·8=40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6·8=48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7·8=56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8·8=64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9·8=72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10·8=80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500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2·9=18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3·9=27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4·9=36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5·9=45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6·9=54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7·9=63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8·9=72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9·9=81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10·9=90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500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2·10=20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3·10=30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4·10=40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5·10=50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6·10=60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7·10=70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8·10=80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9·10=90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10·10=100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71472" y="285728"/>
            <a:ext cx="782637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Примеры, в которых 1 множитель и 2 множитель </a:t>
            </a:r>
          </a:p>
          <a:p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одинаковые, запоминаются легче.</a:t>
            </a:r>
            <a:endParaRPr lang="ru-RU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28596" y="642918"/>
          <a:ext cx="8143902" cy="5500700"/>
        </p:xfrm>
        <a:graphic>
          <a:graphicData uri="http://schemas.openxmlformats.org/drawingml/2006/table">
            <a:tbl>
              <a:tblPr/>
              <a:tblGrid>
                <a:gridCol w="943290"/>
                <a:gridCol w="943290"/>
                <a:gridCol w="943290"/>
                <a:gridCol w="943290"/>
                <a:gridCol w="943290"/>
                <a:gridCol w="943290"/>
                <a:gridCol w="943290"/>
                <a:gridCol w="712818"/>
                <a:gridCol w="828054"/>
              </a:tblGrid>
              <a:tr h="5500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2·1=2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3·1=3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4·1=4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5·1=5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6·1=6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7·1=7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8·1=8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9·1=9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10·1=10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500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2·2=4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3·2=6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4·2=8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5·2=10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6·2=12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7·2=14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8·2=16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9·2=18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10·2=20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500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2·3=6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3·3=9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4·3=12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5·3=15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6·3=18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7·3=21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8·3=24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9·3=27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10·3=30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500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2·4=8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3·4=12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4·4=16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5·4=20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6·4=24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7·4=28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8·4=32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9·4=36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10·4=40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500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2·5=10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3·5=15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4·5=20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5·5=25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6·5=30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7·5=35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8·5=40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9·5=45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10·5=50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500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2·6=12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3·6=18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4·6=24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5·6=30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6·6=36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7·6=42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8·6=48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9·6=54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10·6=60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500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2·7=14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3·7=21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4·7=28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5·7=35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6·7=42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7·7=49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8·7=56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9·7=63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10·7=70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500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2·8=16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3·8=24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4·8=32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5·8=40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6·8=48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7·8=56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8·8=64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9·8=72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10·8=80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500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2·9=18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3·9=27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4·9=36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5·9=45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6·9=54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7·9=63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8·9=72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9·9=81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10·9=90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500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2·10=20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3·10=30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4·10=40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5·10=50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6·10=60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7·10=70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8·10=80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9·10=90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10·10=100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285852" y="500042"/>
          <a:ext cx="6603030" cy="3850490"/>
        </p:xfrm>
        <a:graphic>
          <a:graphicData uri="http://schemas.openxmlformats.org/drawingml/2006/table">
            <a:tbl>
              <a:tblPr/>
              <a:tblGrid>
                <a:gridCol w="943290"/>
                <a:gridCol w="943290"/>
                <a:gridCol w="943290"/>
                <a:gridCol w="943290"/>
                <a:gridCol w="943290"/>
                <a:gridCol w="943290"/>
                <a:gridCol w="943290"/>
              </a:tblGrid>
              <a:tr h="5500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2·3=6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endParaRPr lang="ru-RU" dirty="0"/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500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2·4=8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3·4=12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lang="ru-RU" dirty="0"/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500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2·5=10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3·5=15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4·5=20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lang="ru-RU" dirty="0"/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500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2·6=12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3·6=18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4·6=24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5·6=30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ru-RU" dirty="0"/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500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2·7=14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3·7=21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4·7=28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5·7=35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6·7=42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500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2·8=16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3·8=24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4·8=32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5·8=40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6·8=48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7·8=56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500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2·9=18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3·9=27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4·9=36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5·9=45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6·9=54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7·9=63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8·9=72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0034" y="4643446"/>
            <a:ext cx="80584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Итог: примеров для обязательного заучивания- 28.</a:t>
            </a:r>
            <a:endParaRPr lang="ru-RU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14480" y="571480"/>
            <a:ext cx="600079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Таблица умножения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Достойна уважения.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Она всегда во всем права,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Чтоб ни случилось в мире,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А все же будет дважды два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По-прежнему четыре.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С.Я. Маршак</a:t>
            </a:r>
            <a:endParaRPr lang="ru-RU" sz="2800" b="1" dirty="0">
              <a:solidFill>
                <a:srgbClr val="C00000"/>
              </a:solidFill>
            </a:endParaRPr>
          </a:p>
        </p:txBody>
      </p:sp>
      <p:pic>
        <p:nvPicPr>
          <p:cNvPr id="94210" name="Picture 2" descr="https://im0-tub-ru.yandex.net/i?id=a06ed7ab8f58488f775fbd43e0639a58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7752" y="3214686"/>
            <a:ext cx="3495675" cy="304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6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Пифагор</a:t>
            </a:r>
            <a:endParaRPr lang="ru-RU" sz="60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7171" name="Picture 4" descr="http://smartwebsite.ru/_pu/42/55540932.jpg"/>
          <p:cNvPicPr>
            <a:picLocks noChangeAspect="1" noChangeArrowheads="1"/>
          </p:cNvPicPr>
          <p:nvPr/>
        </p:nvPicPr>
        <p:blipFill>
          <a:blip r:embed="rId2"/>
          <a:srcRect l="-1176" r="-1176"/>
          <a:stretch>
            <a:fillRect/>
          </a:stretch>
        </p:blipFill>
        <p:spPr bwMode="auto">
          <a:xfrm>
            <a:off x="179388" y="1484313"/>
            <a:ext cx="8561387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57290" y="714356"/>
            <a:ext cx="7286644" cy="95410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+mj-lt"/>
              </a:rPr>
              <a:t>Цель </a:t>
            </a:r>
            <a:r>
              <a:rPr lang="ru-RU" sz="2400" dirty="0" smtClean="0"/>
              <a:t>помочь </a:t>
            </a:r>
            <a:r>
              <a:rPr lang="ru-RU" sz="2400" dirty="0" smtClean="0"/>
              <a:t>второклассникам выучить таблицу </a:t>
            </a:r>
            <a:r>
              <a:rPr lang="ru-RU" sz="2400" dirty="0" smtClean="0"/>
              <a:t>умножения</a:t>
            </a:r>
            <a:r>
              <a:rPr lang="ru-RU" sz="2400" dirty="0" smtClean="0">
                <a:latin typeface="+mj-lt"/>
              </a:rPr>
              <a:t>. </a:t>
            </a:r>
            <a:endParaRPr lang="ru-RU" sz="2400" dirty="0">
              <a:latin typeface="+mj-lt"/>
            </a:endParaRPr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500034" y="2357430"/>
            <a:ext cx="7786742" cy="236988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Times New Roman" pitchFamily="18" charset="0"/>
              </a:rPr>
              <a:t>Задачи: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+mj-lt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         1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.</a:t>
            </a:r>
            <a:r>
              <a:rPr lang="ru-RU" sz="2400" dirty="0" smtClean="0"/>
              <a:t> Найти информацию об истории появления таблицы умножения</a:t>
            </a:r>
            <a:r>
              <a:rPr lang="ru-RU" sz="2400" dirty="0" smtClean="0"/>
              <a:t>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       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2.</a:t>
            </a:r>
            <a:r>
              <a:rPr lang="ru-RU" sz="2400" dirty="0" smtClean="0"/>
              <a:t> Провести анкетирование обучающихся </a:t>
            </a:r>
            <a:r>
              <a:rPr lang="ru-RU" sz="2400" dirty="0" smtClean="0"/>
              <a:t>2 классов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        3.  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Показать, что таблица умножения –это не так сложно.  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3357554" y="5143512"/>
            <a:ext cx="5429288" cy="89255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Times New Roman" pitchFamily="18" charset="0"/>
              </a:rPr>
              <a:t>Объект исследования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–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  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таблица умножения.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857224" y="1214422"/>
            <a:ext cx="7000924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</a:rPr>
              <a:t>Гипотеза </a:t>
            </a:r>
            <a:r>
              <a:rPr kumimoji="0" lang="ru-RU" sz="320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</a:rPr>
              <a:t>у</a:t>
            </a:r>
            <a:r>
              <a:rPr lang="ru-RU" sz="3200" dirty="0" smtClean="0"/>
              <a:t>чить </a:t>
            </a:r>
            <a:r>
              <a:rPr lang="ru-RU" sz="3200" dirty="0" smtClean="0"/>
              <a:t>таблицу умножения, зная ее секреты, быстро и легко</a:t>
            </a:r>
            <a:r>
              <a:rPr lang="ru-RU" sz="3200" dirty="0" smtClean="0"/>
              <a:t>.</a:t>
            </a:r>
            <a:endParaRPr kumimoji="0" lang="ru-RU" sz="3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96258" name="Picture 2" descr="http://steshka.ru/wp-content/uploads/2015/05/kartinki_shkola_deti_uchitelya_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2500306"/>
            <a:ext cx="3786182" cy="40080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428596" y="642918"/>
            <a:ext cx="6143668" cy="458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Методы исследования: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ru-RU" sz="3600" dirty="0" smtClean="0"/>
              <a:t>изучение и анализ различных источников по выбранной теме</a:t>
            </a:r>
            <a:r>
              <a:rPr lang="ru-RU" sz="3600" dirty="0" smtClean="0"/>
              <a:t>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ru-RU" sz="3600" dirty="0" smtClean="0"/>
              <a:t>анкетирование;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ru-RU" sz="3600" dirty="0" smtClean="0"/>
              <a:t>практическое </a:t>
            </a:r>
            <a:r>
              <a:rPr lang="ru-RU" sz="3600" dirty="0" smtClean="0"/>
              <a:t>исследование разных способов заучивания таблицы.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95234" name="Picture 2" descr="http://shikardos.ru/text/2-chaste-regionalenij-komponent/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2971352"/>
            <a:ext cx="3014657" cy="35485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642918"/>
            <a:ext cx="435771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Таблица умножения- это 90 </a:t>
            </a:r>
            <a:r>
              <a:rPr lang="ru-RU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примеров. Можно ли сократить количество примеров, которые необходимо выучить.</a:t>
            </a:r>
            <a:endParaRPr lang="ru-RU" sz="32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9330" name="AutoShape 2" descr="https://thumbs.dreamstime.com/x/student-reads-book-cartoon-isolated-illustration-3451061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9332" name="AutoShape 4" descr="https://thumbs.dreamstime.com/z/%D0%B8%D1%81%D0%BF%D1%8B%D1%82%D0%B0%D0%BD%D0%B8%D0%B5-780580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99333" name="Picture 5"/>
          <p:cNvPicPr>
            <a:picLocks noChangeAspect="1" noChangeArrowheads="1"/>
          </p:cNvPicPr>
          <p:nvPr/>
        </p:nvPicPr>
        <p:blipFill>
          <a:blip r:embed="rId2"/>
          <a:srcRect r="9640"/>
          <a:stretch>
            <a:fillRect/>
          </a:stretch>
        </p:blipFill>
        <p:spPr bwMode="auto">
          <a:xfrm>
            <a:off x="4643438" y="642918"/>
            <a:ext cx="4086400" cy="532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00034" y="571480"/>
          <a:ext cx="8143899" cy="5357830"/>
        </p:xfrm>
        <a:graphic>
          <a:graphicData uri="http://schemas.openxmlformats.org/drawingml/2006/table">
            <a:tbl>
              <a:tblPr/>
              <a:tblGrid>
                <a:gridCol w="827086"/>
                <a:gridCol w="827121"/>
                <a:gridCol w="954371"/>
                <a:gridCol w="954371"/>
                <a:gridCol w="890746"/>
                <a:gridCol w="954371"/>
                <a:gridCol w="827121"/>
                <a:gridCol w="827121"/>
                <a:gridCol w="1081591"/>
              </a:tblGrid>
              <a:tr h="5357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2·1=2</a:t>
                      </a:r>
                      <a:endParaRPr lang="ru-RU" sz="105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3·1=3</a:t>
                      </a:r>
                      <a:endParaRPr lang="ru-RU" sz="105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4·1=4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5·1=5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6·1=6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7·1=7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8·1=8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9·1=9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10·1=10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357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2·2=4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3·2=6</a:t>
                      </a:r>
                      <a:endParaRPr lang="ru-RU" sz="105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4·2=8</a:t>
                      </a:r>
                      <a:endParaRPr lang="ru-RU" sz="105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5·2=10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6·2=12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7·2=14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8·2=16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9·2=18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10·2=20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357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2·3=6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3·3=9</a:t>
                      </a:r>
                      <a:endParaRPr lang="ru-RU" sz="105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4·3=12</a:t>
                      </a:r>
                      <a:endParaRPr lang="ru-RU" sz="105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5·3=15</a:t>
                      </a:r>
                      <a:endParaRPr lang="ru-RU" sz="105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6·3=18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7·3=21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8·3=24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9·3=27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10·3=30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357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2·4=8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3·4=12</a:t>
                      </a:r>
                      <a:endParaRPr lang="ru-RU" sz="105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4·4=16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5·4=20</a:t>
                      </a:r>
                      <a:endParaRPr lang="ru-RU" sz="105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6·4=24</a:t>
                      </a:r>
                      <a:endParaRPr lang="ru-RU" sz="105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7·4=28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8·4=32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9·4=36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10·4=40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357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2·5=10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3·5=15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4·5=20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5·5=25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6·5=30</a:t>
                      </a:r>
                      <a:endParaRPr lang="ru-RU" sz="105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7·5=35</a:t>
                      </a:r>
                      <a:endParaRPr lang="ru-RU" sz="105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8·5=40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9·5=45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10·5=50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357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2·6=12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3·6=18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4·6=24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5·6=30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6·6=36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7·6=42</a:t>
                      </a:r>
                      <a:endParaRPr lang="ru-RU" sz="105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8·6=48</a:t>
                      </a:r>
                      <a:endParaRPr lang="ru-RU" sz="105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9·6=54</a:t>
                      </a:r>
                      <a:endParaRPr lang="ru-RU" sz="105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10·6=60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357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2·7=14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3·7=21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4·7=28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5·7=35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6·7=42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7·7=49</a:t>
                      </a:r>
                      <a:endParaRPr lang="ru-RU" sz="105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8·7=56</a:t>
                      </a:r>
                      <a:endParaRPr lang="ru-RU" sz="105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9·7=63</a:t>
                      </a:r>
                      <a:endParaRPr lang="ru-RU" sz="105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10·7=70</a:t>
                      </a:r>
                      <a:endParaRPr lang="ru-RU" sz="105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357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2·8=16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3·8=24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4·8=32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5·8=40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6·8=48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7·8=56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8·8=64</a:t>
                      </a:r>
                      <a:endParaRPr lang="ru-RU" sz="105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9·8=72</a:t>
                      </a:r>
                      <a:endParaRPr lang="ru-RU" sz="105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10·8=80</a:t>
                      </a:r>
                      <a:endParaRPr lang="ru-RU" sz="105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357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2·9=18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3·9=27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4·9=36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5·9=45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6·9=54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7·9=63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8·9=72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9·9=81</a:t>
                      </a:r>
                      <a:endParaRPr lang="ru-RU" sz="105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10·9=90</a:t>
                      </a:r>
                      <a:endParaRPr lang="ru-RU" sz="105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357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2·10=20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3·10=30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4·10=40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5·10=50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6·10=60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7·10=70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8·10=80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9·10=90</a:t>
                      </a:r>
                      <a:endParaRPr lang="ru-RU" sz="105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10·10=100</a:t>
                      </a:r>
                      <a:endParaRPr lang="ru-RU" sz="105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71472" y="1142984"/>
          <a:ext cx="8072460" cy="5429260"/>
        </p:xfrm>
        <a:graphic>
          <a:graphicData uri="http://schemas.openxmlformats.org/drawingml/2006/table">
            <a:tbl>
              <a:tblPr/>
              <a:tblGrid>
                <a:gridCol w="935015"/>
                <a:gridCol w="935015"/>
                <a:gridCol w="935015"/>
                <a:gridCol w="935015"/>
                <a:gridCol w="935015"/>
                <a:gridCol w="935015"/>
                <a:gridCol w="935015"/>
                <a:gridCol w="706565"/>
                <a:gridCol w="820790"/>
              </a:tblGrid>
              <a:tr h="5429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2·1=2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3·1=3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4·1=4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5·1=5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6·1=6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7·1=7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8·1=8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9·1=9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10·1=10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429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2·2=4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3·2=6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4·2=8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5·2=10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6·2=12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7·2=14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8·2=16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9·2=18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10·2=20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429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2·3=6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3·3=9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4·3=12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5·3=15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6·3=18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7·3=21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8·3=24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9·3=27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10·3=30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429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2·4=8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3·4=12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4·4=16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5·4=20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6·4=24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7·4=28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8·4=32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9·4=36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10·4=40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429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2·5=10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3·5=15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4·5=20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5·5=25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6·5=30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7·5=35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8·5=40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9·5=45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10·5=50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429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2·6=12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3·6=18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4·6=24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5·6=30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6·6=36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7·6=42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8·6=48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9·6=54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10·6=60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429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2·7=14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3·7=21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4·7=28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5·7=35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6·7=42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7·7=49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8·7=56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9·7=63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10·7=70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429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2·8=16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3·8=24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4·8=32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5·8=40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6·8=48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7·8=56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8·8=64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9·8=72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10·8=80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429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2·9=18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3·9=27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4·9=36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5·9=45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6·9=54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7·9=63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8·9=72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9·9=81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10·9=90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429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2·10=20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3·10=30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4·10=40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5·10=50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6·10=60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7·10=70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8·10=80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9·10=90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10·10=100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28596" y="214290"/>
            <a:ext cx="801187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Примеры умножения на один очень легкие.</a:t>
            </a:r>
          </a:p>
          <a:p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При умножении на 1 получается тоже самое число.</a:t>
            </a:r>
            <a:endParaRPr lang="ru-RU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87</TotalTime>
  <Words>721</Words>
  <PresentationFormat>Экран (4:3)</PresentationFormat>
  <Paragraphs>597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Аспект</vt:lpstr>
      <vt:lpstr>Сложно ли выучить таблицу умножения</vt:lpstr>
      <vt:lpstr>Слайд 2</vt:lpstr>
      <vt:lpstr>Пифагор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ОЮ</cp:lastModifiedBy>
  <cp:revision>10</cp:revision>
  <dcterms:modified xsi:type="dcterms:W3CDTF">2018-01-17T14:42:24Z</dcterms:modified>
</cp:coreProperties>
</file>