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58" r:id="rId4"/>
    <p:sldId id="269" r:id="rId5"/>
    <p:sldId id="260" r:id="rId6"/>
    <p:sldId id="261" r:id="rId7"/>
    <p:sldId id="270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48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22.01.2018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ranssib.ru/cat-records.htm" TargetMode="Externa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ranssib.ru/cat-records.htm" TargetMode="Externa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ranssib.ru/cat-records.htm" TargetMode="External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ranssib.ru/cat-records.htm" TargetMode="Externa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ranssib.ru/cat-records.htm" TargetMode="External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ranssib.ru/cat-records.htm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ranssib.ru/cat-records.htm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ranssib.ru/cat-records.htm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ranssib.ru/cat-records.htm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ranssib.ru/cat-records.htm" TargetMode="External"/><Relationship Id="rId7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transsib.ru/Photo/Dvost/8512.jpg" TargetMode="External"/><Relationship Id="rId5" Type="http://schemas.openxmlformats.org/officeDocument/2006/relationships/hyperlink" Target="http://www.transsib.ru/Photo/Svrd/1433.jpg" TargetMode="External"/><Relationship Id="rId4" Type="http://schemas.openxmlformats.org/officeDocument/2006/relationships/hyperlink" Target="http://www.transsib.ru/Photo/Euro/0290.jpg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ranssib.ru/cat-records.htm" TargetMode="Externa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ranssib.ru/cat-records.htm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ranssib.ru/cat-records.htm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17 апреля: Начало строительства Транссиб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2857488" y="4357694"/>
            <a:ext cx="5429287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9600" b="1" i="1" dirty="0" smtClean="0">
                <a:solidFill>
                  <a:srgbClr val="C00000"/>
                </a:solidFill>
              </a:rPr>
              <a:t>Транссиб</a:t>
            </a:r>
          </a:p>
          <a:p>
            <a:r>
              <a:rPr lang="ru-RU" sz="2400" b="1" i="1" dirty="0" smtClean="0">
                <a:solidFill>
                  <a:schemeClr val="tx2">
                    <a:lumMod val="50000"/>
                  </a:schemeClr>
                </a:solidFill>
              </a:rPr>
              <a:t>Презентация учителя начальных классов Дерябиной Ольги Юрьевны</a:t>
            </a:r>
            <a:endParaRPr lang="ru-RU" sz="2400" b="1" i="1" dirty="0" smtClean="0">
              <a:solidFill>
                <a:schemeClr val="tx2">
                  <a:lumMod val="50000"/>
                </a:schemeClr>
              </a:solidFill>
            </a:endParaRPr>
          </a:p>
          <a:p>
            <a:endParaRPr lang="ru-RU" sz="9600" b="1" i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http://www.transsib.ru/Photo/Dvost/851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5795954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142976" y="5786454"/>
            <a:ext cx="654762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/>
              <a:t> </a:t>
            </a:r>
            <a:r>
              <a:rPr lang="ru-RU" sz="4400" b="1" dirty="0" smtClean="0"/>
              <a:t> </a:t>
            </a:r>
            <a:r>
              <a:rPr lang="ru-RU" sz="4400" b="1" dirty="0" smtClean="0">
                <a:hlinkClick r:id="rId3"/>
              </a:rPr>
              <a:t>Самые длинные тоннели</a:t>
            </a:r>
            <a:endParaRPr lang="ru-RU" sz="4400" dirty="0"/>
          </a:p>
        </p:txBody>
      </p:sp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0" y="0"/>
            <a:ext cx="7385355" cy="369332"/>
          </a:xfrm>
          <a:prstGeom prst="rect">
            <a:avLst/>
          </a:prstGeom>
          <a:solidFill>
            <a:srgbClr val="FFFFED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под Амуром, параллельно Амурскому мосту 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  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длина 7198 м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http://www.transsib.ru/Photo/Zsib/3336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5429264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42844" y="5500702"/>
            <a:ext cx="878684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/>
              <a:t> </a:t>
            </a:r>
            <a:r>
              <a:rPr lang="ru-RU" sz="5400" b="1" dirty="0" smtClean="0">
                <a:hlinkClick r:id="rId3"/>
              </a:rPr>
              <a:t>Самый большой вокзал</a:t>
            </a:r>
            <a:r>
              <a:rPr lang="ru-RU" sz="5400" b="1" dirty="0" smtClean="0"/>
              <a:t/>
            </a:r>
            <a:br>
              <a:rPr lang="ru-RU" sz="5400" b="1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http://www.transsib.ru/Photo/Zab/685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5357826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071538" y="5500702"/>
            <a:ext cx="7243458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6000" b="1" dirty="0" smtClean="0">
                <a:hlinkClick r:id="rId3"/>
              </a:rPr>
              <a:t>Самые кривые петли</a:t>
            </a:r>
            <a:endParaRPr lang="ru-RU" sz="6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http://www.transsib.ru/Photo/Old/old-8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0" y="1000107"/>
            <a:ext cx="9144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hlinkClick r:id="rId3"/>
              </a:rPr>
              <a:t>Темпы строительства Великого Сибирского Пути</a:t>
            </a:r>
            <a:r>
              <a:rPr lang="ru-RU" sz="3200" b="1" dirty="0" smtClean="0"/>
              <a:t/>
            </a:r>
            <a:br>
              <a:rPr lang="ru-RU" sz="3200" b="1" dirty="0" smtClean="0"/>
            </a:br>
            <a:r>
              <a:rPr lang="ru-RU" sz="3200" b="1" dirty="0" smtClean="0"/>
              <a:t>  </a:t>
            </a:r>
            <a:r>
              <a:rPr lang="ru-RU" sz="3200" b="1" dirty="0" smtClean="0">
                <a:hlinkClick r:id="rId3"/>
              </a:rPr>
              <a:t>Темпы и длина электрификации дороги</a:t>
            </a:r>
            <a:endParaRPr lang="ru-RU" sz="32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215074" y="2071678"/>
            <a:ext cx="23730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/>
              <a:t>за 13 с половиной лет</a:t>
            </a:r>
            <a:endParaRPr lang="ru-RU" b="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http://www.transsib.ru/Photo/Vsib/5311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5500702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0" y="5500702"/>
            <a:ext cx="914399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hlinkClick r:id="rId3"/>
              </a:rPr>
              <a:t>Единственный в мире вокзал из мрамора</a:t>
            </a:r>
            <a:endParaRPr lang="ru-RU" sz="4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285860"/>
            <a:ext cx="8229600" cy="1143000"/>
          </a:xfrm>
        </p:spPr>
        <p:txBody>
          <a:bodyPr>
            <a:noAutofit/>
          </a:bodyPr>
          <a:lstStyle/>
          <a:p>
            <a:r>
              <a:rPr lang="ru-RU" sz="7200" b="1" i="1" dirty="0" smtClean="0">
                <a:solidFill>
                  <a:srgbClr val="C00000"/>
                </a:solidFill>
              </a:rPr>
              <a:t>Рекорды Транссиба</a:t>
            </a:r>
            <a:endParaRPr lang="ru-RU" sz="7200" b="1" i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 </a:t>
            </a:r>
            <a:br>
              <a:rPr lang="ru-RU" b="1" dirty="0" smtClean="0"/>
            </a:br>
            <a:r>
              <a:rPr lang="ru-RU" b="1" dirty="0" smtClean="0"/>
              <a:t>  </a:t>
            </a:r>
            <a:br>
              <a:rPr lang="ru-RU" b="1" dirty="0" smtClean="0"/>
            </a:br>
            <a:r>
              <a:rPr lang="ru-RU" b="1" dirty="0" smtClean="0"/>
              <a:t>      </a:t>
            </a:r>
            <a:br>
              <a:rPr lang="ru-RU" b="1" dirty="0" smtClean="0"/>
            </a:br>
            <a:r>
              <a:rPr lang="ru-RU" b="1" dirty="0" smtClean="0"/>
              <a:t>  </a:t>
            </a:r>
            <a:r>
              <a:rPr lang="ru-RU" sz="6000" b="1" dirty="0" smtClean="0">
                <a:hlinkClick r:id="rId2"/>
              </a:rPr>
              <a:t>Стоимость постройки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071670" y="5500702"/>
            <a:ext cx="488755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/>
              <a:t>почти полтора миллиарда рублей. </a:t>
            </a:r>
            <a:endParaRPr lang="ru-RU" sz="24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690336"/>
            <a:ext cx="91440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/>
              <a:t>Фактическая протяженность Транссибирской магистрали по главному пассажирскому ходу составляет 9288,2 км </a:t>
            </a:r>
            <a:endParaRPr lang="ru-RU" sz="40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0" y="785795"/>
            <a:ext cx="91440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hlinkClick r:id="rId2"/>
              </a:rPr>
              <a:t>Самая протяженная железная дорога на планете</a:t>
            </a:r>
            <a:endParaRPr lang="ru-RU" sz="4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/>
              <a:t> </a:t>
            </a:r>
            <a:r>
              <a:rPr lang="ru-RU" sz="6000" b="1" dirty="0" smtClean="0">
                <a:hlinkClick r:id="rId2"/>
              </a:rPr>
              <a:t>Один материк и два континента</a:t>
            </a:r>
            <a:r>
              <a:rPr lang="ru-RU" sz="6000" b="1" dirty="0" smtClean="0"/>
              <a:t/>
            </a:r>
            <a:br>
              <a:rPr lang="ru-RU" sz="6000" b="1" dirty="0" smtClean="0"/>
            </a:br>
            <a:r>
              <a:rPr lang="ru-RU" sz="6000" b="1" dirty="0" smtClean="0"/>
              <a:t> </a:t>
            </a:r>
            <a:r>
              <a:rPr lang="ru-RU" sz="6000" b="1" dirty="0" smtClean="0">
                <a:hlinkClick r:id="rId2"/>
              </a:rPr>
              <a:t>Через всю необъятную Россию</a:t>
            </a:r>
            <a:r>
              <a:rPr lang="ru-RU" sz="6000" b="1" dirty="0" smtClean="0"/>
              <a:t/>
            </a:r>
            <a:br>
              <a:rPr lang="ru-RU" sz="6000" b="1" dirty="0" smtClean="0"/>
            </a:br>
            <a:r>
              <a:rPr lang="ru-RU" sz="6000" b="1" dirty="0" smtClean="0"/>
              <a:t> </a:t>
            </a:r>
            <a:r>
              <a:rPr lang="ru-RU" sz="6000" b="1" dirty="0" smtClean="0">
                <a:hlinkClick r:id="rId2"/>
              </a:rPr>
              <a:t>Вдоль магистрали - почти девяносто городов</a:t>
            </a:r>
            <a:endParaRPr lang="ru-RU" sz="48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http://www.transsib.ru/Photo/Vsib/534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0" y="5000636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 </a:t>
            </a:r>
            <a:r>
              <a:rPr lang="ru-RU" sz="3600" b="1" dirty="0" smtClean="0">
                <a:hlinkClick r:id="rId3"/>
              </a:rPr>
              <a:t>Уникальное озеро на полпути к Тихому океану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http://www.transsib.ru/Photo/Dvost/851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0" y="4572008"/>
            <a:ext cx="9143999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600" b="1" dirty="0" smtClean="0">
                <a:hlinkClick r:id="rId3"/>
              </a:rPr>
              <a:t>Большие реки Евразии на  пути</a:t>
            </a:r>
            <a:r>
              <a:rPr lang="ru-RU" sz="6600" b="1" dirty="0" smtClean="0"/>
              <a:t> </a:t>
            </a:r>
            <a:endParaRPr lang="ru-RU" sz="6600" dirty="0"/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0" y="0"/>
            <a:ext cx="8816837" cy="923330"/>
          </a:xfrm>
          <a:prstGeom prst="rect">
            <a:avLst/>
          </a:prstGeom>
          <a:solidFill>
            <a:srgbClr val="FFFFED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16 крупных рек: 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hlinkClick r:id="rId4"/>
              </a:rPr>
              <a:t>Волгу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, Вятку, 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hlinkClick r:id="rId5"/>
              </a:rPr>
              <a:t>Каму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, Тобо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hlinkClick r:id="rId6"/>
              </a:rPr>
              <a:t>л, 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hlinkClick r:id="rId6"/>
              </a:rPr>
              <a:t>Иртыш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hlinkClick r:id="rId6"/>
              </a:rPr>
              <a:t>, 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hlinkClick r:id="rId6"/>
              </a:rPr>
              <a:t>Обь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hlinkClick r:id="rId6"/>
              </a:rPr>
              <a:t>, 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hlinkClick r:id="rId6"/>
              </a:rPr>
              <a:t>Томь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hlinkClick r:id="rId6"/>
              </a:rPr>
              <a:t>,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hlinkClick r:id="rId6"/>
              </a:rPr>
              <a:t>Чулым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hlinkClick r:id="rId6"/>
              </a:rPr>
              <a:t>, 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hlinkClick r:id="rId6"/>
              </a:rPr>
              <a:t>Енисей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hlinkClick r:id="rId6"/>
              </a:rPr>
              <a:t>, 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hlinkClick r:id="rId6"/>
              </a:rPr>
              <a:t>Оку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hlinkClick r:id="rId6"/>
              </a:rPr>
              <a:t>, 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hlinkClick r:id="rId6"/>
              </a:rPr>
              <a:t>Селенгу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hlinkClick r:id="rId6"/>
              </a:rPr>
              <a:t>, </a:t>
            </a:r>
            <a:r>
              <a:rPr kumimoji="0" lang="ru-RU" sz="1800" b="0" i="0" u="sng" strike="noStrike" cap="none" normalizeH="0" baseline="0" dirty="0" smtClean="0">
                <a:ln>
                  <a:noFill/>
                </a:ln>
                <a:solidFill>
                  <a:srgbClr val="CC0000"/>
                </a:solidFill>
                <a:effectLst/>
                <a:latin typeface="Verdana" pitchFamily="34" charset="0"/>
                <a:hlinkClick r:id="rId6"/>
              </a:rPr>
              <a:t>Зею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hlinkClick r:id="rId6"/>
              </a:rPr>
              <a:t>, 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hlinkClick r:id="rId6"/>
              </a:rPr>
              <a:t>Бурею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hlinkClick r:id="rId6"/>
              </a:rPr>
              <a:t>, 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hlinkClick r:id="rId6"/>
              </a:rPr>
              <a:t>Амур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hlinkClick r:id="rId6"/>
              </a:rPr>
              <a:t>, 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hlinkClick r:id="rId6"/>
              </a:rPr>
              <a:t>Хор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hlinkClick r:id="rId6"/>
              </a:rPr>
              <a:t>, Уссури. 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hlinkClick r:id="rId6"/>
              </a:rPr>
              <a:t> 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из них Амур - наиболее широкая (около 2 км)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pic>
        <p:nvPicPr>
          <p:cNvPr id="19460" name="Picture 4" descr="Мост через Амур">
            <a:hlinkClick r:id="rId6"/>
          </p:cNvPr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5357475" y="-441325"/>
            <a:ext cx="942975" cy="6477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chemeClr val="tx2"/>
                </a:solidFill>
              </a:rPr>
              <a:t> </a:t>
            </a:r>
            <a:r>
              <a:rPr lang="ru-RU" sz="8000" b="1" dirty="0" smtClean="0">
                <a:solidFill>
                  <a:schemeClr val="tx2"/>
                </a:solidFill>
              </a:rPr>
              <a:t> - </a:t>
            </a:r>
            <a:r>
              <a:rPr lang="ru-RU" sz="8000" b="1" u="sng" dirty="0" smtClean="0">
                <a:solidFill>
                  <a:schemeClr val="tx2"/>
                </a:solidFill>
                <a:hlinkClick r:id="rId2"/>
              </a:rPr>
              <a:t>Н</a:t>
            </a:r>
            <a:r>
              <a:rPr lang="ru-RU" sz="8000" b="1" u="sng" dirty="0" smtClean="0">
                <a:hlinkClick r:id="rId2"/>
              </a:rPr>
              <a:t>аиболее напряженные и скоростные участки</a:t>
            </a:r>
            <a:r>
              <a:rPr lang="ru-RU" sz="8000" b="1" dirty="0" smtClean="0"/>
              <a:t/>
            </a:r>
            <a:br>
              <a:rPr lang="ru-RU" sz="8000" b="1" dirty="0" smtClean="0"/>
            </a:br>
            <a:r>
              <a:rPr lang="ru-RU" sz="8000" b="1" dirty="0" smtClean="0"/>
              <a:t> </a:t>
            </a:r>
            <a:r>
              <a:rPr lang="ru-RU" sz="8000" b="1" dirty="0" smtClean="0">
                <a:solidFill>
                  <a:schemeClr val="tx2"/>
                </a:solidFill>
              </a:rPr>
              <a:t>-</a:t>
            </a:r>
            <a:r>
              <a:rPr lang="ru-RU" sz="8000" b="1" dirty="0" smtClean="0"/>
              <a:t> </a:t>
            </a:r>
            <a:r>
              <a:rPr lang="ru-RU" sz="8000" b="1" dirty="0" smtClean="0">
                <a:hlinkClick r:id="rId2"/>
              </a:rPr>
              <a:t>Самые высокие насыпи и косогоры</a:t>
            </a:r>
            <a:endParaRPr lang="ru-RU" sz="8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http://www.transsib.ru/Photo/Vsib/528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"/>
            <a:ext cx="9144000" cy="4572008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0" y="4500570"/>
            <a:ext cx="9144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/>
              <a:t> </a:t>
            </a:r>
            <a:r>
              <a:rPr lang="ru-RU" sz="3200" b="1" dirty="0" smtClean="0">
                <a:hlinkClick r:id="rId3"/>
              </a:rPr>
              <a:t>Географические пределы</a:t>
            </a:r>
            <a:r>
              <a:rPr lang="ru-RU" sz="3200" b="1" dirty="0" smtClean="0"/>
              <a:t>     </a:t>
            </a:r>
            <a:r>
              <a:rPr lang="ru-RU" sz="3200" b="1" dirty="0" smtClean="0">
                <a:hlinkClick r:id="rId3"/>
              </a:rPr>
              <a:t>Полюс холода</a:t>
            </a:r>
            <a:r>
              <a:rPr lang="ru-RU" sz="3200" b="1" dirty="0" smtClean="0"/>
              <a:t/>
            </a:r>
            <a:br>
              <a:rPr lang="ru-RU" sz="3200" b="1" dirty="0" smtClean="0"/>
            </a:br>
            <a:r>
              <a:rPr lang="ru-RU" sz="3200" b="1" dirty="0" smtClean="0"/>
              <a:t>  </a:t>
            </a:r>
            <a:r>
              <a:rPr lang="ru-RU" sz="3200" b="1" dirty="0" smtClean="0">
                <a:hlinkClick r:id="rId3"/>
              </a:rPr>
              <a:t>Самые высокие точки</a:t>
            </a:r>
            <a:r>
              <a:rPr lang="ru-RU" sz="3200" b="1" dirty="0" smtClean="0"/>
              <a:t>     </a:t>
            </a:r>
            <a:r>
              <a:rPr lang="ru-RU" sz="3200" b="1" dirty="0" smtClean="0">
                <a:hlinkClick r:id="rId3"/>
              </a:rPr>
              <a:t>Самая низкая точка</a:t>
            </a:r>
            <a:r>
              <a:rPr lang="ru-RU" sz="3200" b="1" dirty="0" smtClean="0"/>
              <a:t/>
            </a:r>
            <a:br>
              <a:rPr lang="ru-RU" sz="3200" b="1" dirty="0" smtClean="0"/>
            </a:br>
            <a:r>
              <a:rPr lang="ru-RU" sz="3200" b="1" dirty="0" smtClean="0"/>
              <a:t>  </a:t>
            </a:r>
            <a:r>
              <a:rPr lang="ru-RU" sz="3200" b="1" dirty="0" smtClean="0">
                <a:hlinkClick r:id="rId3"/>
              </a:rPr>
              <a:t>Самые крутые спуски</a:t>
            </a:r>
            <a:r>
              <a:rPr lang="ru-RU" sz="3200" b="1" dirty="0" smtClean="0"/>
              <a:t>     </a:t>
            </a:r>
            <a:r>
              <a:rPr lang="ru-RU" sz="3200" b="1" dirty="0" smtClean="0">
                <a:hlinkClick r:id="rId3"/>
              </a:rPr>
              <a:t>Самая пологая дорога</a:t>
            </a:r>
            <a:endParaRPr lang="ru-RU" sz="32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572000" y="5000636"/>
            <a:ext cx="4572000" cy="2616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100" dirty="0" smtClean="0"/>
              <a:t>наиболее низкие зимние температуры там достигают</a:t>
            </a:r>
            <a:r>
              <a:rPr lang="ru-RU" sz="1100" b="1" dirty="0" smtClean="0"/>
              <a:t>-62С</a:t>
            </a:r>
            <a:endParaRPr lang="ru-RU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http://www.transsib.ru/Photo/Dvost/8514k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857224" y="5715016"/>
            <a:ext cx="591059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smtClean="0">
                <a:hlinkClick r:id="rId3"/>
              </a:rPr>
              <a:t>Самые длинные мосты</a:t>
            </a:r>
            <a:endParaRPr lang="ru-RU" sz="4400" dirty="0"/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0" y="0"/>
            <a:ext cx="6508513" cy="369332"/>
          </a:xfrm>
          <a:prstGeom prst="rect">
            <a:avLst/>
          </a:prstGeom>
          <a:solidFill>
            <a:srgbClr val="FFFFED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в 1913 - 1916 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гг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 через реку Амур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  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</a:rPr>
              <a:t> длиной 2568 м 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84</Words>
  <PresentationFormat>Экран (4:3)</PresentationFormat>
  <Paragraphs>25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Слайд 1</vt:lpstr>
      <vt:lpstr>Рекорды Транссиба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ОЮ</cp:lastModifiedBy>
  <cp:revision>5</cp:revision>
  <dcterms:modified xsi:type="dcterms:W3CDTF">2018-01-22T13:57:45Z</dcterms:modified>
</cp:coreProperties>
</file>