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03" r:id="rId5"/>
    <p:sldId id="257" r:id="rId6"/>
    <p:sldId id="321" r:id="rId7"/>
    <p:sldId id="319" r:id="rId8"/>
    <p:sldId id="299" r:id="rId9"/>
    <p:sldId id="304" r:id="rId10"/>
    <p:sldId id="316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20" r:id="rId20"/>
    <p:sldId id="313" r:id="rId21"/>
    <p:sldId id="314" r:id="rId22"/>
    <p:sldId id="315" r:id="rId23"/>
    <p:sldId id="301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3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0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7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7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2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3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0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7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9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0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64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5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17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56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7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44000">
              <a:schemeClr val="bg2">
                <a:lumMod val="25000"/>
              </a:schemeClr>
            </a:gs>
            <a:gs pos="59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12/7/2017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173C-BF34-4A1B-A3FC-1AC08CD662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0DCB-6D56-47D9-96B3-D828D5A8B5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ГУРЦОВАЛИ\Desktop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535" y="620688"/>
            <a:ext cx="8232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«РОССИЯ -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КОСМИЧЕСКАЯ ДЕРЖАВА»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993" y="4293096"/>
            <a:ext cx="5106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Интегрированный урок  в 5 классе.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( по математике, английскому языку , технологии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744" y="5568915"/>
            <a:ext cx="2747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Выполнили: Огурцова Л.И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Петрова Е.В.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Ерофеева О.Ю.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552266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До луны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не может птица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Долететь и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прилуниться,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Но зато умеет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 это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Делать быстрая…</a:t>
            </a:r>
          </a:p>
          <a:p>
            <a:endParaRPr lang="ru-RU" sz="4800" dirty="0">
              <a:latin typeface="Century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452" y="285728"/>
            <a:ext cx="41485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9058" y="5857892"/>
            <a:ext cx="2121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Century" pitchFamily="18" charset="0"/>
              </a:rPr>
              <a:t>Rocket</a:t>
            </a:r>
            <a:endParaRPr lang="ru-RU" sz="4800" i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0"/>
            <a:ext cx="70009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У ракеты есть водитель,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Невесомости любитель.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По-английски «</a:t>
            </a:r>
            <a:r>
              <a:rPr lang="en-US" sz="4800" i="1" dirty="0" smtClean="0">
                <a:solidFill>
                  <a:srgbClr val="FFFF00"/>
                </a:solidFill>
                <a:latin typeface="Century" pitchFamily="18" charset="0"/>
              </a:rPr>
              <a:t>astronaut</a:t>
            </a:r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 »,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А по-русски …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Century" pitchFamily="18" charset="0"/>
              </a:rPr>
              <a:t> </a:t>
            </a:r>
            <a:endParaRPr lang="ru-RU" sz="48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14351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0178" name="Picture 2" descr="D:\User\Рабочий стол\21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071802" cy="64300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5857892"/>
            <a:ext cx="3068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Astronaut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9144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Космонавт сидит в ракете.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Проклиная все на свете-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На орбите как назло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 Появилось …</a:t>
            </a:r>
            <a:endParaRPr lang="ru-RU" sz="4800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51202" name="Picture 2" descr="D:\User\Рабочий стол\nlo_409458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65607"/>
            <a:ext cx="7429520" cy="31923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264318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571744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UFO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5572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НЛО летит к соседу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Из созвездья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Андромеды,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В нем от скуки 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Волком воет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Злой  зеленый…</a:t>
            </a:r>
            <a:endParaRPr lang="ru-RU" sz="4800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6" name="Содержимое 7" descr="ufo (280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73628"/>
            <a:ext cx="4714876" cy="3814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5620145"/>
            <a:ext cx="3196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itchFamily="18" charset="0"/>
              </a:rPr>
              <a:t>Humanoid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65" y="0"/>
            <a:ext cx="927106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Свет быстрее всех летает,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Километры не считает.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Дарит Солнце жизнь планетам,</a:t>
            </a:r>
          </a:p>
          <a:p>
            <a:r>
              <a:rPr lang="ru-RU" sz="4800" i="1" dirty="0" smtClean="0">
                <a:solidFill>
                  <a:srgbClr val="FFFF00"/>
                </a:solidFill>
                <a:latin typeface="Century" pitchFamily="18" charset="0"/>
              </a:rPr>
              <a:t>Нам тепло, хвосты…</a:t>
            </a:r>
            <a:endParaRPr lang="ru-RU" sz="4800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53249" name="Picture 1" descr="D:\User\Рабочий стол\fireballs_zpssutai5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5310174" cy="28565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15074" y="292893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4143380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Comet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6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61436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Century" pitchFamily="18" charset="0"/>
              </a:rPr>
              <a:t>Гуманоид с курса сбился,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Century" pitchFamily="18" charset="0"/>
              </a:rPr>
              <a:t>В трех планетах заблудился,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Century" pitchFamily="18" charset="0"/>
              </a:rPr>
              <a:t>Если звездной карты нету,</a:t>
            </a:r>
          </a:p>
          <a:p>
            <a:r>
              <a:rPr lang="ru-RU" sz="4800" dirty="0" smtClean="0">
                <a:solidFill>
                  <a:srgbClr val="FFFF00"/>
                </a:solidFill>
                <a:latin typeface="Century" pitchFamily="18" charset="0"/>
              </a:rPr>
              <a:t>Не поможет …</a:t>
            </a:r>
            <a:endParaRPr lang="ru-RU" sz="4800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7" name="Picture 2" descr="https://im0-tub-ru.yandex.net/i?id=fe6a9ec89a1f38a56228543c2c012e4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916" y="2714620"/>
            <a:ext cx="4760084" cy="4143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8992" y="55721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5572140"/>
            <a:ext cx="4371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Light of speed 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pic>
        <p:nvPicPr>
          <p:cNvPr id="5" name="Рисунок 4" descr="http://dg55.mycdn.me/image?t=3&amp;bid=812663698588&amp;id=812663698588&amp;plc=WEB&amp;tkn=*2AakQiceZdPm6ImB47xHH3x8Hq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28680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6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изображения пла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21" y="94728"/>
            <a:ext cx="4739098" cy="666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65" cy="6858000"/>
          </a:xfrm>
          <a:prstGeom prst="rect">
            <a:avLst/>
          </a:prstGeom>
          <a:noFill/>
        </p:spPr>
      </p:pic>
      <p:pic>
        <p:nvPicPr>
          <p:cNvPr id="4" name="Picture 2" descr="https://im0-tub-ru.yandex.net/i?id=9aaf467e494f867289c6c9d18bfce641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14488"/>
            <a:ext cx="2457450" cy="4838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6834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А сейчас давайте с вами ,</a:t>
            </a:r>
          </a:p>
          <a:p>
            <a:r>
              <a:rPr lang="ru-RU" sz="4800" dirty="0" smtClean="0">
                <a:solidFill>
                  <a:srgbClr val="FFFF00"/>
                </a:solidFill>
              </a:rPr>
              <a:t>Сделаем ракету сами.</a:t>
            </a:r>
          </a:p>
          <a:p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928802"/>
            <a:ext cx="1214446" cy="176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14488"/>
            <a:ext cx="1714512" cy="22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86256"/>
            <a:ext cx="1500198" cy="22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059570" y="2012605"/>
            <a:ext cx="22393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357686" y="3571876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Right triangle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349727" y="4579835"/>
            <a:ext cx="2226307" cy="163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6143644"/>
            <a:ext cx="1195558" cy="3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61" y="0"/>
            <a:ext cx="927106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5006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 горизонтали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1. Фамилия первого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космонавта Земли.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2. Первая женщина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космонавт Советского Союза.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3. Собака, которая стала вторым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покорителем космоса.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4. Первая собака-космонавт.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5. Самый молодой космонавт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в Книге рекордов </a:t>
            </a:r>
            <a:r>
              <a:rPr lang="ru-RU" sz="2000" dirty="0" err="1" smtClean="0">
                <a:solidFill>
                  <a:srgbClr val="FFFF00"/>
                </a:solidFill>
              </a:rPr>
              <a:t>Гиннесса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6. Ученик К.Э.Циолковского.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По вертикали 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1. Ученый, обосновавший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вывод о необходимости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использования "ракетных поездов".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2. Третий космонавт-собака.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3. Космодром в Казахстане.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4. Космонавт, который первым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вышел в Космос.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5. Позывной Ю.Гагарина.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6. Космический корабль, на котором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 совершил свой полет Ю.Гагарин.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682" y="333276"/>
            <a:ext cx="5481318" cy="309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06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5251"/>
            <a:ext cx="9180512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65" y="0"/>
            <a:ext cx="9271065" cy="6858000"/>
          </a:xfrm>
          <a:prstGeom prst="rect">
            <a:avLst/>
          </a:prstGeom>
          <a:noFill/>
        </p:spPr>
      </p:pic>
      <p:pic>
        <p:nvPicPr>
          <p:cNvPr id="59394" name="Picture 2" descr="D:\User\Рабочий стол\7179_17c311f4a9b84cfadbfee6fa97340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57167"/>
            <a:ext cx="8346964" cy="609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9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ГУРЦОВАЛИ\Desktop\ТОПКРО\2fons.ru-7829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-1435" r="18707" b="996"/>
          <a:stretch/>
        </p:blipFill>
        <p:spPr bwMode="auto">
          <a:xfrm>
            <a:off x="0" y="-122208"/>
            <a:ext cx="91440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645" y="3212976"/>
            <a:ext cx="6662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Гагарин</a:t>
            </a:r>
            <a:r>
              <a:rPr lang="ru-RU" sz="2800" b="1" dirty="0">
                <a:solidFill>
                  <a:srgbClr val="FFFF00"/>
                </a:solidFill>
              </a:rPr>
              <a:t>, вернувшись из полета, сказал: «Облетев Землю, я увидел,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    как </a:t>
            </a:r>
            <a:r>
              <a:rPr lang="ru-RU" sz="2800" b="1" dirty="0">
                <a:solidFill>
                  <a:srgbClr val="FFFF00"/>
                </a:solidFill>
              </a:rPr>
              <a:t>прекрасна наша планета.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Люди</a:t>
            </a:r>
            <a:r>
              <a:rPr lang="ru-RU" sz="2800" b="1" dirty="0">
                <a:solidFill>
                  <a:srgbClr val="FFFF00"/>
                </a:solidFill>
              </a:rPr>
              <a:t>, будем хранить, и </a:t>
            </a:r>
            <a:r>
              <a:rPr lang="ru-RU" sz="2800" b="1" dirty="0" smtClean="0">
                <a:solidFill>
                  <a:srgbClr val="FFFF00"/>
                </a:solidFill>
              </a:rPr>
              <a:t>преумножать   </a:t>
            </a:r>
            <a:r>
              <a:rPr lang="ru-RU" sz="2800" b="1" dirty="0">
                <a:solidFill>
                  <a:srgbClr val="FFFF00"/>
                </a:solidFill>
              </a:rPr>
              <a:t>эту красоту, а не разрушать </a:t>
            </a:r>
            <a:r>
              <a:rPr lang="ru-RU" sz="2800" b="1" dirty="0" smtClean="0">
                <a:solidFill>
                  <a:srgbClr val="FFFF00"/>
                </a:solidFill>
              </a:rPr>
              <a:t>ее!»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5" y="118373"/>
            <a:ext cx="4230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Century" pitchFamily="18" charset="0"/>
              </a:rPr>
              <a:t>Рефлексия</a:t>
            </a:r>
            <a:endParaRPr lang="ru-RU" sz="6000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ГУРЦОВАЛИ\Desktop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125048">
            <a:off x="189759" y="1892321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02353">
            <a:off x="302480" y="4688680"/>
            <a:ext cx="6994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Century" pitchFamily="18" charset="0"/>
              </a:rPr>
              <a:t>Thank you for attention</a:t>
            </a:r>
            <a:endParaRPr lang="ru-RU" sz="4800" b="1" i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ГУРЦОВАЛИ\Desktop\Рисуно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" y="3252"/>
            <a:ext cx="9139664" cy="68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2384" y="0"/>
            <a:ext cx="37465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Цель урока: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885588"/>
            <a:ext cx="8811567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kern="0" dirty="0">
                <a:solidFill>
                  <a:srgbClr val="FFFF00"/>
                </a:solidFill>
              </a:rPr>
              <a:t>Способствовать активизации познавательной деятельности учащихся; 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kern="0" dirty="0">
                <a:solidFill>
                  <a:srgbClr val="FFFF00"/>
                </a:solidFill>
              </a:rPr>
              <a:t> Прививать уважение к истории России, воспитывать чувство гордости за свою страну </a:t>
            </a:r>
            <a:r>
              <a:rPr lang="ru-RU" sz="2800" kern="0" dirty="0" smtClean="0">
                <a:solidFill>
                  <a:srgbClr val="FFFF00"/>
                </a:solidFill>
              </a:rPr>
              <a:t>,через </a:t>
            </a:r>
            <a:r>
              <a:rPr lang="ru-RU" sz="2800" kern="0" dirty="0">
                <a:solidFill>
                  <a:srgbClr val="FFFF00"/>
                </a:solidFill>
              </a:rPr>
              <a:t>знакомство с великими свершениями русских людей; 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kern="0" dirty="0" smtClean="0">
                <a:solidFill>
                  <a:srgbClr val="FFFF00"/>
                </a:solidFill>
              </a:rPr>
              <a:t>Способствовать </a:t>
            </a:r>
            <a:r>
              <a:rPr lang="ru-RU" sz="2800" kern="0" dirty="0">
                <a:solidFill>
                  <a:srgbClr val="FFFF00"/>
                </a:solidFill>
              </a:rPr>
              <a:t>развитию чувства солидарности и здорового соперничества. </a:t>
            </a:r>
            <a:endParaRPr lang="ru-RU" sz="2800" kern="0" dirty="0" smtClean="0">
              <a:solidFill>
                <a:srgbClr val="FFFF00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800" kern="0" dirty="0">
                <a:solidFill>
                  <a:srgbClr val="FFFF00"/>
                </a:solidFill>
              </a:rPr>
              <a:t>Пополнить знания учащихся новыми </a:t>
            </a:r>
            <a:r>
              <a:rPr lang="ru-RU" sz="2800" kern="0" dirty="0" smtClean="0">
                <a:solidFill>
                  <a:srgbClr val="FFFF00"/>
                </a:solidFill>
              </a:rPr>
              <a:t>сведениями в </a:t>
            </a:r>
            <a:r>
              <a:rPr lang="ru-RU" sz="2800" kern="0" dirty="0">
                <a:solidFill>
                  <a:srgbClr val="FFFF00"/>
                </a:solidFill>
              </a:rPr>
              <a:t>освоении космоса.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3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11"/>
            <a:ext cx="1587000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53" y="37784"/>
            <a:ext cx="749647" cy="7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4" cy="686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11"/>
            <a:ext cx="1587000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Картинки по запросу планеты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53" y="37784"/>
            <a:ext cx="749647" cy="74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fs00.infourok.ru/images/doc/232/74387/3/img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5139" cy="69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изображения пла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236" y="1052736"/>
            <a:ext cx="876752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ТАИНСТВЕННЫЙ </a:t>
            </a:r>
            <a:r>
              <a:rPr lang="ru-RU" sz="6000" b="1" dirty="0" smtClean="0">
                <a:solidFill>
                  <a:srgbClr val="FFFF00"/>
                </a:solidFill>
              </a:rPr>
              <a:t>КОСМОС</a:t>
            </a:r>
          </a:p>
          <a:p>
            <a:endParaRPr lang="ru-RU" sz="6000" b="1" dirty="0">
              <a:solidFill>
                <a:srgbClr val="FFFF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( отгадайте загадки , а ответ дайте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на английском языке)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4906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0042"/>
            <a:ext cx="77877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Чтобы глаз вооружить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И со звездами дружить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Млечный путь увидеть чтоб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Нужен мощный …</a:t>
            </a:r>
            <a:endParaRPr lang="ru-RU" sz="4400" i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8" name="Picture 2" descr="https://img3.stockfresh.com/files/l/lenm/m/83/4445547_stock-vector-boy-using-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929050" cy="24949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385762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i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286388"/>
            <a:ext cx="287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Telescope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" y="0"/>
            <a:ext cx="9534906" cy="7072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385762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i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  <a:latin typeface="Century" pitchFamily="18" charset="0"/>
              </a:rPr>
              <a:t>Планета голубая,</a:t>
            </a:r>
          </a:p>
          <a:p>
            <a:r>
              <a:rPr lang="ru-RU" sz="4800" dirty="0">
                <a:solidFill>
                  <a:srgbClr val="FFFF00"/>
                </a:solidFill>
                <a:latin typeface="Century" pitchFamily="18" charset="0"/>
              </a:rPr>
              <a:t>Любимая, родная,</a:t>
            </a:r>
          </a:p>
          <a:p>
            <a:r>
              <a:rPr lang="ru-RU" sz="4800" dirty="0">
                <a:solidFill>
                  <a:srgbClr val="FFFF00"/>
                </a:solidFill>
                <a:latin typeface="Century" pitchFamily="18" charset="0"/>
              </a:rPr>
              <a:t>Она твоя, она моя,</a:t>
            </a:r>
          </a:p>
          <a:p>
            <a:r>
              <a:rPr lang="ru-RU" sz="4800" dirty="0">
                <a:solidFill>
                  <a:srgbClr val="FFFF00"/>
                </a:solidFill>
                <a:latin typeface="Century" pitchFamily="18" charset="0"/>
              </a:rPr>
              <a:t>А называется</a:t>
            </a:r>
            <a:r>
              <a:rPr lang="ru-RU" sz="4800" dirty="0" smtClean="0">
                <a:solidFill>
                  <a:srgbClr val="FFFF00"/>
                </a:solidFill>
                <a:latin typeface="Century" pitchFamily="18" charset="0"/>
              </a:rPr>
              <a:t>…</a:t>
            </a:r>
            <a:endParaRPr lang="ru-RU" sz="4800" dirty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8040" y="2636912"/>
            <a:ext cx="188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itchFamily="18" charset="0"/>
              </a:rPr>
              <a:t>W</a:t>
            </a:r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orld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F:\ТОПКРО\wallpaper2you_322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65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71480"/>
            <a:ext cx="47149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Телескопом сотни лет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Изучают жизнь планет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Нам расскажет обо всем</a:t>
            </a:r>
          </a:p>
          <a:p>
            <a:r>
              <a:rPr lang="ru-RU" sz="4400" i="1" dirty="0" smtClean="0">
                <a:solidFill>
                  <a:srgbClr val="FFFF00"/>
                </a:solidFill>
                <a:latin typeface="Century" pitchFamily="18" charset="0"/>
              </a:rPr>
              <a:t>Умный дядя …</a:t>
            </a:r>
          </a:p>
          <a:p>
            <a:endParaRPr lang="ru-RU" sz="44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0" name="Picture 2" descr="https://comps.canstockphoto.com/can-stock-photo_csp20964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525667" cy="41118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4414" y="550070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i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5357826"/>
            <a:ext cx="3544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" pitchFamily="18" charset="0"/>
              </a:rPr>
              <a:t>Astronomer</a:t>
            </a:r>
            <a:endParaRPr lang="ru-RU" sz="48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вой шаблон 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вой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307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свой шаблон 4</vt:lpstr>
      <vt:lpstr>свой 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И. Огурцова</dc:creator>
  <cp:lastModifiedBy>Nastroika A. Buk</cp:lastModifiedBy>
  <cp:revision>24</cp:revision>
  <dcterms:created xsi:type="dcterms:W3CDTF">2017-12-04T05:06:18Z</dcterms:created>
  <dcterms:modified xsi:type="dcterms:W3CDTF">2017-12-07T08:28:46Z</dcterms:modified>
</cp:coreProperties>
</file>