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82" d="100"/>
          <a:sy n="82" d="100"/>
        </p:scale>
        <p:origin x="-4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1A54A-CE3D-44FA-A37C-223D6EF6181D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33C5F-F7B0-40AF-9778-B0C06BFF0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012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33C5F-F7B0-40AF-9778-B0C06BFF00A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01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hyperlink" Target="https://commons.wikimedia.org/wiki/File:Reuleaux_triangle_54.JPG?uselang=ru" TargetMode="Externa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hyperlink" Target="https://commons.wikimedia.org/wiki/File:Mod_Itten_Reuleaux_Triangle_LSSA_256col.gif?uselang=ru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6%D0%B5%D1%80%D0%BA%D0%BE%D0%B2%D1%8C_%D0%91%D0%BE%D0%B3%D0%BE%D0%BC%D0%B0%D1%82%D0%B5%D1%80%D0%B8_(%D0%91%D1%80%D1%8E%D0%B3%D0%B3%D0%B5)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ru.wikipedia.org/wiki/%D0%91%D1%80%D1%8E%D0%B3%D0%B3%D0%B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5" y="0"/>
            <a:ext cx="9168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7273" y="2427278"/>
            <a:ext cx="4248472" cy="2880320"/>
          </a:xfrm>
        </p:spPr>
        <p:txBody>
          <a:bodyPr>
            <a:noAutofit/>
          </a:bodyPr>
          <a:lstStyle/>
          <a:p>
            <a:r>
              <a:rPr lang="ru-RU" sz="1800" b="1" i="1" u="sng" dirty="0" smtClean="0">
                <a:solidFill>
                  <a:schemeClr val="tx1"/>
                </a:solidFill>
                <a:latin typeface="+mn-lt"/>
              </a:rPr>
              <a:t>Автор</a:t>
            </a:r>
            <a:r>
              <a:rPr lang="ru-RU" sz="1800" b="1" i="1" dirty="0" smtClean="0">
                <a:solidFill>
                  <a:schemeClr val="tx1"/>
                </a:solidFill>
                <a:latin typeface="+mn-lt"/>
              </a:rPr>
              <a:t>:</a:t>
            </a:r>
            <a:r>
              <a:rPr lang="ru-RU" sz="1800" b="1" i="1" dirty="0" smtClean="0">
                <a:latin typeface="+mn-lt"/>
              </a:rPr>
              <a:t>                                                                           </a:t>
            </a:r>
          </a:p>
          <a:p>
            <a:r>
              <a:rPr lang="ru-RU" sz="1800" b="1" i="1" dirty="0" err="1" smtClean="0">
                <a:solidFill>
                  <a:schemeClr val="tx1"/>
                </a:solidFill>
                <a:latin typeface="+mn-lt"/>
              </a:rPr>
              <a:t>Зацепин</a:t>
            </a:r>
            <a:r>
              <a:rPr lang="ru-RU" sz="1800" b="1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+mn-lt"/>
              </a:rPr>
              <a:t>Данила, </a:t>
            </a:r>
            <a:r>
              <a:rPr lang="ru-RU" sz="1800" b="1" i="1" dirty="0" smtClean="0">
                <a:solidFill>
                  <a:schemeClr val="tx1"/>
                </a:solidFill>
                <a:latin typeface="+mn-lt"/>
              </a:rPr>
              <a:t>МБОУ «</a:t>
            </a:r>
            <a:r>
              <a:rPr lang="ru-RU" sz="1800" b="1" i="1" dirty="0" err="1" smtClean="0">
                <a:solidFill>
                  <a:schemeClr val="tx1"/>
                </a:solidFill>
                <a:latin typeface="+mn-lt"/>
              </a:rPr>
              <a:t>Сарафановская</a:t>
            </a:r>
            <a:r>
              <a:rPr lang="ru-RU" sz="1800" b="1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800" b="1" i="1" dirty="0" err="1" smtClean="0">
                <a:solidFill>
                  <a:schemeClr val="tx1"/>
                </a:solidFill>
                <a:latin typeface="+mn-lt"/>
              </a:rPr>
              <a:t>Сош</a:t>
            </a:r>
            <a:r>
              <a:rPr lang="ru-RU" sz="1800" b="1" i="1" dirty="0" smtClean="0">
                <a:solidFill>
                  <a:schemeClr val="tx1"/>
                </a:solidFill>
                <a:latin typeface="+mn-lt"/>
              </a:rPr>
              <a:t>», </a:t>
            </a:r>
          </a:p>
          <a:p>
            <a:r>
              <a:rPr lang="ru-RU" sz="1800" b="1" i="1" u="sng" dirty="0" smtClean="0">
                <a:solidFill>
                  <a:schemeClr val="tx1"/>
                </a:solidFill>
                <a:latin typeface="+mn-lt"/>
              </a:rPr>
              <a:t>руководитель</a:t>
            </a:r>
            <a:r>
              <a:rPr lang="ru-RU" sz="1800" b="1" i="1" dirty="0">
                <a:solidFill>
                  <a:schemeClr val="tx1"/>
                </a:solidFill>
                <a:latin typeface="+mn-lt"/>
              </a:rPr>
              <a:t>: </a:t>
            </a:r>
          </a:p>
          <a:p>
            <a:r>
              <a:rPr lang="ru-RU" sz="1800" b="1" i="1" dirty="0" err="1" smtClean="0">
                <a:solidFill>
                  <a:schemeClr val="tx1"/>
                </a:solidFill>
                <a:latin typeface="+mn-lt"/>
              </a:rPr>
              <a:t>ОГУРЦова</a:t>
            </a:r>
            <a:r>
              <a:rPr lang="ru-RU" sz="1800" b="1" i="1" dirty="0" smtClean="0">
                <a:solidFill>
                  <a:schemeClr val="tx1"/>
                </a:solidFill>
                <a:latin typeface="+mn-lt"/>
              </a:rPr>
              <a:t> Л.И.,</a:t>
            </a:r>
          </a:p>
          <a:p>
            <a:r>
              <a:rPr lang="ru-RU" sz="1800" b="1" i="1" dirty="0">
                <a:solidFill>
                  <a:schemeClr val="tx1"/>
                </a:solidFill>
                <a:latin typeface="+mn-lt"/>
              </a:rPr>
              <a:t>учитель математики</a:t>
            </a:r>
            <a:r>
              <a:rPr lang="ru-RU" sz="2000" b="1" i="1" dirty="0" smtClean="0">
                <a:solidFill>
                  <a:schemeClr val="tx1"/>
                </a:solidFill>
                <a:latin typeface="+mn-lt"/>
              </a:rPr>
              <a:t> </a:t>
            </a:r>
            <a:endParaRPr lang="ru-RU" sz="2000" b="1" i="1" dirty="0">
              <a:solidFill>
                <a:schemeClr val="tx1"/>
              </a:solidFill>
              <a:latin typeface="+mn-lt"/>
            </a:endParaRPr>
          </a:p>
          <a:p>
            <a:r>
              <a:rPr lang="ru-RU" sz="2000" dirty="0">
                <a:latin typeface="+mn-lt"/>
              </a:rPr>
              <a:t>                                                                                       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7273" y="980728"/>
            <a:ext cx="79928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Замечательный треугольник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Рёло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36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3175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3.</a:t>
            </a:r>
            <a:r>
              <a:rPr lang="ru-RU" sz="2400" dirty="0"/>
              <a:t> </a:t>
            </a:r>
            <a:r>
              <a:rPr lang="ru-RU" sz="2400" b="0" dirty="0" smtClean="0"/>
              <a:t>Грейферный механизм (в кинопроекторах).</a:t>
            </a:r>
            <a:endParaRPr lang="ru-RU" sz="2400" b="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13012"/>
            <a:ext cx="2249487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994" y="889200"/>
            <a:ext cx="2316163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3105835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</a:rPr>
              <a:t>4. </a:t>
            </a:r>
            <a:r>
              <a:rPr lang="ru-RU" sz="2400" dirty="0"/>
              <a:t>Треугольник </a:t>
            </a:r>
            <a:r>
              <a:rPr lang="ru-RU" sz="2400" dirty="0" err="1"/>
              <a:t>Рёло</a:t>
            </a:r>
            <a:r>
              <a:rPr lang="ru-RU" sz="2400" dirty="0"/>
              <a:t> применяется в кулачковых </a:t>
            </a:r>
            <a:r>
              <a:rPr lang="ru-RU" sz="2400" dirty="0" smtClean="0"/>
              <a:t>механизмах (наручные часы </a:t>
            </a:r>
            <a:r>
              <a:rPr lang="ru-RU" sz="2400" dirty="0"/>
              <a:t>A. </a:t>
            </a:r>
            <a:r>
              <a:rPr lang="ru-RU" sz="2400" dirty="0" err="1"/>
              <a:t>Lange</a:t>
            </a:r>
            <a:r>
              <a:rPr lang="ru-RU" sz="2400" dirty="0"/>
              <a:t> &amp; </a:t>
            </a:r>
            <a:r>
              <a:rPr lang="ru-RU" sz="2400" dirty="0" err="1"/>
              <a:t>Söhne</a:t>
            </a:r>
            <a:r>
              <a:rPr lang="ru-RU" sz="2400" dirty="0"/>
              <a:t> «</a:t>
            </a:r>
            <a:r>
              <a:rPr lang="ru-RU" sz="2400" dirty="0" err="1"/>
              <a:t>Lange</a:t>
            </a:r>
            <a:r>
              <a:rPr lang="ru-RU" sz="2400" dirty="0"/>
              <a:t> </a:t>
            </a:r>
            <a:r>
              <a:rPr lang="ru-RU" sz="2400" dirty="0" smtClean="0"/>
              <a:t>31»). </a:t>
            </a:r>
            <a:endParaRPr lang="ru-RU" sz="24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653136"/>
            <a:ext cx="16097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454859"/>
            <a:ext cx="2511233" cy="200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50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3175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5</a:t>
            </a:r>
            <a:r>
              <a:rPr lang="ru-RU" sz="2400" dirty="0">
                <a:solidFill>
                  <a:srgbClr val="FF0000"/>
                </a:solidFill>
              </a:rPr>
              <a:t>.</a:t>
            </a:r>
            <a:r>
              <a:rPr lang="ru-RU" sz="2400" b="1" dirty="0"/>
              <a:t> </a:t>
            </a:r>
            <a:r>
              <a:rPr lang="ru-RU" sz="2400" b="0" dirty="0"/>
              <a:t>В форме треугольника </a:t>
            </a:r>
            <a:r>
              <a:rPr lang="ru-RU" sz="2400" b="0" dirty="0" err="1"/>
              <a:t>Рёло</a:t>
            </a:r>
            <a:r>
              <a:rPr lang="ru-RU" sz="2400" b="0" dirty="0"/>
              <a:t> </a:t>
            </a:r>
            <a:r>
              <a:rPr lang="ru-RU" sz="2400" b="0" dirty="0" smtClean="0"/>
              <a:t>изготавливают крышки для люков и корпуса люков (Сан-Франциско).</a:t>
            </a:r>
            <a:endParaRPr lang="ru-RU" sz="2400" b="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976" y="1268760"/>
            <a:ext cx="1939856" cy="196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3105835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6</a:t>
            </a:r>
            <a:r>
              <a:rPr lang="ru-RU" sz="2400" b="1" dirty="0">
                <a:solidFill>
                  <a:srgbClr val="FF0000"/>
                </a:solidFill>
              </a:rPr>
              <a:t>.</a:t>
            </a:r>
            <a:r>
              <a:rPr lang="ru-RU" sz="2400" dirty="0"/>
              <a:t> Треугольник </a:t>
            </a:r>
            <a:r>
              <a:rPr lang="ru-RU" sz="2400" dirty="0" err="1"/>
              <a:t>Рёло</a:t>
            </a:r>
            <a:r>
              <a:rPr lang="ru-RU" sz="2400" dirty="0"/>
              <a:t> – распространённая форма плектра (медиатора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29970"/>
            <a:ext cx="2332161" cy="174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37970"/>
            <a:ext cx="1838059" cy="1838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79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3175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984" y="332656"/>
            <a:ext cx="8188816" cy="5793507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7.</a:t>
            </a:r>
            <a:r>
              <a:rPr lang="ru-RU" sz="2400" b="0" dirty="0"/>
              <a:t> Форма треугольника </a:t>
            </a:r>
            <a:r>
              <a:rPr lang="ru-RU" sz="2400" b="0" dirty="0" err="1"/>
              <a:t>Рёло</a:t>
            </a:r>
            <a:r>
              <a:rPr lang="ru-RU" sz="2400" b="0" dirty="0"/>
              <a:t> используется и в архитектурных </a:t>
            </a:r>
            <a:r>
              <a:rPr lang="ru-RU" sz="2400" b="0" dirty="0" smtClean="0"/>
              <a:t>стилях .</a:t>
            </a:r>
            <a:endParaRPr lang="ru-RU" sz="24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85" y="1220549"/>
            <a:ext cx="1769759" cy="236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2776"/>
            <a:ext cx="2880320" cy="21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70467"/>
            <a:ext cx="1800200" cy="240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7985" y="3933056"/>
            <a:ext cx="8034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</a:t>
            </a:r>
            <a:r>
              <a:rPr lang="ru-RU" sz="2400" dirty="0" smtClean="0"/>
              <a:t>еобычная </a:t>
            </a:r>
            <a:r>
              <a:rPr lang="ru-RU" sz="2400" dirty="0"/>
              <a:t>форма треугольника </a:t>
            </a:r>
            <a:r>
              <a:rPr lang="ru-RU" sz="2400" dirty="0" err="1"/>
              <a:t>Рёло</a:t>
            </a:r>
            <a:r>
              <a:rPr lang="ru-RU" sz="2400" dirty="0"/>
              <a:t> используется </a:t>
            </a:r>
            <a:r>
              <a:rPr lang="ru-RU" sz="2400" dirty="0" smtClean="0"/>
              <a:t> </a:t>
            </a:r>
            <a:r>
              <a:rPr lang="ru-RU" sz="2400" dirty="0"/>
              <a:t>в готическом и романском стилях.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7984" y="4798266"/>
            <a:ext cx="80344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</a:t>
            </a:r>
            <a:r>
              <a:rPr lang="ru-RU" sz="2400" dirty="0" smtClean="0"/>
              <a:t>остроенная </a:t>
            </a:r>
            <a:r>
              <a:rPr lang="ru-RU" sz="2400" dirty="0"/>
              <a:t>в 2006 году в </a:t>
            </a:r>
            <a:r>
              <a:rPr lang="ru-RU" sz="2400" dirty="0" smtClean="0"/>
              <a:t>Кёльне  </a:t>
            </a:r>
            <a:r>
              <a:rPr lang="ru-RU" sz="2400" dirty="0"/>
              <a:t>103-метровая башня под названием </a:t>
            </a:r>
            <a:r>
              <a:rPr lang="ru-RU" sz="2400" dirty="0" smtClean="0"/>
              <a:t>«Кёльнский треугольник» в </a:t>
            </a:r>
            <a:r>
              <a:rPr lang="ru-RU" sz="2400" dirty="0"/>
              <a:t>сечении представляет собой именно эту фигуру. </a:t>
            </a:r>
          </a:p>
        </p:txBody>
      </p:sp>
    </p:spTree>
    <p:extLst>
      <p:ext uri="{BB962C8B-B14F-4D97-AF65-F5344CB8AC3E}">
        <p14:creationId xmlns:p14="http://schemas.microsoft.com/office/powerpoint/2010/main" val="2421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3175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424935" cy="6048672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rgbClr val="FF0000"/>
                </a:solidFill>
              </a:rPr>
              <a:t>8.</a:t>
            </a:r>
            <a:r>
              <a:rPr lang="ru-RU" sz="2400" dirty="0"/>
              <a:t> </a:t>
            </a:r>
            <a:r>
              <a:rPr lang="ru-RU" sz="2400" b="0" dirty="0"/>
              <a:t>В научной фантастике авторы также используют удивительные свойства треугольника </a:t>
            </a:r>
            <a:r>
              <a:rPr lang="ru-RU" sz="2400" b="0" dirty="0" err="1" smtClean="0"/>
              <a:t>Рёло</a:t>
            </a:r>
            <a:r>
              <a:rPr lang="ru-RU" sz="2400" b="0" dirty="0" smtClean="0"/>
              <a:t> (</a:t>
            </a:r>
            <a:r>
              <a:rPr lang="ru-RU" sz="2400" b="0" dirty="0"/>
              <a:t>рассказе </a:t>
            </a:r>
            <a:r>
              <a:rPr lang="ru-RU" sz="2400" b="0" dirty="0" smtClean="0"/>
              <a:t>Пола Андерсона «Треугольное </a:t>
            </a:r>
            <a:r>
              <a:rPr lang="ru-RU" sz="2400" b="0" dirty="0"/>
              <a:t>колесо</a:t>
            </a:r>
            <a:r>
              <a:rPr lang="ru-RU" sz="2400" b="0" dirty="0" smtClean="0"/>
              <a:t>»).</a:t>
            </a:r>
            <a:r>
              <a:rPr lang="ru-RU" sz="2400" dirty="0" smtClean="0"/>
              <a:t> </a:t>
            </a:r>
          </a:p>
          <a:p>
            <a:pPr algn="just"/>
            <a:endParaRPr lang="ru-RU" sz="2400" b="0" dirty="0"/>
          </a:p>
          <a:p>
            <a:pPr algn="just"/>
            <a:endParaRPr lang="ru-RU" sz="2400" b="0" dirty="0" smtClean="0"/>
          </a:p>
          <a:p>
            <a:pPr algn="just"/>
            <a:endParaRPr lang="ru-RU" sz="2400" b="0" dirty="0"/>
          </a:p>
          <a:p>
            <a:pPr algn="just"/>
            <a:endParaRPr lang="ru-RU" sz="2400" b="0" dirty="0" smtClean="0"/>
          </a:p>
          <a:p>
            <a:pPr algn="just"/>
            <a:endParaRPr lang="ru-RU" sz="2400" b="0" dirty="0"/>
          </a:p>
          <a:p>
            <a:pPr algn="just"/>
            <a:endParaRPr lang="ru-RU" sz="2400" b="0" dirty="0" smtClean="0"/>
          </a:p>
          <a:p>
            <a:pPr algn="just"/>
            <a:endParaRPr lang="ru-RU" sz="2400" b="0" dirty="0"/>
          </a:p>
          <a:p>
            <a:pPr algn="just"/>
            <a:r>
              <a:rPr lang="ru-RU" sz="2400" b="0" dirty="0" smtClean="0"/>
              <a:t>       Экспонат тележки с колесом в форме треугольника </a:t>
            </a:r>
            <a:r>
              <a:rPr lang="ru-RU" sz="2400" b="0" dirty="0" err="1" smtClean="0"/>
              <a:t>Рёло</a:t>
            </a:r>
            <a:r>
              <a:rPr lang="ru-RU" sz="2400" b="0" dirty="0" smtClean="0"/>
              <a:t> представлен в </a:t>
            </a:r>
            <a:r>
              <a:rPr lang="ru-RU" sz="2400" b="0" dirty="0"/>
              <a:t>немецком техническом музее </a:t>
            </a:r>
            <a:r>
              <a:rPr lang="ru-RU" sz="2400" b="0" dirty="0" smtClean="0"/>
              <a:t>в Берлине.</a:t>
            </a:r>
            <a:endParaRPr lang="ru-RU" sz="2400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132857"/>
            <a:ext cx="1728192" cy="263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391" y="2219381"/>
            <a:ext cx="2183025" cy="237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s://upload.wikimedia.org/wikipedia/commons/thumb/5/58/Reuleaux_triangle_54.JPG/230px-Reuleaux_triangle_54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749" y="2308473"/>
            <a:ext cx="2113315" cy="2200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814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3175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496944" cy="6525344"/>
          </a:xfrm>
        </p:spPr>
        <p:txBody>
          <a:bodyPr>
            <a:normAutofit/>
          </a:bodyPr>
          <a:lstStyle/>
          <a:p>
            <a:pPr algn="just"/>
            <a:r>
              <a:rPr lang="ru-RU" sz="2200" dirty="0" smtClean="0">
                <a:solidFill>
                  <a:srgbClr val="FF0000"/>
                </a:solidFill>
              </a:rPr>
              <a:t>9. </a:t>
            </a:r>
            <a:r>
              <a:rPr lang="ru-RU" sz="2200" b="0" dirty="0" smtClean="0">
                <a:cs typeface="Times New Roman" panose="02020603050405020304" pitchFamily="18" charset="0"/>
              </a:rPr>
              <a:t>Швейцарский художник </a:t>
            </a:r>
            <a:r>
              <a:rPr lang="ru-RU" sz="2200" b="0" dirty="0" err="1" smtClean="0">
                <a:cs typeface="Times New Roman" panose="02020603050405020304" pitchFamily="18" charset="0"/>
              </a:rPr>
              <a:t>Иоганнес</a:t>
            </a:r>
            <a:r>
              <a:rPr lang="ru-RU" sz="2200" b="0" dirty="0" smtClean="0">
                <a:cs typeface="Times New Roman" panose="02020603050405020304" pitchFamily="18" charset="0"/>
              </a:rPr>
              <a:t>  </a:t>
            </a:r>
            <a:r>
              <a:rPr lang="ru-RU" sz="2200" b="0" dirty="0" err="1">
                <a:cs typeface="Times New Roman" panose="02020603050405020304" pitchFamily="18" charset="0"/>
              </a:rPr>
              <a:t>Иттен</a:t>
            </a:r>
            <a:r>
              <a:rPr lang="ru-RU" sz="2200" b="0" dirty="0">
                <a:cs typeface="Times New Roman" panose="02020603050405020304" pitchFamily="18" charset="0"/>
              </a:rPr>
              <a:t>  </a:t>
            </a:r>
            <a:r>
              <a:rPr lang="ru-RU" sz="2200" b="0" dirty="0" smtClean="0">
                <a:cs typeface="Times New Roman" panose="02020603050405020304" pitchFamily="18" charset="0"/>
              </a:rPr>
              <a:t>(1888-1967)у</a:t>
            </a:r>
            <a:r>
              <a:rPr lang="ru-RU" sz="2200" b="0" dirty="0" smtClean="0"/>
              <a:t>тверждал, что форма </a:t>
            </a:r>
            <a:r>
              <a:rPr lang="ru-RU" sz="2200" b="0" dirty="0"/>
              <a:t>и её цвет – носители  некой </a:t>
            </a:r>
            <a:r>
              <a:rPr lang="ru-RU" sz="2200" b="0" dirty="0" smtClean="0"/>
              <a:t>сущности. </a:t>
            </a:r>
            <a:r>
              <a:rPr lang="ru-RU" sz="2200" b="0" dirty="0"/>
              <a:t>В живописном произведении выразительные свойства цвета и формы имеют согласованное воздействие. Трем </a:t>
            </a:r>
            <a:r>
              <a:rPr lang="ru-RU" sz="2200" b="0" dirty="0" smtClean="0"/>
              <a:t>основным цветам</a:t>
            </a:r>
            <a:r>
              <a:rPr lang="ru-RU" sz="2200" b="0" dirty="0"/>
              <a:t>: красному, жёлтому и синему, </a:t>
            </a:r>
            <a:r>
              <a:rPr lang="ru-RU" sz="2200" b="0" dirty="0" smtClean="0"/>
              <a:t>соответствуют </a:t>
            </a:r>
            <a:r>
              <a:rPr lang="ru-RU" sz="2200" b="0" dirty="0"/>
              <a:t>три </a:t>
            </a:r>
            <a:r>
              <a:rPr lang="ru-RU" sz="2200" b="0" dirty="0" smtClean="0"/>
              <a:t>основных формы</a:t>
            </a:r>
            <a:r>
              <a:rPr lang="ru-RU" sz="2200" b="0" dirty="0"/>
              <a:t>: квадрат, треугольник и круг</a:t>
            </a:r>
            <a:r>
              <a:rPr lang="ru-RU" sz="2200" b="0" dirty="0" smtClean="0"/>
              <a:t>.</a:t>
            </a:r>
          </a:p>
          <a:p>
            <a:pPr algn="just"/>
            <a:r>
              <a:rPr lang="ru-RU" sz="2200" b="0" dirty="0" smtClean="0"/>
              <a:t>                                                </a:t>
            </a:r>
            <a:endParaRPr lang="ru-RU" sz="2200" b="0" dirty="0"/>
          </a:p>
          <a:p>
            <a:pPr algn="just"/>
            <a:endParaRPr lang="ru-RU" sz="2200" b="0" dirty="0" smtClean="0"/>
          </a:p>
          <a:p>
            <a:pPr algn="just"/>
            <a:endParaRPr lang="ru-RU" sz="2200" b="0" dirty="0"/>
          </a:p>
          <a:p>
            <a:pPr algn="just"/>
            <a:endParaRPr lang="ru-RU" sz="2200" dirty="0" smtClean="0"/>
          </a:p>
          <a:p>
            <a:pPr algn="just"/>
            <a:r>
              <a:rPr lang="ru-RU" sz="2200" b="0" dirty="0" smtClean="0"/>
              <a:t>Зелёный </a:t>
            </a:r>
            <a:r>
              <a:rPr lang="ru-RU" sz="2200" b="0" dirty="0"/>
              <a:t>цвет является </a:t>
            </a:r>
            <a:r>
              <a:rPr lang="ru-RU" sz="2200" b="0" dirty="0" smtClean="0"/>
              <a:t>результатом </a:t>
            </a:r>
            <a:r>
              <a:rPr lang="ru-RU" sz="2200" b="0" dirty="0"/>
              <a:t>смешения прозрачно-синего и светло-желтого, а поскольку им соответствуют круг и правильный треугольник, именно фигура, называемая И. </a:t>
            </a:r>
            <a:r>
              <a:rPr lang="ru-RU" sz="2200" b="0" dirty="0" err="1"/>
              <a:t>Иттеном</a:t>
            </a:r>
            <a:r>
              <a:rPr lang="ru-RU" sz="2200" b="0" dirty="0"/>
              <a:t> сферическим треугольником, – </a:t>
            </a:r>
            <a:r>
              <a:rPr lang="ru-RU" sz="2200" b="0" i="1" dirty="0"/>
              <a:t>треугольник </a:t>
            </a:r>
            <a:r>
              <a:rPr lang="ru-RU" sz="2200" b="0" i="1" dirty="0" err="1"/>
              <a:t>Рёло</a:t>
            </a:r>
            <a:r>
              <a:rPr lang="ru-RU" sz="2200" b="0" dirty="0"/>
              <a:t>, и </a:t>
            </a:r>
            <a:r>
              <a:rPr lang="ru-RU" sz="2200" b="0" i="1" dirty="0"/>
              <a:t>соответствует зелёному</a:t>
            </a:r>
            <a:r>
              <a:rPr lang="ru-RU" sz="2200" b="0" dirty="0"/>
              <a:t>.</a:t>
            </a:r>
          </a:p>
          <a:p>
            <a:pPr algn="just"/>
            <a:endParaRPr lang="ru-RU" sz="2200" b="0" dirty="0"/>
          </a:p>
          <a:p>
            <a:endParaRPr lang="ru-RU" sz="2400" b="0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upload.wikimedia.org/wikipedia/commons/thumb/9/94/Mod_Itten_Reuleaux_Triangle_LSSA_256col.gif/150px-Mod_Itten_Reuleaux_Triangle_LSSA_256col.gif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96952"/>
            <a:ext cx="1584176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421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3175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848872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 </a:t>
            </a:r>
            <a:r>
              <a:rPr lang="ru-RU" sz="2800" b="1" dirty="0" smtClean="0">
                <a:latin typeface="+mn-lt"/>
              </a:rPr>
              <a:t>Заключение.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6120680"/>
          </a:xfrm>
        </p:spPr>
        <p:txBody>
          <a:bodyPr>
            <a:normAutofit fontScale="550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        </a:t>
            </a:r>
            <a:r>
              <a:rPr lang="ru-RU" sz="3800" b="0" dirty="0" smtClean="0"/>
              <a:t>Работа над рефератом о треугольнике </a:t>
            </a:r>
            <a:r>
              <a:rPr lang="ru-RU" sz="3800" b="0" dirty="0" err="1" smtClean="0"/>
              <a:t>Рёло</a:t>
            </a:r>
            <a:r>
              <a:rPr lang="ru-RU" sz="3800" b="0" dirty="0" smtClean="0"/>
              <a:t> позволила мне понять, что </a:t>
            </a:r>
            <a:r>
              <a:rPr lang="ru-RU" sz="3800" b="0" i="1" dirty="0">
                <a:solidFill>
                  <a:srgbClr val="FF0000"/>
                </a:solidFill>
              </a:rPr>
              <a:t>математические знания</a:t>
            </a:r>
            <a:r>
              <a:rPr lang="ru-RU" sz="3800" b="0" dirty="0"/>
              <a:t>, получаемые нами на уроках и кажущиеся такими далекими от реальной жизни </a:t>
            </a:r>
            <a:r>
              <a:rPr lang="ru-RU" sz="3800" b="0" i="1" dirty="0"/>
              <a:t>оказываются </a:t>
            </a:r>
            <a:r>
              <a:rPr lang="ru-RU" sz="3800" b="0" i="1" dirty="0">
                <a:solidFill>
                  <a:srgbClr val="FF0000"/>
                </a:solidFill>
              </a:rPr>
              <a:t>необычайно </a:t>
            </a:r>
            <a:r>
              <a:rPr lang="ru-RU" sz="3800" b="0" i="1" dirty="0" smtClean="0">
                <a:solidFill>
                  <a:srgbClr val="FF0000"/>
                </a:solidFill>
              </a:rPr>
              <a:t>востребованными и значимыми.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800" b="0" dirty="0" smtClean="0"/>
              <a:t> Я узнал, что треугольник  </a:t>
            </a:r>
            <a:r>
              <a:rPr lang="ru-RU" sz="3800" b="0" dirty="0" err="1" smtClean="0"/>
              <a:t>Рёло</a:t>
            </a:r>
            <a:r>
              <a:rPr lang="ru-RU" sz="3800" b="0" dirty="0" smtClean="0"/>
              <a:t>  является удивительной геометрической       фигурой. </a:t>
            </a:r>
            <a:br>
              <a:rPr lang="ru-RU" sz="3800" b="0" dirty="0" smtClean="0"/>
            </a:br>
            <a:r>
              <a:rPr lang="ru-RU" sz="3800" b="0" i="1" dirty="0" smtClean="0">
                <a:solidFill>
                  <a:srgbClr val="FF0000"/>
                </a:solidFill>
              </a:rPr>
              <a:t>Интересными математическими свойствами обладает  треугольник; </a:t>
            </a:r>
            <a:br>
              <a:rPr lang="ru-RU" sz="3800" b="0" i="1" dirty="0" smtClean="0">
                <a:solidFill>
                  <a:srgbClr val="FF0000"/>
                </a:solidFill>
              </a:rPr>
            </a:br>
            <a:r>
              <a:rPr lang="ru-RU" sz="3800" b="0" i="1" dirty="0" smtClean="0">
                <a:solidFill>
                  <a:srgbClr val="FF0000"/>
                </a:solidFill>
              </a:rPr>
              <a:t>Свойства </a:t>
            </a:r>
            <a:r>
              <a:rPr lang="ru-RU" sz="3800" b="0" i="1" dirty="0">
                <a:solidFill>
                  <a:srgbClr val="FF0000"/>
                </a:solidFill>
              </a:rPr>
              <a:t>треугольника </a:t>
            </a:r>
            <a:r>
              <a:rPr lang="ru-RU" sz="3800" b="0" i="1" dirty="0" err="1">
                <a:solidFill>
                  <a:srgbClr val="FF0000"/>
                </a:solidFill>
              </a:rPr>
              <a:t>Рёло</a:t>
            </a:r>
            <a:r>
              <a:rPr lang="ru-RU" sz="3800" b="0" i="1" dirty="0">
                <a:solidFill>
                  <a:srgbClr val="FF0000"/>
                </a:solidFill>
              </a:rPr>
              <a:t> позволяют использовать его в различных областях науки и техники</a:t>
            </a:r>
            <a:r>
              <a:rPr lang="ru-RU" sz="3800" b="0" dirty="0"/>
              <a:t>: сверло</a:t>
            </a:r>
            <a:r>
              <a:rPr lang="ru-RU" sz="3800" b="0" i="1" dirty="0"/>
              <a:t>  </a:t>
            </a:r>
            <a:r>
              <a:rPr lang="ru-RU" sz="3800" b="0" dirty="0" err="1"/>
              <a:t>Уаттса</a:t>
            </a:r>
            <a:r>
              <a:rPr lang="ru-RU" sz="3800" b="0" dirty="0"/>
              <a:t>, роторный двигатель </a:t>
            </a:r>
            <a:r>
              <a:rPr lang="ru-RU" sz="3800" b="0" dirty="0" err="1"/>
              <a:t>Ванкеля</a:t>
            </a:r>
            <a:r>
              <a:rPr lang="ru-RU" sz="3800" b="0" dirty="0"/>
              <a:t>, грейферный и кулачковый механизмы, медиатор и др</a:t>
            </a:r>
            <a:r>
              <a:rPr lang="ru-RU" sz="3800" b="0" dirty="0" smtClean="0"/>
              <a:t>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800" b="0" dirty="0" smtClean="0"/>
              <a:t>     Оказалось</a:t>
            </a:r>
            <a:r>
              <a:rPr lang="ru-RU" sz="3800" b="0" dirty="0"/>
              <a:t>, что </a:t>
            </a:r>
            <a:r>
              <a:rPr lang="ru-RU" sz="3800" b="0" i="1" dirty="0">
                <a:solidFill>
                  <a:srgbClr val="FF0000"/>
                </a:solidFill>
              </a:rPr>
              <a:t>необычная форма треугольника </a:t>
            </a:r>
            <a:r>
              <a:rPr lang="ru-RU" sz="3800" b="0" i="1" dirty="0" err="1">
                <a:solidFill>
                  <a:srgbClr val="FF0000"/>
                </a:solidFill>
              </a:rPr>
              <a:t>Рёло</a:t>
            </a:r>
            <a:r>
              <a:rPr lang="ru-RU" sz="3800" b="0" i="1" dirty="0">
                <a:solidFill>
                  <a:srgbClr val="FF0000"/>
                </a:solidFill>
              </a:rPr>
              <a:t> используется в архитектуре</a:t>
            </a:r>
            <a:r>
              <a:rPr lang="ru-RU" sz="3800" b="0" dirty="0"/>
              <a:t>, в готическом и романском стилях. </a:t>
            </a:r>
            <a:r>
              <a:rPr lang="ru-RU" sz="3800" b="0" i="1" dirty="0">
                <a:solidFill>
                  <a:srgbClr val="FF0000"/>
                </a:solidFill>
              </a:rPr>
              <a:t>О треугольнике говорят художники</a:t>
            </a:r>
            <a:r>
              <a:rPr lang="ru-RU" sz="3800" b="0" dirty="0"/>
              <a:t> и используют в своих произведениях </a:t>
            </a:r>
            <a:r>
              <a:rPr lang="ru-RU" sz="3800" b="0" i="1" dirty="0">
                <a:solidFill>
                  <a:srgbClr val="FF0000"/>
                </a:solidFill>
              </a:rPr>
              <a:t>писатели – фантасты</a:t>
            </a:r>
            <a:r>
              <a:rPr lang="ru-RU" sz="3800" b="0" dirty="0"/>
              <a:t>.</a:t>
            </a:r>
          </a:p>
          <a:p>
            <a:endParaRPr lang="ru-RU" sz="3800" b="0" dirty="0"/>
          </a:p>
          <a:p>
            <a:r>
              <a:rPr lang="ru-RU" sz="3800" b="0" dirty="0"/>
              <a:t/>
            </a:r>
            <a:br>
              <a:rPr lang="ru-RU" sz="3800" b="0" dirty="0"/>
            </a:br>
            <a:r>
              <a:rPr lang="ru-RU" sz="3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7691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3175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55805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5" y="1556792"/>
            <a:ext cx="7632848" cy="23338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>
                    <a:lumMod val="75000"/>
                  </a:schemeClr>
                </a:solidFill>
              </a:rPr>
              <a:t>СПАСИБО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5400" b="1" dirty="0" smtClean="0">
                <a:ln/>
                <a:solidFill>
                  <a:schemeClr val="accent3">
                    <a:lumMod val="75000"/>
                  </a:schemeClr>
                </a:solidFill>
              </a:rPr>
              <a:t>ЗА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5400" b="1" dirty="0" smtClean="0">
                <a:ln/>
                <a:solidFill>
                  <a:schemeClr val="accent3">
                    <a:lumMod val="75000"/>
                  </a:schemeClr>
                </a:solidFill>
              </a:rPr>
              <a:t>ВНИМАНИЕ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>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1481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3175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8147248" cy="5505475"/>
          </a:xfrm>
        </p:spPr>
        <p:txBody>
          <a:bodyPr>
            <a:normAutofit/>
          </a:bodyPr>
          <a:lstStyle/>
          <a:p>
            <a:r>
              <a:rPr lang="ru-RU" sz="3600" b="0" u="sng" dirty="0" smtClean="0">
                <a:solidFill>
                  <a:srgbClr val="FF0000"/>
                </a:solidFill>
              </a:rPr>
              <a:t>Цель :</a:t>
            </a:r>
            <a:r>
              <a:rPr lang="ru-RU" sz="3600" b="0" dirty="0" smtClean="0"/>
              <a:t>   </a:t>
            </a:r>
          </a:p>
          <a:p>
            <a:pPr marL="571500" indent="-571500">
              <a:buFontTx/>
              <a:buChar char="-"/>
            </a:pPr>
            <a:r>
              <a:rPr lang="ru-RU" sz="3600" b="0" dirty="0" smtClean="0"/>
              <a:t>изучение </a:t>
            </a:r>
            <a:r>
              <a:rPr lang="ru-RU" sz="3600" b="0" dirty="0"/>
              <a:t>математических  свойств  треугольника  </a:t>
            </a:r>
            <a:r>
              <a:rPr lang="ru-RU" sz="3600" b="0" dirty="0" err="1"/>
              <a:t>Рёло</a:t>
            </a:r>
            <a:r>
              <a:rPr lang="ru-RU" sz="3600" b="0" dirty="0"/>
              <a:t>, </a:t>
            </a:r>
            <a:r>
              <a:rPr lang="ru-RU" sz="3600" b="0" dirty="0" smtClean="0"/>
              <a:t>а так же</a:t>
            </a:r>
            <a:r>
              <a:rPr lang="ru-RU" sz="3600" b="0" dirty="0"/>
              <a:t> </a:t>
            </a:r>
            <a:r>
              <a:rPr lang="ru-RU" sz="3600" b="0" dirty="0" smtClean="0"/>
              <a:t>описание </a:t>
            </a:r>
            <a:r>
              <a:rPr lang="ru-RU" sz="3600" b="0" dirty="0"/>
              <a:t>применения этих свойств на </a:t>
            </a:r>
            <a:r>
              <a:rPr lang="ru-RU" sz="3600" b="0" dirty="0" smtClean="0"/>
              <a:t>практике.</a:t>
            </a:r>
          </a:p>
        </p:txBody>
      </p:sp>
    </p:spTree>
    <p:extLst>
      <p:ext uri="{BB962C8B-B14F-4D97-AF65-F5344CB8AC3E}">
        <p14:creationId xmlns:p14="http://schemas.microsoft.com/office/powerpoint/2010/main" val="285448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3175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96753"/>
            <a:ext cx="6912768" cy="4680520"/>
          </a:xfrm>
        </p:spPr>
        <p:txBody>
          <a:bodyPr>
            <a:normAutofit fontScale="62500" lnSpcReduction="20000"/>
          </a:bodyPr>
          <a:lstStyle/>
          <a:p>
            <a:r>
              <a:rPr lang="ru-RU" sz="3800" b="0" u="sng" dirty="0">
                <a:solidFill>
                  <a:srgbClr val="FF0000"/>
                </a:solidFill>
              </a:rPr>
              <a:t>З</a:t>
            </a:r>
            <a:r>
              <a:rPr lang="ru-RU" sz="3800" b="0" u="sng" dirty="0" smtClean="0">
                <a:solidFill>
                  <a:srgbClr val="FF0000"/>
                </a:solidFill>
              </a:rPr>
              <a:t>адачи</a:t>
            </a:r>
            <a:r>
              <a:rPr lang="ru-RU" sz="3800" b="0" dirty="0">
                <a:solidFill>
                  <a:srgbClr val="FF0000"/>
                </a:solidFill>
              </a:rPr>
              <a:t>:</a:t>
            </a:r>
          </a:p>
          <a:p>
            <a:r>
              <a:rPr lang="ru-RU" sz="3800" b="0" dirty="0" smtClean="0"/>
              <a:t>- </a:t>
            </a:r>
            <a:r>
              <a:rPr lang="ru-RU" sz="3800" b="0" dirty="0"/>
              <a:t>подобрать соответствующую литературу </a:t>
            </a:r>
            <a:r>
              <a:rPr lang="ru-RU" sz="3800" b="0" dirty="0" smtClean="0"/>
              <a:t>    по </a:t>
            </a:r>
            <a:r>
              <a:rPr lang="ru-RU" sz="3800" b="0" dirty="0"/>
              <a:t>теме;</a:t>
            </a:r>
          </a:p>
          <a:p>
            <a:r>
              <a:rPr lang="ru-RU" sz="3800" b="0" dirty="0"/>
              <a:t>- познакомиться с историей  треугольника </a:t>
            </a:r>
            <a:r>
              <a:rPr lang="ru-RU" sz="3800" b="0" dirty="0" err="1"/>
              <a:t>Рёло</a:t>
            </a:r>
            <a:r>
              <a:rPr lang="ru-RU" sz="3800" b="0" dirty="0"/>
              <a:t>;</a:t>
            </a:r>
          </a:p>
          <a:p>
            <a:r>
              <a:rPr lang="ru-RU" sz="3800" b="0" dirty="0"/>
              <a:t>- изучить его математические  свойства,  вывести формулы площади и периметра;</a:t>
            </a:r>
          </a:p>
          <a:p>
            <a:r>
              <a:rPr lang="ru-RU" sz="3800" b="0" dirty="0"/>
              <a:t>- описать применение замечательных свойств треугольника </a:t>
            </a:r>
            <a:r>
              <a:rPr lang="ru-RU" sz="3800" b="0" dirty="0" err="1"/>
              <a:t>Рёло</a:t>
            </a:r>
            <a:r>
              <a:rPr lang="ru-RU" sz="3800" b="0" dirty="0"/>
              <a:t> в различных областях науки,  техники, искусства;</a:t>
            </a:r>
          </a:p>
          <a:p>
            <a:r>
              <a:rPr lang="ru-RU" sz="3800" b="0" dirty="0"/>
              <a:t>- доказать важное практическое значение математических знаний.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19112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406614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55282"/>
            <a:ext cx="8640960" cy="109199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 </a:t>
            </a:r>
            <a:r>
              <a:rPr lang="ru-RU" sz="3100" b="1" dirty="0">
                <a:latin typeface="+mn-lt"/>
              </a:rPr>
              <a:t>Первые сведения </a:t>
            </a:r>
            <a:r>
              <a:rPr lang="ru-RU" sz="3100" b="1" dirty="0" smtClean="0">
                <a:latin typeface="+mn-lt"/>
              </a:rPr>
              <a:t>о треугольнике  </a:t>
            </a:r>
            <a:r>
              <a:rPr lang="ru-RU" sz="3100" b="1" dirty="0" err="1" smtClean="0">
                <a:latin typeface="+mn-lt"/>
              </a:rPr>
              <a:t>Рёло</a:t>
            </a:r>
            <a:endParaRPr lang="ru-RU" sz="3100" b="1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268761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/>
              <a:t>     </a:t>
            </a:r>
            <a:r>
              <a:rPr lang="ru-RU" sz="2400" dirty="0" smtClean="0"/>
              <a:t>Рассмотрим </a:t>
            </a:r>
            <a:r>
              <a:rPr lang="ru-RU" sz="2400" dirty="0"/>
              <a:t>правильный треугольник (с равными сторонами). На каждой стороне построим дугу окружности, радиусом, равным длине </a:t>
            </a:r>
            <a:r>
              <a:rPr lang="ru-RU" sz="2400" dirty="0" smtClean="0"/>
              <a:t>стороны. </a:t>
            </a:r>
            <a:r>
              <a:rPr lang="ru-RU" sz="2400" dirty="0"/>
              <a:t>Полученная кривая </a:t>
            </a:r>
            <a:r>
              <a:rPr lang="ru-RU" sz="2400" dirty="0" smtClean="0"/>
              <a:t>называется </a:t>
            </a:r>
            <a:r>
              <a:rPr lang="ru-RU" sz="2400" dirty="0"/>
              <a:t>«</a:t>
            </a:r>
            <a:r>
              <a:rPr lang="ru-RU" sz="2400" dirty="0">
                <a:solidFill>
                  <a:srgbClr val="FF0000"/>
                </a:solidFill>
              </a:rPr>
              <a:t>треугольник </a:t>
            </a:r>
            <a:r>
              <a:rPr lang="ru-RU" sz="2400" dirty="0" err="1">
                <a:solidFill>
                  <a:srgbClr val="FF0000"/>
                </a:solidFill>
              </a:rPr>
              <a:t>Рёло</a:t>
            </a:r>
            <a:r>
              <a:rPr lang="ru-RU" sz="2400" dirty="0" smtClean="0"/>
              <a:t>».</a:t>
            </a:r>
          </a:p>
          <a:p>
            <a:pPr algn="just"/>
            <a:r>
              <a:rPr lang="ru-RU" sz="2800" dirty="0" smtClean="0"/>
              <a:t> </a:t>
            </a:r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  <a:p>
            <a:r>
              <a:rPr lang="ru-RU" sz="2800" dirty="0"/>
              <a:t> </a:t>
            </a:r>
            <a:endParaRPr lang="ru-RU" sz="2800" dirty="0" smtClean="0"/>
          </a:p>
          <a:p>
            <a:r>
              <a:rPr lang="ru-RU" sz="2400" dirty="0" smtClean="0"/>
              <a:t>     По </a:t>
            </a:r>
            <a:r>
              <a:rPr lang="ru-RU" sz="2400" dirty="0"/>
              <a:t>мнению историков, название </a:t>
            </a:r>
            <a:r>
              <a:rPr lang="ru-RU" sz="2400" dirty="0" smtClean="0"/>
              <a:t>этой </a:t>
            </a:r>
            <a:r>
              <a:rPr lang="ru-RU" sz="2400" dirty="0"/>
              <a:t>«непростой» простой фигуре дал немецкий механик </a:t>
            </a:r>
            <a:r>
              <a:rPr lang="ru-RU" sz="2400" dirty="0">
                <a:solidFill>
                  <a:srgbClr val="FF0000"/>
                </a:solidFill>
              </a:rPr>
              <a:t>Франц </a:t>
            </a:r>
            <a:r>
              <a:rPr lang="ru-RU" sz="2400" dirty="0" err="1">
                <a:solidFill>
                  <a:srgbClr val="FF0000"/>
                </a:solidFill>
              </a:rPr>
              <a:t>Рёло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(</a:t>
            </a:r>
            <a:r>
              <a:rPr lang="ru-RU" sz="2400" dirty="0" err="1"/>
              <a:t>Reuleaux</a:t>
            </a:r>
            <a:r>
              <a:rPr lang="ru-RU" sz="2400" dirty="0"/>
              <a:t> </a:t>
            </a:r>
            <a:r>
              <a:rPr lang="ru-RU" sz="2400" dirty="0" err="1"/>
              <a:t>Franz</a:t>
            </a:r>
            <a:r>
              <a:rPr lang="ru-RU" sz="2400" dirty="0"/>
              <a:t>, 1829–1905).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89" y="3140968"/>
            <a:ext cx="2232248" cy="183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147" y="3140968"/>
            <a:ext cx="2088232" cy="189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06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3175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9"/>
            <a:ext cx="8219256" cy="5400600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/>
                <a:ea typeface="Times New Roman"/>
              </a:rPr>
              <a:t>     </a:t>
            </a:r>
            <a:r>
              <a:rPr lang="ru-RU" sz="2400" b="0" dirty="0" smtClean="0">
                <a:ea typeface="Times New Roman"/>
              </a:rPr>
              <a:t>Ранее исследователи  </a:t>
            </a:r>
            <a:r>
              <a:rPr lang="ru-RU" sz="2400" b="0" dirty="0">
                <a:ea typeface="Times New Roman"/>
              </a:rPr>
              <a:t>«увидели» треугольник </a:t>
            </a:r>
            <a:r>
              <a:rPr lang="ru-RU" sz="2400" b="0" dirty="0" err="1">
                <a:ea typeface="Times New Roman"/>
              </a:rPr>
              <a:t>Рёло</a:t>
            </a:r>
            <a:r>
              <a:rPr lang="ru-RU" sz="2400" b="0" dirty="0">
                <a:ea typeface="Times New Roman"/>
              </a:rPr>
              <a:t> в рукописях гениального </a:t>
            </a:r>
            <a:r>
              <a:rPr lang="ru-RU" sz="2400" b="0" dirty="0">
                <a:solidFill>
                  <a:srgbClr val="FF0000"/>
                </a:solidFill>
                <a:ea typeface="Times New Roman"/>
              </a:rPr>
              <a:t>Леонардо Да Винчи </a:t>
            </a:r>
            <a:r>
              <a:rPr lang="ru-RU" sz="2400" b="0" dirty="0">
                <a:ea typeface="Times New Roman"/>
              </a:rPr>
              <a:t>(</a:t>
            </a:r>
            <a:r>
              <a:rPr lang="en-US" sz="2400" b="0" dirty="0">
                <a:solidFill>
                  <a:srgbClr val="FF0000"/>
                </a:solidFill>
                <a:ea typeface="Times New Roman"/>
              </a:rPr>
              <a:t>XV</a:t>
            </a:r>
            <a:r>
              <a:rPr lang="ru-RU" sz="2400" b="0" dirty="0">
                <a:solidFill>
                  <a:srgbClr val="FF0000"/>
                </a:solidFill>
                <a:ea typeface="Times New Roman"/>
              </a:rPr>
              <a:t>век</a:t>
            </a:r>
            <a:r>
              <a:rPr lang="ru-RU" sz="2400" b="0" dirty="0">
                <a:ea typeface="Times New Roman"/>
              </a:rPr>
              <a:t>). </a:t>
            </a:r>
            <a:r>
              <a:rPr lang="ru-RU" sz="2400" b="0" dirty="0">
                <a:solidFill>
                  <a:srgbClr val="FF0000"/>
                </a:solidFill>
              </a:rPr>
              <a:t>Манускрипты</a:t>
            </a:r>
            <a:r>
              <a:rPr lang="ru-RU" sz="2400" b="0" dirty="0"/>
              <a:t> A и B этого естествоиспытателя, с изображением этой «простой» фигуры, хранятся в Мадридском кодексе и в Институте </a:t>
            </a:r>
            <a:r>
              <a:rPr lang="ru-RU" sz="2400" b="0" dirty="0" smtClean="0"/>
              <a:t>Франции.</a:t>
            </a:r>
            <a:endParaRPr lang="ru-RU" sz="2400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365" y="2712184"/>
            <a:ext cx="4091321" cy="208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04" y="2564904"/>
            <a:ext cx="2770820" cy="2252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1566" y="5403829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Примерно в 1514 году Леонардо да Винчи создал одну из первых в своём роде </a:t>
            </a:r>
            <a:r>
              <a:rPr lang="ru-RU" sz="2400" dirty="0">
                <a:solidFill>
                  <a:srgbClr val="FF0000"/>
                </a:solidFill>
              </a:rPr>
              <a:t>карт мира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8203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3175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67544" y="548680"/>
            <a:ext cx="8219256" cy="5577483"/>
          </a:xfrm>
        </p:spPr>
        <p:txBody>
          <a:bodyPr>
            <a:normAutofit/>
          </a:bodyPr>
          <a:lstStyle/>
          <a:p>
            <a:pPr algn="just"/>
            <a:r>
              <a:rPr lang="ru-RU" sz="2800" b="0" dirty="0" smtClean="0"/>
              <a:t>      Однако </a:t>
            </a:r>
            <a:r>
              <a:rPr lang="ru-RU" sz="2800" b="0" dirty="0"/>
              <a:t>еще в </a:t>
            </a:r>
            <a:r>
              <a:rPr lang="ru-RU" sz="2800" b="0" dirty="0">
                <a:solidFill>
                  <a:srgbClr val="FF0000"/>
                </a:solidFill>
              </a:rPr>
              <a:t>XIII веке </a:t>
            </a:r>
            <a:r>
              <a:rPr lang="ru-RU" sz="2800" b="0" dirty="0"/>
              <a:t>создатели </a:t>
            </a:r>
            <a:r>
              <a:rPr lang="ru-RU" sz="2800" b="0" dirty="0" smtClean="0">
                <a:solidFill>
                  <a:srgbClr val="FF0000"/>
                </a:solidFill>
                <a:hlinkClick r:id="rId3" tooltip="Церковь Богоматери (Брюгге)"/>
              </a:rPr>
              <a:t>церкви </a:t>
            </a:r>
            <a:r>
              <a:rPr lang="ru-RU" sz="2800" b="0" dirty="0">
                <a:solidFill>
                  <a:srgbClr val="FF0000"/>
                </a:solidFill>
                <a:hlinkClick r:id="rId3" tooltip="Церковь Богоматери (Брюгге)"/>
              </a:rPr>
              <a:t>Богоматери</a:t>
            </a:r>
            <a:r>
              <a:rPr lang="ru-RU" sz="2800" b="0" dirty="0"/>
              <a:t> в </a:t>
            </a:r>
            <a:r>
              <a:rPr lang="ru-RU" sz="2800" b="0" dirty="0">
                <a:solidFill>
                  <a:srgbClr val="FF0000"/>
                </a:solidFill>
                <a:hlinkClick r:id="rId4" tooltip="Брюгге"/>
              </a:rPr>
              <a:t>Брюгге</a:t>
            </a:r>
            <a:r>
              <a:rPr lang="ru-RU" sz="2800" b="0" dirty="0"/>
              <a:t> использовали треугольник </a:t>
            </a:r>
            <a:r>
              <a:rPr lang="ru-RU" sz="2800" b="0" dirty="0" err="1"/>
              <a:t>Рёло</a:t>
            </a:r>
            <a:r>
              <a:rPr lang="ru-RU" sz="2800" b="0" dirty="0"/>
              <a:t> в качестве формы для </a:t>
            </a:r>
            <a:r>
              <a:rPr lang="ru-RU" sz="2800" b="0" dirty="0" smtClean="0"/>
              <a:t>некоторых </a:t>
            </a:r>
            <a:r>
              <a:rPr lang="ru-RU" sz="2800" b="0" dirty="0"/>
              <a:t>окон </a:t>
            </a:r>
            <a:r>
              <a:rPr lang="ru-RU" sz="2800" b="0" dirty="0" smtClean="0"/>
              <a:t>. </a:t>
            </a:r>
            <a:endParaRPr lang="ru-RU" sz="2800" b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64904"/>
            <a:ext cx="3240360" cy="242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18603"/>
            <a:ext cx="2996595" cy="331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97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3175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07288" cy="116409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     Свойства </a:t>
            </a:r>
            <a:r>
              <a:rPr lang="ru-RU" sz="2800" b="1" dirty="0">
                <a:latin typeface="+mn-lt"/>
              </a:rPr>
              <a:t>треугольника </a:t>
            </a:r>
            <a:r>
              <a:rPr lang="ru-RU" sz="2800" b="1" dirty="0" err="1" smtClean="0">
                <a:latin typeface="+mn-lt"/>
              </a:rPr>
              <a:t>Рёло</a:t>
            </a:r>
            <a:r>
              <a:rPr lang="ru-RU" sz="2800" b="1" dirty="0">
                <a:latin typeface="+mn-lt"/>
              </a:rPr>
              <a:t/>
            </a:r>
            <a:br>
              <a:rPr lang="ru-RU" sz="2800" b="1" dirty="0">
                <a:latin typeface="+mn-lt"/>
              </a:rPr>
            </a:br>
            <a:endParaRPr lang="ru-RU" sz="28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507288" cy="5832648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1.</a:t>
            </a:r>
            <a:r>
              <a:rPr lang="ru-RU" sz="2400" dirty="0" smtClean="0"/>
              <a:t> </a:t>
            </a:r>
            <a:r>
              <a:rPr lang="ru-RU" sz="2400" b="0" i="1" dirty="0" smtClean="0"/>
              <a:t>Треугольник </a:t>
            </a:r>
            <a:r>
              <a:rPr lang="ru-RU" sz="2400" b="0" i="1" dirty="0" err="1" smtClean="0"/>
              <a:t>Рёло</a:t>
            </a:r>
            <a:r>
              <a:rPr lang="ru-RU" sz="2400" b="0" i="1" dirty="0" smtClean="0"/>
              <a:t> является фигурой постоянной ширины.</a:t>
            </a:r>
            <a:endParaRPr lang="ru-RU" sz="2400" b="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66" y="1775318"/>
            <a:ext cx="2535381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35598"/>
            <a:ext cx="2324974" cy="176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3865984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2.</a:t>
            </a:r>
            <a:r>
              <a:rPr lang="ru-RU" sz="2400" dirty="0" smtClean="0"/>
              <a:t> </a:t>
            </a:r>
            <a:r>
              <a:rPr lang="ru-RU" sz="2400" i="1" dirty="0" smtClean="0"/>
              <a:t>Окружность </a:t>
            </a:r>
            <a:r>
              <a:rPr lang="ru-RU" sz="2400" i="1" dirty="0"/>
              <a:t>ограничивает максимальную площадь, а треугольник </a:t>
            </a:r>
            <a:r>
              <a:rPr lang="ru-RU" sz="2400" i="1" dirty="0" err="1" smtClean="0"/>
              <a:t>Рёло</a:t>
            </a:r>
            <a:r>
              <a:rPr lang="ru-RU" sz="2400" i="1" dirty="0" smtClean="0"/>
              <a:t> </a:t>
            </a:r>
            <a:r>
              <a:rPr lang="ru-RU" sz="2400" i="1" dirty="0"/>
              <a:t>– минимальную в классе кривых данной ширины.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526656" y="5229200"/>
                <a:ext cx="3432158" cy="761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ru-RU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Рёло</m:t>
                        </m:r>
                      </m:sub>
                    </m:sSub>
                    <m:r>
                      <a:rPr lang="ru-RU" sz="28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ru-RU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i="1">
                        <a:solidFill>
                          <a:srgbClr val="FF0000"/>
                        </a:solidFill>
                        <a:latin typeface="Cambria Math"/>
                      </a:rPr>
                      <m:t>∙(</m:t>
                    </m:r>
                    <m:r>
                      <a:rPr lang="ru-RU" sz="2800" i="1">
                        <a:solidFill>
                          <a:srgbClr val="FF0000"/>
                        </a:solidFill>
                        <a:latin typeface="Cambria Math"/>
                      </a:rPr>
                      <m:t>𝜋</m:t>
                    </m:r>
                    <m:r>
                      <a:rPr lang="ru-RU" sz="2800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ru-RU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2800" dirty="0">
                    <a:solidFill>
                      <a:srgbClr val="FF0000"/>
                    </a:solidFill>
                  </a:rPr>
                  <a:t> )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656" y="5229200"/>
                <a:ext cx="3432158" cy="761875"/>
              </a:xfrm>
              <a:prstGeom prst="rect">
                <a:avLst/>
              </a:prstGeom>
              <a:blipFill rotWithShape="1">
                <a:blip r:embed="rId5"/>
                <a:stretch>
                  <a:fillRect r="-2487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50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3175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88640"/>
                <a:ext cx="8229600" cy="6336704"/>
              </a:xfrm>
            </p:spPr>
            <p:txBody>
              <a:bodyPr/>
              <a:lstStyle/>
              <a:p>
                <a:r>
                  <a:rPr lang="ru-RU" sz="2400" dirty="0" smtClean="0">
                    <a:solidFill>
                      <a:srgbClr val="FF0000"/>
                    </a:solidFill>
                  </a:rPr>
                  <a:t>3.</a:t>
                </a:r>
                <a:r>
                  <a:rPr lang="ru-RU" sz="2400" i="1" dirty="0" smtClean="0"/>
                  <a:t> </a:t>
                </a:r>
                <a:r>
                  <a:rPr lang="ru-RU" sz="2400" b="0" i="1" dirty="0" smtClean="0"/>
                  <a:t>Периметр </a:t>
                </a:r>
                <a:r>
                  <a:rPr lang="ru-RU" sz="2400" b="0" i="1" dirty="0"/>
                  <a:t>треугольника </a:t>
                </a:r>
                <a:r>
                  <a:rPr lang="ru-RU" sz="2400" b="0" i="1" dirty="0" err="1"/>
                  <a:t>Рёло</a:t>
                </a:r>
                <a:r>
                  <a:rPr lang="ru-RU" sz="2400" b="0" dirty="0"/>
                  <a:t> равен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  <m:r>
                        <a:rPr lang="ru-RU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=3∙ </m:t>
                      </m:r>
                      <m:f>
                        <m:fPr>
                          <m:ctrlPr>
                            <a:rPr lang="ru-RU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ru-RU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ru-RU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ru-RU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ru-RU" sz="24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400" i="1">
                          <a:solidFill>
                            <a:srgbClr val="FF0000"/>
                          </a:solidFill>
                          <a:latin typeface="Cambria Math"/>
                        </a:rPr>
                        <m:t>𝜋</m:t>
                      </m:r>
                      <m:r>
                        <a:rPr lang="ru-RU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sz="2400" dirty="0">
                  <a:solidFill>
                    <a:srgbClr val="FF0000"/>
                  </a:solidFill>
                </a:endParaRPr>
              </a:p>
              <a:p>
                <a:r>
                  <a:rPr lang="ru-RU" sz="2400" dirty="0" smtClean="0">
                    <a:solidFill>
                      <a:srgbClr val="FF0000"/>
                    </a:solidFill>
                  </a:rPr>
                  <a:t>4.</a:t>
                </a:r>
                <a:r>
                  <a:rPr lang="ru-RU" sz="2400" i="1" dirty="0" smtClean="0"/>
                  <a:t> </a:t>
                </a:r>
                <a:r>
                  <a:rPr lang="ru-RU" sz="2400" b="0" i="1" dirty="0"/>
                  <a:t>Треугольник </a:t>
                </a:r>
                <a:r>
                  <a:rPr lang="ru-RU" sz="2400" b="0" i="1" dirty="0" err="1"/>
                  <a:t>Рёло</a:t>
                </a:r>
                <a:r>
                  <a:rPr lang="ru-RU" sz="2400" b="0" i="1" dirty="0"/>
                  <a:t> обладает осевой симметрией.</a:t>
                </a:r>
                <a:endParaRPr lang="ru-RU" sz="2400" b="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88640"/>
                <a:ext cx="8229600" cy="6336704"/>
              </a:xfrm>
              <a:blipFill rotWithShape="1">
                <a:blip r:embed="rId3"/>
                <a:stretch>
                  <a:fillRect l="-1185" t="-6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323528" y="1916832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/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5.</a:t>
            </a:r>
            <a:r>
              <a:rPr lang="ru-RU" sz="2400" i="1" dirty="0" smtClean="0"/>
              <a:t>Треугольник </a:t>
            </a:r>
            <a:r>
              <a:rPr lang="ru-RU" sz="2400" i="1" dirty="0" err="1"/>
              <a:t>Рёло</a:t>
            </a:r>
            <a:r>
              <a:rPr lang="ru-RU" sz="2400" i="1" dirty="0"/>
              <a:t>, как и любую другую фигуру постоянной ширины, можно вписать в </a:t>
            </a:r>
            <a:r>
              <a:rPr lang="ru-RU" sz="2400" i="1" dirty="0" smtClean="0"/>
              <a:t>квадрат.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930" y="2895520"/>
            <a:ext cx="1805934" cy="180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228" y="2895520"/>
            <a:ext cx="1805934" cy="180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941168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6.</a:t>
            </a:r>
            <a:r>
              <a:rPr lang="ru-RU" sz="2400" i="1" dirty="0" smtClean="0"/>
              <a:t> Единственная </a:t>
            </a:r>
            <a:r>
              <a:rPr lang="ru-RU" sz="2400" i="1" dirty="0"/>
              <a:t>фигура постоянной ширины, имеющая углы, равные в точности 120° – это </a:t>
            </a:r>
            <a:r>
              <a:rPr lang="ru-RU" sz="2400" i="1" dirty="0" smtClean="0"/>
              <a:t>треугольник  </a:t>
            </a:r>
            <a:r>
              <a:rPr lang="ru-RU" sz="2400" i="1" dirty="0" err="1"/>
              <a:t>Рёло</a:t>
            </a:r>
            <a:r>
              <a:rPr lang="ru-RU" sz="2400" i="1" dirty="0"/>
              <a:t>.</a:t>
            </a:r>
            <a:r>
              <a:rPr lang="ru-RU" sz="2400" b="1" i="1" dirty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037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3175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96944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+mn-lt"/>
              </a:rPr>
              <a:t> </a:t>
            </a:r>
            <a:r>
              <a:rPr lang="ru-RU" sz="3100" b="1" dirty="0" smtClean="0">
                <a:latin typeface="+mn-lt"/>
              </a:rPr>
              <a:t>Практическое </a:t>
            </a:r>
            <a:r>
              <a:rPr lang="ru-RU" sz="3100" b="1" dirty="0">
                <a:latin typeface="+mn-lt"/>
              </a:rPr>
              <a:t>значение треугольника </a:t>
            </a:r>
            <a:r>
              <a:rPr lang="ru-RU" sz="3100" b="1" dirty="0" err="1">
                <a:latin typeface="+mn-lt"/>
              </a:rPr>
              <a:t>Рёло</a:t>
            </a:r>
            <a:r>
              <a:rPr lang="ru-RU" sz="3100" b="1" dirty="0">
                <a:latin typeface="+mn-lt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7609656" cy="4785395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1.</a:t>
            </a:r>
            <a:r>
              <a:rPr lang="ru-RU" sz="2400" dirty="0"/>
              <a:t> </a:t>
            </a:r>
            <a:r>
              <a:rPr lang="ru-RU" sz="2400" b="0" dirty="0" err="1"/>
              <a:t>Свёрло</a:t>
            </a:r>
            <a:r>
              <a:rPr lang="ru-RU" sz="2400" b="0" dirty="0"/>
              <a:t>  </a:t>
            </a:r>
            <a:r>
              <a:rPr lang="ru-RU" sz="2400" b="0" dirty="0" err="1"/>
              <a:t>Уаттса</a:t>
            </a:r>
            <a:r>
              <a:rPr lang="ru-RU" sz="2400" b="0" dirty="0"/>
              <a:t>.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2103437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984078"/>
            <a:ext cx="2116137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7562" y="3661573"/>
            <a:ext cx="79348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2.</a:t>
            </a:r>
            <a:r>
              <a:rPr lang="ru-RU" sz="2400" dirty="0" smtClean="0"/>
              <a:t> Треугольник </a:t>
            </a:r>
            <a:r>
              <a:rPr lang="ru-RU" sz="2400" dirty="0" err="1" smtClean="0"/>
              <a:t>Рёло</a:t>
            </a:r>
            <a:r>
              <a:rPr lang="ru-RU" sz="2400" dirty="0" smtClean="0"/>
              <a:t> используется в </a:t>
            </a:r>
            <a:r>
              <a:rPr lang="ru-RU" sz="2400" dirty="0"/>
              <a:t>автомобильных </a:t>
            </a:r>
            <a:r>
              <a:rPr lang="ru-RU" sz="2400" dirty="0" smtClean="0"/>
              <a:t>двигателях (</a:t>
            </a:r>
            <a:r>
              <a:rPr lang="ru-RU" sz="2400" dirty="0"/>
              <a:t>роторный двигатель </a:t>
            </a:r>
            <a:r>
              <a:rPr lang="ru-RU" sz="2400" dirty="0" err="1" smtClean="0"/>
              <a:t>Ванкеля</a:t>
            </a:r>
            <a:r>
              <a:rPr lang="ru-RU" sz="2400" dirty="0" smtClean="0"/>
              <a:t>). </a:t>
            </a:r>
            <a:endParaRPr lang="ru-RU" sz="2400" dirty="0">
              <a:effectLst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25144"/>
            <a:ext cx="21209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731" y="4725144"/>
            <a:ext cx="2103437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66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370</TotalTime>
  <Words>553</Words>
  <Application>Microsoft Office PowerPoint</Application>
  <PresentationFormat>Экран (4:3)</PresentationFormat>
  <Paragraphs>70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Главная</vt:lpstr>
      <vt:lpstr>Презентация PowerPoint</vt:lpstr>
      <vt:lpstr>Презентация PowerPoint</vt:lpstr>
      <vt:lpstr>Презентация PowerPoint</vt:lpstr>
      <vt:lpstr>  Первые сведения о треугольнике  Рёло</vt:lpstr>
      <vt:lpstr>Презентация PowerPoint</vt:lpstr>
      <vt:lpstr>Презентация PowerPoint</vt:lpstr>
      <vt:lpstr>     Свойства треугольника Рёло </vt:lpstr>
      <vt:lpstr>Презентация PowerPoint</vt:lpstr>
      <vt:lpstr> Практическое значение треугольника Рёло.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Заключение.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Nastroika A. Buk</cp:lastModifiedBy>
  <cp:revision>61</cp:revision>
  <dcterms:created xsi:type="dcterms:W3CDTF">2015-01-24T09:02:31Z</dcterms:created>
  <dcterms:modified xsi:type="dcterms:W3CDTF">2018-01-24T06:33:55Z</dcterms:modified>
</cp:coreProperties>
</file>