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9" r:id="rId4"/>
    <p:sldId id="278" r:id="rId5"/>
    <p:sldId id="259" r:id="rId6"/>
    <p:sldId id="257" r:id="rId7"/>
    <p:sldId id="265" r:id="rId8"/>
    <p:sldId id="266" r:id="rId9"/>
    <p:sldId id="274" r:id="rId10"/>
    <p:sldId id="267" r:id="rId11"/>
    <p:sldId id="275" r:id="rId12"/>
    <p:sldId id="258" r:id="rId13"/>
    <p:sldId id="260" r:id="rId14"/>
    <p:sldId id="261" r:id="rId15"/>
    <p:sldId id="269" r:id="rId16"/>
    <p:sldId id="262" r:id="rId17"/>
    <p:sldId id="268" r:id="rId18"/>
    <p:sldId id="263" r:id="rId19"/>
    <p:sldId id="264" r:id="rId20"/>
    <p:sldId id="270" r:id="rId21"/>
    <p:sldId id="280" r:id="rId22"/>
    <p:sldId id="285" r:id="rId23"/>
    <p:sldId id="281" r:id="rId24"/>
    <p:sldId id="283" r:id="rId25"/>
    <p:sldId id="282" r:id="rId26"/>
    <p:sldId id="284" r:id="rId27"/>
    <p:sldId id="271" r:id="rId28"/>
    <p:sldId id="272" r:id="rId29"/>
    <p:sldId id="273" r:id="rId30"/>
    <p:sldId id="27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fb.ru/article/260953/skafandryi-kosmonavtov-naznachenie-ustroystvo-pervyiy-skafandr" TargetMode="External"/><Relationship Id="rId13" Type="http://schemas.openxmlformats.org/officeDocument/2006/relationships/hyperlink" Target="http://www.tavika.ru/2013/04/kosmonavt.html" TargetMode="External"/><Relationship Id="rId18" Type="http://schemas.openxmlformats.org/officeDocument/2006/relationships/hyperlink" Target="http://nsportal.ru/ap/library/literaturnoe-tvorchestvo/2011/12/24/u-istokov-kosmonavtiki" TargetMode="External"/><Relationship Id="rId3" Type="http://schemas.openxmlformats.org/officeDocument/2006/relationships/hyperlink" Target="http://epizodsspace.narod.ru/bibl/znan/2-90/tks.html" TargetMode="External"/><Relationship Id="rId21" Type="http://schemas.openxmlformats.org/officeDocument/2006/relationships/hyperlink" Target="https://ru.wikipedia.org/wiki/&#1061;&#1072;&#1073;&#1073;&#1083;_(&#1090;&#1077;&#1083;&#1077;&#1089;&#1082;&#1086;&#1087;)" TargetMode="External"/><Relationship Id="rId7" Type="http://schemas.openxmlformats.org/officeDocument/2006/relationships/hyperlink" Target="http://ency.info/earth/vstrecha/94-" TargetMode="External"/><Relationship Id="rId12" Type="http://schemas.openxmlformats.org/officeDocument/2006/relationships/hyperlink" Target="http://fb.ru/article/195769/pervyie-jivotnyie-v-kosmose-belka-i-strelka-sobaki-kosmonavtyi" TargetMode="External"/><Relationship Id="rId17" Type="http://schemas.openxmlformats.org/officeDocument/2006/relationships/hyperlink" Target="http://asyan.org/potr/&#1044;&#1077;&#1085;&#1100;+&#1082;&#1086;&#1089;&#1084;&#1086;&#1085;&#1072;&#1074;&#1090;&#1080;&#1082;&#1080;+2011a/part-3.html" TargetMode="External"/><Relationship Id="rId2" Type="http://schemas.openxmlformats.org/officeDocument/2006/relationships/hyperlink" Target="https://ru.wikipedia.org/wiki/&#1040;&#1089;&#1090;&#1088;&#1086;&#1085;&#1086;&#1084;&#1080;&#1103;" TargetMode="External"/><Relationship Id="rId16" Type="http://schemas.openxmlformats.org/officeDocument/2006/relationships/hyperlink" Target="http://www.bolshoyvopros.ru/questions/198642-pochemu-ljudej-privlekaet-kosmos.html" TargetMode="External"/><Relationship Id="rId20" Type="http://schemas.openxmlformats.org/officeDocument/2006/relationships/hyperlink" Target="https://ru.wikipedia.org/wiki/&#1057;&#1087;&#1080;&#1089;&#1086;&#1082;_&#1082;&#1086;&#1089;&#1084;&#1080;&#1095;&#1077;&#1089;&#1082;&#1080;&#1093;_&#1090;&#1077;&#1083;&#1077;&#1089;&#1082;&#1086;&#1087;&#1086;&#1074;" TargetMode="External"/><Relationship Id="rId1" Type="http://schemas.openxmlformats.org/officeDocument/2006/relationships/slideLayout" Target="../slideLayouts/slideLayout2.xml"/><Relationship Id="rId6" Type="http://schemas.openxmlformats.org/officeDocument/2006/relationships/hyperlink" Target="https://ria.ru/spravka/20101117/295093399.html" TargetMode="External"/><Relationship Id="rId11" Type="http://schemas.openxmlformats.org/officeDocument/2006/relationships/hyperlink" Target="http://fb.ru/article/203358/pervyie-lyudi-v-kosmose-vyihod-pervogo-cheloveka-v-kosmos" TargetMode="External"/><Relationship Id="rId24" Type="http://schemas.openxmlformats.org/officeDocument/2006/relationships/hyperlink" Target="http://www.letopis.info/themes/cosmonautics/pervaja_v_mire_orbitalnaja_stancija.html" TargetMode="External"/><Relationship Id="rId5" Type="http://schemas.openxmlformats.org/officeDocument/2006/relationships/hyperlink" Target="http://spaceon.ru/istoriya-sozdaniya-iskusstvennyx-sputnikov-zemli/" TargetMode="External"/><Relationship Id="rId15" Type="http://schemas.openxmlformats.org/officeDocument/2006/relationships/hyperlink" Target="https://ru.wikipedia.org/wiki/&#1046;&#1080;&#1074;&#1086;&#1090;&#1085;&#1099;&#1077;_&#1074;_&#1082;&#1086;&#1089;&#1084;&#1086;&#1089;&#1077;" TargetMode="External"/><Relationship Id="rId23" Type="http://schemas.openxmlformats.org/officeDocument/2006/relationships/hyperlink" Target="https://ru.wikipedia.org/wiki/&#1048;&#1089;&#1082;&#1091;&#1089;&#1089;&#1090;&#1074;&#1077;&#1085;&#1085;&#1099;&#1081;_&#1089;&#1087;&#1091;&#1090;&#1085;&#1080;&#1082;_&#1047;&#1077;&#1084;&#1083;&#1080;#/media/File:Sputnik_asm.jpg" TargetMode="External"/><Relationship Id="rId10" Type="http://schemas.openxmlformats.org/officeDocument/2006/relationships/hyperlink" Target="http://fb.ru/article/230914/pervaya-vyisadka-cheloveka-na-lunu-data-istoriya-imena" TargetMode="External"/><Relationship Id="rId19" Type="http://schemas.openxmlformats.org/officeDocument/2006/relationships/hyperlink" Target="https://ru.wikipedia.org/wiki/&#1040;&#1089;&#1090;&#1088;&#1086;&#1085;&#1086;&#1084;&#1080;&#1103;#/media/File:20m_radio_telescope_Ny-%C3%85lesund.jpg" TargetMode="External"/><Relationship Id="rId4" Type="http://schemas.openxmlformats.org/officeDocument/2006/relationships/hyperlink" Target="http://fishki.net/2041824-krupnejshie-kosmicheskie-teleskopy.html" TargetMode="External"/><Relationship Id="rId9" Type="http://schemas.openxmlformats.org/officeDocument/2006/relationships/hyperlink" Target="https://docviewer.yandex.ru/?url=http://ru.iszf.irk.ru/images/1/19/BinalievR.pdf&amp;name=BinalievR.pdf&amp;lang=ru&amp;c=58d87703450b&amp;page=5" TargetMode="External"/><Relationship Id="rId14" Type="http://schemas.openxmlformats.org/officeDocument/2006/relationships/hyperlink" Target="http://universeru.com/2013/02/pervye-zhivotnye-v-kosmose/" TargetMode="External"/><Relationship Id="rId22" Type="http://schemas.openxmlformats.org/officeDocument/2006/relationships/hyperlink" Target="https://news.yandex.ru/yandsearch?text=&#1090;&#1077;&#1083;&#1077;&#1089;&#1082;&#1086;&#1087;&#1099;%20&#1085;&#1072;%20&#1086;&#1088;&#1073;&#1080;&#1090;&#1077;%20&#1079;&#1077;&#1084;&#1083;&#1080;%20&#1080;&#1089;&#1090;&#1086;&#1088;&#1080;&#1103;&amp;lr=75&amp;rpt=nnews2&amp;rel=rel&amp;grhow=clutop&amp;from=ser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196752"/>
            <a:ext cx="7772400" cy="2016224"/>
          </a:xfrm>
        </p:spPr>
        <p:txBody>
          <a:bodyPr>
            <a:normAutofit fontScale="90000"/>
          </a:bodyPr>
          <a:lstStyle/>
          <a:p>
            <a:r>
              <a:rPr lang="ru-RU" dirty="0" smtClean="0">
                <a:solidFill>
                  <a:schemeClr val="accent6">
                    <a:lumMod val="20000"/>
                    <a:lumOff val="80000"/>
                  </a:schemeClr>
                </a:solidFill>
              </a:rPr>
              <a:t>Отечественные и зарубежные космонавты, космическая техника, астрономия.</a:t>
            </a:r>
            <a:endParaRPr lang="ru-RU" dirty="0">
              <a:solidFill>
                <a:schemeClr val="accent6">
                  <a:lumMod val="20000"/>
                  <a:lumOff val="80000"/>
                </a:schemeClr>
              </a:solidFill>
            </a:endParaRPr>
          </a:p>
        </p:txBody>
      </p:sp>
      <p:sp>
        <p:nvSpPr>
          <p:cNvPr id="3" name="Подзаголовок 2"/>
          <p:cNvSpPr>
            <a:spLocks noGrp="1"/>
          </p:cNvSpPr>
          <p:nvPr>
            <p:ph type="subTitle" idx="1"/>
          </p:nvPr>
        </p:nvSpPr>
        <p:spPr>
          <a:xfrm>
            <a:off x="3779912" y="3886200"/>
            <a:ext cx="4968552" cy="2971800"/>
          </a:xfrm>
        </p:spPr>
        <p:txBody>
          <a:bodyPr>
            <a:normAutofit fontScale="85000" lnSpcReduction="10000"/>
          </a:bodyPr>
          <a:lstStyle/>
          <a:p>
            <a:r>
              <a:rPr lang="ru-RU" dirty="0" smtClean="0">
                <a:solidFill>
                  <a:schemeClr val="accent6">
                    <a:lumMod val="20000"/>
                    <a:lumOff val="80000"/>
                  </a:schemeClr>
                </a:solidFill>
              </a:rPr>
              <a:t>Выполнила</a:t>
            </a:r>
            <a:r>
              <a:rPr lang="en-US" dirty="0" smtClean="0">
                <a:solidFill>
                  <a:schemeClr val="accent6">
                    <a:lumMod val="20000"/>
                    <a:lumOff val="80000"/>
                  </a:schemeClr>
                </a:solidFill>
              </a:rPr>
              <a:t>: </a:t>
            </a:r>
            <a:r>
              <a:rPr lang="ru-RU" dirty="0" smtClean="0">
                <a:solidFill>
                  <a:schemeClr val="accent6">
                    <a:lumMod val="20000"/>
                    <a:lumOff val="80000"/>
                  </a:schemeClr>
                </a:solidFill>
              </a:rPr>
              <a:t>Круглова Анастасия Павловна (16 лет) </a:t>
            </a:r>
            <a:r>
              <a:rPr lang="ru-RU" smtClean="0">
                <a:solidFill>
                  <a:schemeClr val="accent6">
                    <a:lumMod val="20000"/>
                    <a:lumOff val="80000"/>
                  </a:schemeClr>
                </a:solidFill>
              </a:rPr>
              <a:t>ученица </a:t>
            </a:r>
            <a:r>
              <a:rPr lang="ru-RU" smtClean="0">
                <a:solidFill>
                  <a:schemeClr val="accent6">
                    <a:lumMod val="20000"/>
                    <a:lumOff val="80000"/>
                  </a:schemeClr>
                </a:solidFill>
              </a:rPr>
              <a:t>10-го </a:t>
            </a:r>
            <a:r>
              <a:rPr lang="ru-RU" dirty="0" smtClean="0">
                <a:solidFill>
                  <a:schemeClr val="accent6">
                    <a:lumMod val="20000"/>
                    <a:lumOff val="80000"/>
                  </a:schemeClr>
                </a:solidFill>
              </a:rPr>
              <a:t>класса МБОУ «СОШ №9»</a:t>
            </a:r>
            <a:r>
              <a:rPr lang="en-US" dirty="0" smtClean="0">
                <a:solidFill>
                  <a:schemeClr val="accent6">
                    <a:lumMod val="20000"/>
                    <a:lumOff val="80000"/>
                  </a:schemeClr>
                </a:solidFill>
              </a:rPr>
              <a:t> </a:t>
            </a:r>
            <a:r>
              <a:rPr lang="ru-RU" dirty="0" err="1" smtClean="0">
                <a:solidFill>
                  <a:schemeClr val="accent6">
                    <a:lumMod val="20000"/>
                    <a:lumOff val="80000"/>
                  </a:schemeClr>
                </a:solidFill>
              </a:rPr>
              <a:t>с.Хвалынка</a:t>
            </a:r>
            <a:r>
              <a:rPr lang="ru-RU" dirty="0" smtClean="0">
                <a:solidFill>
                  <a:schemeClr val="accent6">
                    <a:lumMod val="20000"/>
                    <a:lumOff val="80000"/>
                  </a:schemeClr>
                </a:solidFill>
              </a:rPr>
              <a:t>, Спасского района, Приморского края Руководитель</a:t>
            </a:r>
            <a:r>
              <a:rPr lang="en-US" dirty="0" smtClean="0">
                <a:solidFill>
                  <a:schemeClr val="accent6">
                    <a:lumMod val="20000"/>
                    <a:lumOff val="80000"/>
                  </a:schemeClr>
                </a:solidFill>
              </a:rPr>
              <a:t>:</a:t>
            </a:r>
            <a:r>
              <a:rPr lang="ru-RU" dirty="0" smtClean="0">
                <a:solidFill>
                  <a:schemeClr val="accent6">
                    <a:lumMod val="20000"/>
                    <a:lumOff val="80000"/>
                  </a:schemeClr>
                </a:solidFill>
              </a:rPr>
              <a:t>Рой Роман Николаевич – учитель  истории</a:t>
            </a:r>
            <a:endParaRPr lang="ru-RU" dirty="0">
              <a:solidFill>
                <a:schemeClr val="accent6">
                  <a:lumMod val="20000"/>
                  <a:lumOff val="80000"/>
                </a:schemeClr>
              </a:solidFill>
            </a:endParaRPr>
          </a:p>
        </p:txBody>
      </p:sp>
    </p:spTree>
    <p:extLst>
      <p:ext uri="{BB962C8B-B14F-4D97-AF65-F5344CB8AC3E}">
        <p14:creationId xmlns:p14="http://schemas.microsoft.com/office/powerpoint/2010/main" val="33746576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4">
                    <a:lumMod val="20000"/>
                    <a:lumOff val="80000"/>
                  </a:schemeClr>
                </a:solidFill>
              </a:rPr>
              <a:t>Развитие  идеи ракетостроения</a:t>
            </a:r>
            <a:endParaRPr lang="ru-RU" dirty="0">
              <a:solidFill>
                <a:schemeClr val="accent4">
                  <a:lumMod val="20000"/>
                  <a:lumOff val="80000"/>
                </a:schemeClr>
              </a:solidFill>
            </a:endParaRPr>
          </a:p>
        </p:txBody>
      </p:sp>
      <p:sp>
        <p:nvSpPr>
          <p:cNvPr id="3" name="Объект 2"/>
          <p:cNvSpPr>
            <a:spLocks noGrp="1"/>
          </p:cNvSpPr>
          <p:nvPr>
            <p:ph sz="half" idx="1"/>
          </p:nvPr>
        </p:nvSpPr>
        <p:spPr>
          <a:xfrm>
            <a:off x="107504" y="1412776"/>
            <a:ext cx="4104456" cy="5328592"/>
          </a:xfrm>
        </p:spPr>
        <p:txBody>
          <a:bodyPr>
            <a:normAutofit fontScale="92500" lnSpcReduction="20000"/>
          </a:bodyPr>
          <a:lstStyle/>
          <a:p>
            <a:pPr algn="just"/>
            <a:r>
              <a:rPr lang="ru-RU" dirty="0">
                <a:solidFill>
                  <a:schemeClr val="accent4">
                    <a:lumMod val="20000"/>
                    <a:lumOff val="80000"/>
                  </a:schemeClr>
                </a:solidFill>
              </a:rPr>
              <a:t>Работы Циолковского, </a:t>
            </a:r>
            <a:r>
              <a:rPr lang="ru-RU" dirty="0" err="1">
                <a:solidFill>
                  <a:schemeClr val="accent4">
                    <a:lumMod val="20000"/>
                    <a:lumOff val="80000"/>
                  </a:schemeClr>
                </a:solidFill>
              </a:rPr>
              <a:t>Оберта</a:t>
            </a:r>
            <a:r>
              <a:rPr lang="ru-RU" dirty="0">
                <a:solidFill>
                  <a:schemeClr val="accent4">
                    <a:lumMod val="20000"/>
                    <a:lumOff val="80000"/>
                  </a:schemeClr>
                </a:solidFill>
              </a:rPr>
              <a:t> и </a:t>
            </a:r>
            <a:r>
              <a:rPr lang="ru-RU" dirty="0" err="1">
                <a:solidFill>
                  <a:schemeClr val="accent4">
                    <a:lumMod val="20000"/>
                    <a:lumOff val="80000"/>
                  </a:schemeClr>
                </a:solidFill>
              </a:rPr>
              <a:t>Годдарда</a:t>
            </a:r>
            <a:r>
              <a:rPr lang="ru-RU" dirty="0">
                <a:solidFill>
                  <a:schemeClr val="accent4">
                    <a:lumMod val="20000"/>
                    <a:lumOff val="80000"/>
                  </a:schemeClr>
                </a:solidFill>
              </a:rPr>
              <a:t> были продолжены </a:t>
            </a:r>
            <a:r>
              <a:rPr lang="ru-RU" dirty="0" smtClean="0">
                <a:solidFill>
                  <a:schemeClr val="accent4">
                    <a:lumMod val="20000"/>
                    <a:lumOff val="80000"/>
                  </a:schemeClr>
                </a:solidFill>
              </a:rPr>
              <a:t>группами энтузиастов </a:t>
            </a:r>
            <a:r>
              <a:rPr lang="ru-RU" dirty="0">
                <a:solidFill>
                  <a:schemeClr val="accent4">
                    <a:lumMod val="20000"/>
                    <a:lumOff val="80000"/>
                  </a:schemeClr>
                </a:solidFill>
              </a:rPr>
              <a:t>ракетной техники в США, СССР и Германии. В </a:t>
            </a:r>
            <a:r>
              <a:rPr lang="ru-RU" dirty="0" smtClean="0">
                <a:solidFill>
                  <a:schemeClr val="accent4">
                    <a:lumMod val="20000"/>
                    <a:lumOff val="80000"/>
                  </a:schemeClr>
                </a:solidFill>
              </a:rPr>
              <a:t>СССР исследовательские </a:t>
            </a:r>
            <a:r>
              <a:rPr lang="ru-RU" dirty="0">
                <a:solidFill>
                  <a:schemeClr val="accent4">
                    <a:lumMod val="20000"/>
                    <a:lumOff val="80000"/>
                  </a:schemeClr>
                </a:solidFill>
              </a:rPr>
              <a:t>работы вели Группа изучения реактивного </a:t>
            </a:r>
            <a:r>
              <a:rPr lang="ru-RU" dirty="0" smtClean="0">
                <a:solidFill>
                  <a:schemeClr val="accent4">
                    <a:lumMod val="20000"/>
                    <a:lumOff val="80000"/>
                  </a:schemeClr>
                </a:solidFill>
              </a:rPr>
              <a:t>движения (</a:t>
            </a:r>
            <a:r>
              <a:rPr lang="ru-RU" dirty="0">
                <a:solidFill>
                  <a:schemeClr val="accent4">
                    <a:lumMod val="20000"/>
                    <a:lumOff val="80000"/>
                  </a:schemeClr>
                </a:solidFill>
              </a:rPr>
              <a:t>Москва) и Газодинамическая лаборатория (Ленинград). В 1933 году на </a:t>
            </a:r>
            <a:r>
              <a:rPr lang="ru-RU" dirty="0" smtClean="0">
                <a:solidFill>
                  <a:schemeClr val="accent4">
                    <a:lumMod val="20000"/>
                    <a:lumOff val="80000"/>
                  </a:schemeClr>
                </a:solidFill>
              </a:rPr>
              <a:t>их базе </a:t>
            </a:r>
            <a:r>
              <a:rPr lang="ru-RU" dirty="0">
                <a:solidFill>
                  <a:schemeClr val="accent4">
                    <a:lumMod val="20000"/>
                    <a:lumOff val="80000"/>
                  </a:schemeClr>
                </a:solidFill>
              </a:rPr>
              <a:t>был создан Реактивный институт (РНИИ).</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3968" y="1916832"/>
            <a:ext cx="4644756" cy="2854294"/>
          </a:xfrm>
        </p:spPr>
      </p:pic>
      <p:sp>
        <p:nvSpPr>
          <p:cNvPr id="6" name="Прямоугольник 5"/>
          <p:cNvSpPr/>
          <p:nvPr/>
        </p:nvSpPr>
        <p:spPr>
          <a:xfrm>
            <a:off x="4572000" y="5013176"/>
            <a:ext cx="4104457" cy="400110"/>
          </a:xfrm>
          <a:prstGeom prst="rect">
            <a:avLst/>
          </a:prstGeom>
        </p:spPr>
        <p:txBody>
          <a:bodyPr wrap="square">
            <a:spAutoFit/>
          </a:bodyPr>
          <a:lstStyle/>
          <a:p>
            <a:r>
              <a:rPr lang="ru-RU" sz="2000" dirty="0">
                <a:solidFill>
                  <a:schemeClr val="accent4">
                    <a:lumMod val="20000"/>
                    <a:lumOff val="80000"/>
                  </a:schemeClr>
                </a:solidFill>
              </a:rPr>
              <a:t>Реактивный институт (РНИИ).</a:t>
            </a:r>
          </a:p>
        </p:txBody>
      </p:sp>
    </p:spTree>
    <p:extLst>
      <p:ext uri="{BB962C8B-B14F-4D97-AF65-F5344CB8AC3E}">
        <p14:creationId xmlns:p14="http://schemas.microsoft.com/office/powerpoint/2010/main" val="3290911624"/>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20000"/>
                    <a:lumOff val="80000"/>
                  </a:schemeClr>
                </a:solidFill>
              </a:rPr>
              <a:t>Спутники </a:t>
            </a:r>
            <a:endParaRPr lang="ru-RU" dirty="0">
              <a:solidFill>
                <a:schemeClr val="accent6">
                  <a:lumMod val="20000"/>
                  <a:lumOff val="80000"/>
                </a:schemeClr>
              </a:solidFill>
            </a:endParaRPr>
          </a:p>
        </p:txBody>
      </p:sp>
      <p:sp>
        <p:nvSpPr>
          <p:cNvPr id="3" name="Объект 2"/>
          <p:cNvSpPr>
            <a:spLocks noGrp="1"/>
          </p:cNvSpPr>
          <p:nvPr>
            <p:ph sz="half" idx="1"/>
          </p:nvPr>
        </p:nvSpPr>
        <p:spPr>
          <a:xfrm>
            <a:off x="251520" y="1600200"/>
            <a:ext cx="4244280" cy="4925144"/>
          </a:xfrm>
        </p:spPr>
        <p:txBody>
          <a:bodyPr>
            <a:normAutofit fontScale="77500" lnSpcReduction="20000"/>
          </a:bodyPr>
          <a:lstStyle/>
          <a:p>
            <a:pPr algn="just"/>
            <a:r>
              <a:rPr lang="ru-RU" dirty="0" smtClean="0">
                <a:solidFill>
                  <a:schemeClr val="accent6">
                    <a:lumMod val="20000"/>
                    <a:lumOff val="80000"/>
                  </a:schemeClr>
                </a:solidFill>
              </a:rPr>
              <a:t> Искусственные спутники Земли (ИСЗ ) запускались </a:t>
            </a:r>
            <a:r>
              <a:rPr lang="ru-RU" dirty="0">
                <a:solidFill>
                  <a:schemeClr val="accent6">
                    <a:lumMod val="20000"/>
                    <a:lumOff val="80000"/>
                  </a:schemeClr>
                </a:solidFill>
              </a:rPr>
              <a:t>более чем 70 различными странами (а также отдельными компаниями) с помощью как собственных ракет-носителей (РН), так и предоставляемых в качестве пусковых услуг другими странами и межгосударственными и частными организациями. Первый в мире ИСЗ запущен в СССР 4 октября 1957 года (Спутник-1). Второй страной, запустившей ИСЗ, стала США 1 февраля 1958 года (Эксплорер-1).</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6016" y="1900070"/>
            <a:ext cx="4064180" cy="3328615"/>
          </a:xfrm>
        </p:spPr>
      </p:pic>
    </p:spTree>
    <p:extLst>
      <p:ext uri="{BB962C8B-B14F-4D97-AF65-F5344CB8AC3E}">
        <p14:creationId xmlns:p14="http://schemas.microsoft.com/office/powerpoint/2010/main" val="340201133"/>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lstStyle/>
          <a:p>
            <a:r>
              <a:rPr lang="ru-RU" dirty="0" smtClean="0">
                <a:solidFill>
                  <a:schemeClr val="bg2">
                    <a:lumMod val="50000"/>
                  </a:schemeClr>
                </a:solidFill>
              </a:rPr>
              <a:t>Первые полёты</a:t>
            </a:r>
            <a:endParaRPr lang="ru-RU" dirty="0">
              <a:solidFill>
                <a:schemeClr val="bg2">
                  <a:lumMod val="50000"/>
                </a:schemeClr>
              </a:solidFill>
            </a:endParaRPr>
          </a:p>
        </p:txBody>
      </p:sp>
      <p:sp>
        <p:nvSpPr>
          <p:cNvPr id="3" name="Объект 2"/>
          <p:cNvSpPr>
            <a:spLocks noGrp="1"/>
          </p:cNvSpPr>
          <p:nvPr>
            <p:ph sz="half" idx="1"/>
          </p:nvPr>
        </p:nvSpPr>
        <p:spPr>
          <a:xfrm>
            <a:off x="107504" y="1628800"/>
            <a:ext cx="4244280" cy="4925144"/>
          </a:xfrm>
        </p:spPr>
        <p:txBody>
          <a:bodyPr>
            <a:normAutofit fontScale="92500" lnSpcReduction="10000"/>
          </a:bodyPr>
          <a:lstStyle/>
          <a:p>
            <a:pPr algn="just"/>
            <a:r>
              <a:rPr lang="ru-RU" dirty="0">
                <a:solidFill>
                  <a:schemeClr val="bg2">
                    <a:lumMod val="50000"/>
                  </a:schemeClr>
                </a:solidFill>
              </a:rPr>
              <a:t> </a:t>
            </a:r>
            <a:r>
              <a:rPr lang="ru-RU" dirty="0">
                <a:solidFill>
                  <a:schemeClr val="bg2">
                    <a:lumMod val="75000"/>
                  </a:schemeClr>
                </a:solidFill>
              </a:rPr>
              <a:t>Американцы отправили партию мушек в космос 20 февраля 1947 года на борту ракеты V2. Целью эксперимента было исследование влияния радиации на больших высотах. Мушки вернулись целыми и невредимыми в своей капсуле, которая успешно приземлилась с помощью парашюта.</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348880"/>
            <a:ext cx="4337832" cy="2880320"/>
          </a:xfrm>
        </p:spPr>
      </p:pic>
    </p:spTree>
    <p:extLst>
      <p:ext uri="{BB962C8B-B14F-4D97-AF65-F5344CB8AC3E}">
        <p14:creationId xmlns:p14="http://schemas.microsoft.com/office/powerpoint/2010/main" val="30990145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6">
                    <a:lumMod val="20000"/>
                    <a:lumOff val="80000"/>
                  </a:schemeClr>
                </a:solidFill>
              </a:rPr>
              <a:t>Первые полёты</a:t>
            </a:r>
          </a:p>
        </p:txBody>
      </p:sp>
      <p:sp>
        <p:nvSpPr>
          <p:cNvPr id="3" name="Объект 2"/>
          <p:cNvSpPr>
            <a:spLocks noGrp="1"/>
          </p:cNvSpPr>
          <p:nvPr>
            <p:ph sz="half" idx="1"/>
          </p:nvPr>
        </p:nvSpPr>
        <p:spPr>
          <a:xfrm>
            <a:off x="107504" y="1600200"/>
            <a:ext cx="4388296" cy="5141168"/>
          </a:xfrm>
        </p:spPr>
        <p:txBody>
          <a:bodyPr>
            <a:normAutofit fontScale="85000" lnSpcReduction="20000"/>
          </a:bodyPr>
          <a:lstStyle/>
          <a:p>
            <a:pPr algn="just"/>
            <a:r>
              <a:rPr lang="ru-RU" dirty="0">
                <a:solidFill>
                  <a:schemeClr val="accent6">
                    <a:lumMod val="20000"/>
                    <a:lumOff val="80000"/>
                  </a:schemeClr>
                </a:solidFill>
              </a:rPr>
              <a:t>Однако это был лишь </a:t>
            </a:r>
            <a:r>
              <a:rPr lang="ru-RU" dirty="0" err="1">
                <a:solidFill>
                  <a:schemeClr val="accent6">
                    <a:lumMod val="20000"/>
                    <a:lumOff val="80000"/>
                  </a:schemeClr>
                </a:solidFill>
              </a:rPr>
              <a:t>суборбиральный</a:t>
            </a:r>
            <a:r>
              <a:rPr lang="ru-RU" dirty="0">
                <a:solidFill>
                  <a:schemeClr val="accent6">
                    <a:lumMod val="20000"/>
                    <a:lumOff val="80000"/>
                  </a:schemeClr>
                </a:solidFill>
              </a:rPr>
              <a:t> полет, в который чуть позже на такой же ракете V2 отправилась обезьяна по кличке Альберт-2. К сожалению парашют капсулы Альберта-2 не раскрылся, и первое животное в космосе погибло при ударе о земную поверхность. Стоит добавить, что первым животным в космосе могла стать обезьяна Альберт (1), однако его ракета не долетела до условной границы космоса на высоте в 100 км.</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48706"/>
            <a:ext cx="4316288" cy="3237216"/>
          </a:xfrm>
        </p:spPr>
      </p:pic>
    </p:spTree>
    <p:extLst>
      <p:ext uri="{BB962C8B-B14F-4D97-AF65-F5344CB8AC3E}">
        <p14:creationId xmlns:p14="http://schemas.microsoft.com/office/powerpoint/2010/main" val="33815732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dirty="0" smtClean="0">
                <a:solidFill>
                  <a:schemeClr val="bg1">
                    <a:lumMod val="95000"/>
                  </a:schemeClr>
                </a:solidFill>
              </a:rPr>
              <a:t>Первопроходцы-испытатели</a:t>
            </a:r>
            <a:endParaRPr lang="ru-RU" dirty="0">
              <a:solidFill>
                <a:schemeClr val="bg1">
                  <a:lumMod val="95000"/>
                </a:schemeClr>
              </a:solidFill>
            </a:endParaRPr>
          </a:p>
        </p:txBody>
      </p:sp>
      <p:sp>
        <p:nvSpPr>
          <p:cNvPr id="3" name="Объект 2"/>
          <p:cNvSpPr>
            <a:spLocks noGrp="1"/>
          </p:cNvSpPr>
          <p:nvPr>
            <p:ph sz="half" idx="1"/>
          </p:nvPr>
        </p:nvSpPr>
        <p:spPr>
          <a:xfrm>
            <a:off x="0" y="1196752"/>
            <a:ext cx="4495800" cy="5661248"/>
          </a:xfrm>
        </p:spPr>
        <p:txBody>
          <a:bodyPr>
            <a:normAutofit fontScale="62500" lnSpcReduction="20000"/>
          </a:bodyPr>
          <a:lstStyle/>
          <a:p>
            <a:pPr algn="just"/>
            <a:r>
              <a:rPr lang="ru-RU" dirty="0" smtClean="0">
                <a:solidFill>
                  <a:schemeClr val="bg1">
                    <a:lumMod val="95000"/>
                  </a:schemeClr>
                </a:solidFill>
              </a:rPr>
              <a:t>Первые </a:t>
            </a:r>
            <a:r>
              <a:rPr lang="ru-RU" dirty="0">
                <a:solidFill>
                  <a:schemeClr val="bg1">
                    <a:lumMod val="95000"/>
                  </a:schemeClr>
                </a:solidFill>
              </a:rPr>
              <a:t>животные в космосе были лишь первопроходцами-испытателями, проложившими дорогу к первому в истории полету, выведшему животное на орбиту Земли. Этим животным была собака Лайка, одна из самых известных собак-космонавтов. Она была запущена в космос на корабле Спутник-2 3 ноября 1957 года с космодрома Байконур. Это событие было огромным достижением, но, как бы это не было грустно, возвращение Лайки на Землю тогда не представлялось возможным и не планировалось. Во время полета через 5-7 часов после старта температура внутри капсулы превысила 40°C и собака погибла от стресса и перегрева, хотя ученые рассчитывали, что она проживет около 7 дней. Эти подробности не сообщались в СМИ, вместо этого говорилось, что Лайку усыпили на 7-й день полета. Сам космический аппарат сгорел в атмосфере на 162-й день миссии, 14 апреля 1958 года.</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2060848"/>
            <a:ext cx="4518421" cy="3388816"/>
          </a:xfrm>
        </p:spPr>
      </p:pic>
    </p:spTree>
    <p:extLst>
      <p:ext uri="{BB962C8B-B14F-4D97-AF65-F5344CB8AC3E}">
        <p14:creationId xmlns:p14="http://schemas.microsoft.com/office/powerpoint/2010/main" val="20244887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solidFill>
                  <a:schemeClr val="accent5">
                    <a:lumMod val="20000"/>
                    <a:lumOff val="80000"/>
                  </a:schemeClr>
                </a:solidFill>
              </a:rPr>
              <a:t>Первая орбитальная станция</a:t>
            </a:r>
            <a:endParaRPr lang="ru-RU" dirty="0">
              <a:solidFill>
                <a:schemeClr val="accent5">
                  <a:lumMod val="20000"/>
                  <a:lumOff val="80000"/>
                </a:schemeClr>
              </a:solidFill>
            </a:endParaRPr>
          </a:p>
        </p:txBody>
      </p:sp>
      <p:sp>
        <p:nvSpPr>
          <p:cNvPr id="7" name="Объект 6"/>
          <p:cNvSpPr>
            <a:spLocks noGrp="1"/>
          </p:cNvSpPr>
          <p:nvPr>
            <p:ph sz="half" idx="2"/>
          </p:nvPr>
        </p:nvSpPr>
        <p:spPr>
          <a:xfrm>
            <a:off x="0" y="1340768"/>
            <a:ext cx="4497388" cy="5040560"/>
          </a:xfrm>
        </p:spPr>
        <p:txBody>
          <a:bodyPr>
            <a:normAutofit/>
          </a:bodyPr>
          <a:lstStyle/>
          <a:p>
            <a:pPr algn="just"/>
            <a:r>
              <a:rPr lang="ru-RU" dirty="0">
                <a:solidFill>
                  <a:schemeClr val="accent5">
                    <a:lumMod val="20000"/>
                    <a:lumOff val="80000"/>
                  </a:schemeClr>
                </a:solidFill>
              </a:rPr>
              <a:t>Первая орбитальная станция «Салют», предназначенная для длительных полетов по орбите вокруг Земли, была запущена 19 апреля 1971 года. Мощная ракета «Протон» вывела на орбиту высотой от 200 до 222 километров над Землёй. Зашумели моторы, проснулись приборы, заработала радиосвязь с Землёй.</a:t>
            </a:r>
          </a:p>
        </p:txBody>
      </p:sp>
      <p:pic>
        <p:nvPicPr>
          <p:cNvPr id="2" name="Объект 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572000" y="2052099"/>
            <a:ext cx="4317695" cy="3123133"/>
          </a:xfrm>
        </p:spPr>
      </p:pic>
      <p:sp>
        <p:nvSpPr>
          <p:cNvPr id="3" name="Прямоугольник 2"/>
          <p:cNvSpPr/>
          <p:nvPr/>
        </p:nvSpPr>
        <p:spPr>
          <a:xfrm>
            <a:off x="5220072" y="5445224"/>
            <a:ext cx="3180614" cy="369332"/>
          </a:xfrm>
          <a:prstGeom prst="rect">
            <a:avLst/>
          </a:prstGeom>
        </p:spPr>
        <p:txBody>
          <a:bodyPr wrap="none">
            <a:spAutoFit/>
          </a:bodyPr>
          <a:lstStyle/>
          <a:p>
            <a:r>
              <a:rPr lang="ru-RU" dirty="0" smtClean="0">
                <a:solidFill>
                  <a:schemeClr val="accent4">
                    <a:lumMod val="20000"/>
                    <a:lumOff val="80000"/>
                  </a:schemeClr>
                </a:solidFill>
              </a:rPr>
              <a:t>Орбитальная станция «Салют»</a:t>
            </a:r>
            <a:endParaRPr lang="ru-RU" dirty="0">
              <a:solidFill>
                <a:schemeClr val="accent4">
                  <a:lumMod val="20000"/>
                  <a:lumOff val="80000"/>
                </a:schemeClr>
              </a:solidFill>
            </a:endParaRPr>
          </a:p>
        </p:txBody>
      </p:sp>
    </p:spTree>
    <p:extLst>
      <p:ext uri="{BB962C8B-B14F-4D97-AF65-F5344CB8AC3E}">
        <p14:creationId xmlns:p14="http://schemas.microsoft.com/office/powerpoint/2010/main" val="2809775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5">
                    <a:lumMod val="40000"/>
                    <a:lumOff val="60000"/>
                  </a:schemeClr>
                </a:solidFill>
              </a:rPr>
              <a:t>Белка и Стрелка</a:t>
            </a:r>
            <a:endParaRPr lang="ru-RU" dirty="0">
              <a:solidFill>
                <a:schemeClr val="accent5">
                  <a:lumMod val="40000"/>
                  <a:lumOff val="60000"/>
                </a:schemeClr>
              </a:solidFill>
            </a:endParaRPr>
          </a:p>
        </p:txBody>
      </p:sp>
      <p:sp>
        <p:nvSpPr>
          <p:cNvPr id="3" name="Объект 2"/>
          <p:cNvSpPr>
            <a:spLocks noGrp="1"/>
          </p:cNvSpPr>
          <p:nvPr>
            <p:ph sz="half" idx="1"/>
          </p:nvPr>
        </p:nvSpPr>
        <p:spPr>
          <a:xfrm>
            <a:off x="0" y="1196752"/>
            <a:ext cx="8964488" cy="2592288"/>
          </a:xfrm>
        </p:spPr>
        <p:txBody>
          <a:bodyPr>
            <a:normAutofit fontScale="85000" lnSpcReduction="20000"/>
          </a:bodyPr>
          <a:lstStyle/>
          <a:p>
            <a:pPr algn="just"/>
            <a:r>
              <a:rPr lang="ru-RU" dirty="0">
                <a:solidFill>
                  <a:schemeClr val="accent5">
                    <a:lumMod val="40000"/>
                    <a:lumOff val="60000"/>
                  </a:schemeClr>
                </a:solidFill>
              </a:rPr>
              <a:t>Первыми же животными, совершившими орбитальный полет и вернувшимися на Землю живыми, были те самые Белка и </a:t>
            </a:r>
            <a:r>
              <a:rPr lang="ru-RU" dirty="0" smtClean="0">
                <a:solidFill>
                  <a:schemeClr val="accent5">
                    <a:lumMod val="40000"/>
                    <a:lumOff val="60000"/>
                  </a:schemeClr>
                </a:solidFill>
              </a:rPr>
              <a:t>Стрелка. И </a:t>
            </a:r>
            <a:r>
              <a:rPr lang="ru-RU" dirty="0">
                <a:solidFill>
                  <a:schemeClr val="accent5">
                    <a:lumMod val="40000"/>
                    <a:lumOff val="60000"/>
                  </a:schemeClr>
                </a:solidFill>
              </a:rPr>
              <a:t>вот 19 августа 1960 года космический аппарат «Спутник-5» вышел на орбиту, совершил 17 витков вокруг Земли и успешно </a:t>
            </a:r>
            <a:r>
              <a:rPr lang="ru-RU" dirty="0" smtClean="0">
                <a:solidFill>
                  <a:schemeClr val="accent5">
                    <a:lumMod val="40000"/>
                    <a:lumOff val="60000"/>
                  </a:schemeClr>
                </a:solidFill>
              </a:rPr>
              <a:t>приземлился. Мало </a:t>
            </a:r>
            <a:r>
              <a:rPr lang="ru-RU" dirty="0">
                <a:solidFill>
                  <a:schemeClr val="accent5">
                    <a:lumMod val="40000"/>
                    <a:lumOff val="60000"/>
                  </a:schemeClr>
                </a:solidFill>
              </a:rPr>
              <a:t>кто знает, что на самом деле этих милых собачек звали Альбина и Маркиза, но перед началом эксперимента пришло указание заменить иностранные клички на </a:t>
            </a:r>
            <a:r>
              <a:rPr lang="ru-RU" dirty="0" smtClean="0">
                <a:solidFill>
                  <a:schemeClr val="accent5">
                    <a:lumMod val="40000"/>
                    <a:lumOff val="60000"/>
                  </a:schemeClr>
                </a:solidFill>
              </a:rPr>
              <a:t>советские.</a:t>
            </a:r>
            <a:endParaRPr lang="ru-RU" dirty="0">
              <a:solidFill>
                <a:schemeClr val="accent5">
                  <a:lumMod val="40000"/>
                  <a:lumOff val="60000"/>
                </a:schemeClr>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43608" y="3717032"/>
            <a:ext cx="7025938" cy="2927474"/>
          </a:xfrm>
        </p:spPr>
      </p:pic>
    </p:spTree>
    <p:extLst>
      <p:ext uri="{BB962C8B-B14F-4D97-AF65-F5344CB8AC3E}">
        <p14:creationId xmlns:p14="http://schemas.microsoft.com/office/powerpoint/2010/main" val="25010833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dirty="0" smtClean="0">
                <a:solidFill>
                  <a:schemeClr val="accent6">
                    <a:lumMod val="20000"/>
                    <a:lumOff val="80000"/>
                  </a:schemeClr>
                </a:solidFill>
              </a:rPr>
              <a:t>Разработки скафандров</a:t>
            </a:r>
            <a:endParaRPr lang="ru-RU" dirty="0">
              <a:solidFill>
                <a:schemeClr val="accent6">
                  <a:lumMod val="20000"/>
                  <a:lumOff val="80000"/>
                </a:schemeClr>
              </a:solidFill>
            </a:endParaRPr>
          </a:p>
        </p:txBody>
      </p:sp>
      <p:sp>
        <p:nvSpPr>
          <p:cNvPr id="3" name="Объект 2"/>
          <p:cNvSpPr>
            <a:spLocks noGrp="1"/>
          </p:cNvSpPr>
          <p:nvPr>
            <p:ph sz="half" idx="1"/>
          </p:nvPr>
        </p:nvSpPr>
        <p:spPr>
          <a:xfrm>
            <a:off x="-126986" y="1052736"/>
            <a:ext cx="4539627" cy="5573216"/>
          </a:xfrm>
        </p:spPr>
        <p:txBody>
          <a:bodyPr>
            <a:noAutofit/>
          </a:bodyPr>
          <a:lstStyle/>
          <a:p>
            <a:pPr algn="just"/>
            <a:r>
              <a:rPr lang="ru-RU" sz="2000" dirty="0">
                <a:solidFill>
                  <a:schemeClr val="accent6">
                    <a:lumMod val="20000"/>
                    <a:lumOff val="80000"/>
                  </a:schemeClr>
                </a:solidFill>
              </a:rPr>
              <a:t>В нашей стране космическими скафандрами занимался инженер Евгений Чертовский, который являлся сотрудником Института авиационной медицины. В течение девяти лет, с 1931 по 1940 г., он разработал 7 моделей герметичного снаряжения. Первым в мире советский инженер решил проблему подвижности. Дело в том, что при подъеме на определенную высоту скафандр раздувался. После этого пилот вынужден был прилагать большие усилия даже для того, чтобы просто согнуть ногу или руку. Именно поэтому модель Ч-2 была сконструирована инженером с шарнирами. </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1196752"/>
            <a:ext cx="4386624" cy="2333684"/>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717032"/>
            <a:ext cx="4413870" cy="2768127"/>
          </a:xfrm>
          <a:prstGeom prst="rect">
            <a:avLst/>
          </a:prstGeom>
        </p:spPr>
      </p:pic>
    </p:spTree>
    <p:extLst>
      <p:ext uri="{BB962C8B-B14F-4D97-AF65-F5344CB8AC3E}">
        <p14:creationId xmlns:p14="http://schemas.microsoft.com/office/powerpoint/2010/main" val="16933176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40000"/>
                    <a:lumOff val="60000"/>
                  </a:schemeClr>
                </a:solidFill>
              </a:rPr>
              <a:t>Первый полёт человека</a:t>
            </a:r>
            <a:endParaRPr lang="ru-RU" dirty="0">
              <a:solidFill>
                <a:schemeClr val="accent6">
                  <a:lumMod val="40000"/>
                  <a:lumOff val="60000"/>
                </a:schemeClr>
              </a:solidFill>
            </a:endParaRPr>
          </a:p>
        </p:txBody>
      </p:sp>
      <p:sp>
        <p:nvSpPr>
          <p:cNvPr id="3" name="Объект 2"/>
          <p:cNvSpPr>
            <a:spLocks noGrp="1"/>
          </p:cNvSpPr>
          <p:nvPr>
            <p:ph sz="half" idx="1"/>
          </p:nvPr>
        </p:nvSpPr>
        <p:spPr>
          <a:xfrm>
            <a:off x="-108520" y="1340768"/>
            <a:ext cx="4604320" cy="5517232"/>
          </a:xfrm>
        </p:spPr>
        <p:txBody>
          <a:bodyPr>
            <a:normAutofit fontScale="70000" lnSpcReduction="20000"/>
          </a:bodyPr>
          <a:lstStyle/>
          <a:p>
            <a:pPr algn="just"/>
            <a:r>
              <a:rPr lang="ru-RU" dirty="0" smtClean="0">
                <a:solidFill>
                  <a:schemeClr val="accent6">
                    <a:lumMod val="40000"/>
                    <a:lumOff val="60000"/>
                  </a:schemeClr>
                </a:solidFill>
              </a:rPr>
              <a:t>12 апреля </a:t>
            </a:r>
            <a:r>
              <a:rPr lang="ru-RU" dirty="0">
                <a:solidFill>
                  <a:schemeClr val="accent6">
                    <a:lumMod val="40000"/>
                    <a:lumOff val="60000"/>
                  </a:schemeClr>
                </a:solidFill>
              </a:rPr>
              <a:t>1961 года — это дата, которая известна любому школьнику. В этот день впервые был осуществлен полет человека в космос. Именно тогда все люди Земли узнали от космонавта, что наша планета действительно круглая. Именно тогда, 12 апреля, побывал первый человек в космосе. Космический корабль «Восток-1» стартовал в 9 часов 7 минут с космодрома Байконур, на борту которого находился Юрий Гагарин. Его полет продолжался совсем недолго, всего 108 минут. Нельзя сказать, что он был полностью гладким. Во время полета возникали нештатные ситуации: происходил сбой связи; датчик герметичности, из-за которого не отсоединялся агрегатный отсек, не сработал; было и заклинивание скафандра. </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3116" y="1267422"/>
            <a:ext cx="3829324" cy="5329929"/>
          </a:xfrm>
        </p:spPr>
      </p:pic>
    </p:spTree>
    <p:extLst>
      <p:ext uri="{BB962C8B-B14F-4D97-AF65-F5344CB8AC3E}">
        <p14:creationId xmlns:p14="http://schemas.microsoft.com/office/powerpoint/2010/main" val="18069629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chemeClr val="accent6">
                    <a:lumMod val="20000"/>
                    <a:lumOff val="80000"/>
                  </a:schemeClr>
                </a:solidFill>
              </a:rPr>
              <a:t>Высадка на Луну</a:t>
            </a:r>
            <a:endParaRPr lang="ru-RU" dirty="0"/>
          </a:p>
        </p:txBody>
      </p:sp>
      <p:sp>
        <p:nvSpPr>
          <p:cNvPr id="3" name="Объект 2"/>
          <p:cNvSpPr>
            <a:spLocks noGrp="1"/>
          </p:cNvSpPr>
          <p:nvPr>
            <p:ph sz="half" idx="1"/>
          </p:nvPr>
        </p:nvSpPr>
        <p:spPr>
          <a:xfrm>
            <a:off x="0" y="1600200"/>
            <a:ext cx="4495800" cy="5141168"/>
          </a:xfrm>
        </p:spPr>
        <p:txBody>
          <a:bodyPr>
            <a:normAutofit fontScale="77500" lnSpcReduction="20000"/>
          </a:bodyPr>
          <a:lstStyle/>
          <a:p>
            <a:pPr algn="just"/>
            <a:r>
              <a:rPr lang="ru-RU" dirty="0">
                <a:solidFill>
                  <a:schemeClr val="accent6">
                    <a:lumMod val="20000"/>
                    <a:lumOff val="80000"/>
                  </a:schemeClr>
                </a:solidFill>
              </a:rPr>
              <a:t>Первым на лунный грунт ступил Нил </a:t>
            </a:r>
            <a:r>
              <a:rPr lang="ru-RU" dirty="0" err="1">
                <a:solidFill>
                  <a:schemeClr val="accent6">
                    <a:lumMod val="20000"/>
                    <a:lumOff val="80000"/>
                  </a:schemeClr>
                </a:solidFill>
              </a:rPr>
              <a:t>Армстронг</a:t>
            </a:r>
            <a:r>
              <a:rPr lang="ru-RU" dirty="0">
                <a:solidFill>
                  <a:schemeClr val="accent6">
                    <a:lumMod val="20000"/>
                    <a:lumOff val="80000"/>
                  </a:schemeClr>
                </a:solidFill>
              </a:rPr>
              <a:t> (командир корабля), через несколько минут вышел Эдвин </a:t>
            </a:r>
            <a:r>
              <a:rPr lang="ru-RU" dirty="0" err="1">
                <a:solidFill>
                  <a:schemeClr val="accent6">
                    <a:lumMod val="20000"/>
                    <a:lumOff val="80000"/>
                  </a:schemeClr>
                </a:solidFill>
              </a:rPr>
              <a:t>Олдрин</a:t>
            </a:r>
            <a:r>
              <a:rPr lang="ru-RU" dirty="0">
                <a:solidFill>
                  <a:schemeClr val="accent6">
                    <a:lumMod val="20000"/>
                    <a:lumOff val="80000"/>
                  </a:schemeClr>
                </a:solidFill>
              </a:rPr>
              <a:t> (пилот). Майкл Коллинз (ещё один пилот) ждал своих сослуживцев на орбите. Астронавтами был установлен американский флаг и приборы научной комплектации. Так, фиксируя каждую секунду, была произведена первая высадка людей на Луну. Дата выхода официально внесена в бортовой журнал и в исторические хроники всего мира: это всем известное 21 июня 1969 года. </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484784"/>
            <a:ext cx="3894503" cy="4859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41672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chemeClr val="accent6">
                    <a:lumMod val="20000"/>
                    <a:lumOff val="80000"/>
                  </a:schemeClr>
                </a:solidFill>
              </a:rPr>
              <a:t>Астрономия</a:t>
            </a:r>
            <a:endParaRPr lang="ru-RU" dirty="0"/>
          </a:p>
        </p:txBody>
      </p:sp>
      <p:sp>
        <p:nvSpPr>
          <p:cNvPr id="5" name="Объект 4"/>
          <p:cNvSpPr>
            <a:spLocks noGrp="1"/>
          </p:cNvSpPr>
          <p:nvPr>
            <p:ph sz="half" idx="1"/>
          </p:nvPr>
        </p:nvSpPr>
        <p:spPr>
          <a:xfrm>
            <a:off x="179512" y="1196752"/>
            <a:ext cx="8640960" cy="2160240"/>
          </a:xfrm>
        </p:spPr>
        <p:txBody>
          <a:bodyPr>
            <a:normAutofit fontScale="40000" lnSpcReduction="20000"/>
          </a:bodyPr>
          <a:lstStyle/>
          <a:p>
            <a:pPr algn="just"/>
            <a:r>
              <a:rPr lang="ru-RU" sz="6000" dirty="0" err="1" smtClean="0">
                <a:solidFill>
                  <a:schemeClr val="bg1">
                    <a:lumMod val="95000"/>
                  </a:schemeClr>
                </a:solidFill>
              </a:rPr>
              <a:t>Астроно́мия</a:t>
            </a:r>
            <a:r>
              <a:rPr lang="ru-RU" sz="6000" dirty="0" smtClean="0">
                <a:solidFill>
                  <a:schemeClr val="bg1">
                    <a:lumMod val="95000"/>
                  </a:schemeClr>
                </a:solidFill>
              </a:rPr>
              <a:t> — наука о Вселенной, изучающая расположение, движение, строение, происхождение и развитие небесных тел и образованных ими систем. Астрономия — одна из древнейших наук. Доисторические культуры и древнейшие цивилизации оставили после себя многочисленные астрономические артефакты, свидетельствующие о знании ими закономерностей движения небесных тел.</a:t>
            </a:r>
          </a:p>
          <a:p>
            <a:endParaRPr lang="ru-RU" dirty="0">
              <a:solidFill>
                <a:schemeClr val="accent6">
                  <a:lumMod val="20000"/>
                  <a:lumOff val="80000"/>
                </a:schemeClr>
              </a:solidFill>
            </a:endParaRP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59632" y="3429000"/>
            <a:ext cx="6569166" cy="3312368"/>
          </a:xfrm>
        </p:spPr>
      </p:pic>
    </p:spTree>
    <p:extLst>
      <p:ext uri="{BB962C8B-B14F-4D97-AF65-F5344CB8AC3E}">
        <p14:creationId xmlns:p14="http://schemas.microsoft.com/office/powerpoint/2010/main" val="35449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40000"/>
                    <a:lumOff val="60000"/>
                  </a:schemeClr>
                </a:solidFill>
              </a:rPr>
              <a:t>Первый луноход</a:t>
            </a:r>
            <a:endParaRPr lang="ru-RU" dirty="0">
              <a:solidFill>
                <a:schemeClr val="accent1">
                  <a:lumMod val="40000"/>
                  <a:lumOff val="60000"/>
                </a:schemeClr>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499992" y="2060848"/>
            <a:ext cx="4432682" cy="3096344"/>
          </a:xfrm>
        </p:spPr>
      </p:pic>
      <p:sp>
        <p:nvSpPr>
          <p:cNvPr id="4" name="Объект 3"/>
          <p:cNvSpPr>
            <a:spLocks noGrp="1"/>
          </p:cNvSpPr>
          <p:nvPr>
            <p:ph sz="half" idx="2"/>
          </p:nvPr>
        </p:nvSpPr>
        <p:spPr>
          <a:xfrm>
            <a:off x="107504" y="1268760"/>
            <a:ext cx="4172272" cy="5328592"/>
          </a:xfrm>
        </p:spPr>
        <p:txBody>
          <a:bodyPr>
            <a:normAutofit fontScale="85000" lnSpcReduction="20000"/>
          </a:bodyPr>
          <a:lstStyle/>
          <a:p>
            <a:pPr algn="just"/>
            <a:r>
              <a:rPr lang="ru-RU" dirty="0">
                <a:solidFill>
                  <a:schemeClr val="accent1">
                    <a:lumMod val="40000"/>
                    <a:lumOff val="60000"/>
                  </a:schemeClr>
                </a:solidFill>
              </a:rPr>
              <a:t>17 ноября 1970 г. советской автоматической станцией "Луна-17" был доставлен на поверхность Луны самоходный аппарат "Луноход-1", предназначенный для комплексных исследований лунной поверхности. Создание лунохода было поручено Машиностроительному заводу им. С.А. Лавочкина (ныне НПО им. С.А. Лавочкина) и ВНИИ-100 (ныне ОАО "</a:t>
            </a:r>
            <a:r>
              <a:rPr lang="ru-RU" dirty="0" err="1">
                <a:solidFill>
                  <a:schemeClr val="accent1">
                    <a:lumMod val="40000"/>
                    <a:lumOff val="60000"/>
                  </a:schemeClr>
                </a:solidFill>
              </a:rPr>
              <a:t>ВНИИТрансмаш</a:t>
            </a:r>
            <a:r>
              <a:rPr lang="ru-RU" dirty="0">
                <a:solidFill>
                  <a:schemeClr val="accent1">
                    <a:lumMod val="40000"/>
                    <a:lumOff val="60000"/>
                  </a:schemeClr>
                </a:solidFill>
              </a:rPr>
              <a:t>").</a:t>
            </a:r>
          </a:p>
          <a:p>
            <a:endParaRPr lang="ru-RU" dirty="0"/>
          </a:p>
        </p:txBody>
      </p:sp>
    </p:spTree>
    <p:extLst>
      <p:ext uri="{BB962C8B-B14F-4D97-AF65-F5344CB8AC3E}">
        <p14:creationId xmlns:p14="http://schemas.microsoft.com/office/powerpoint/2010/main" val="859790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20000"/>
                    <a:lumOff val="80000"/>
                  </a:schemeClr>
                </a:solidFill>
              </a:rPr>
              <a:t>Первая женщина-космонавт</a:t>
            </a:r>
            <a:endParaRPr lang="ru-RU" dirty="0">
              <a:solidFill>
                <a:schemeClr val="accent6">
                  <a:lumMod val="20000"/>
                  <a:lumOff val="80000"/>
                </a:schemeClr>
              </a:solidFill>
            </a:endParaRPr>
          </a:p>
        </p:txBody>
      </p:sp>
      <p:sp>
        <p:nvSpPr>
          <p:cNvPr id="3" name="Объект 2"/>
          <p:cNvSpPr>
            <a:spLocks noGrp="1"/>
          </p:cNvSpPr>
          <p:nvPr>
            <p:ph sz="half" idx="1"/>
          </p:nvPr>
        </p:nvSpPr>
        <p:spPr>
          <a:xfrm>
            <a:off x="179512" y="1628800"/>
            <a:ext cx="4038600" cy="4525963"/>
          </a:xfrm>
        </p:spPr>
        <p:txBody>
          <a:bodyPr>
            <a:normAutofit fontScale="92500" lnSpcReduction="20000"/>
          </a:bodyPr>
          <a:lstStyle/>
          <a:p>
            <a:pPr algn="just"/>
            <a:r>
              <a:rPr lang="ru-RU" dirty="0">
                <a:solidFill>
                  <a:schemeClr val="accent6">
                    <a:lumMod val="20000"/>
                    <a:lumOff val="80000"/>
                  </a:schemeClr>
                </a:solidFill>
              </a:rPr>
              <a:t>Первая женщина-космонавт Валентина Терешкова совершила полет в космос 16 июня 1963 года на корабле «Восток-6». Кроме того, Терешкова — единственная женщина, совершившая одиночный полет, все остальные летали только в составе экипажей.</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976" y="1844824"/>
            <a:ext cx="4536504" cy="3666366"/>
          </a:xfrm>
        </p:spPr>
      </p:pic>
    </p:spTree>
    <p:extLst>
      <p:ext uri="{BB962C8B-B14F-4D97-AF65-F5344CB8AC3E}">
        <p14:creationId xmlns:p14="http://schemas.microsoft.com/office/powerpoint/2010/main" val="1103028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9972"/>
            <a:ext cx="8229600" cy="746740"/>
          </a:xfrm>
        </p:spPr>
        <p:txBody>
          <a:bodyPr>
            <a:normAutofit fontScale="90000"/>
          </a:bodyPr>
          <a:lstStyle/>
          <a:p>
            <a:r>
              <a:rPr lang="ru-RU" dirty="0" smtClean="0">
                <a:solidFill>
                  <a:schemeClr val="accent6">
                    <a:lumMod val="20000"/>
                    <a:lumOff val="80000"/>
                  </a:schemeClr>
                </a:solidFill>
              </a:rPr>
              <a:t>Женщины- космонавты</a:t>
            </a:r>
            <a:endParaRPr lang="ru-RU" dirty="0">
              <a:solidFill>
                <a:schemeClr val="accent6">
                  <a:lumMod val="20000"/>
                  <a:lumOff val="80000"/>
                </a:schemeClr>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359508"/>
            <a:ext cx="3804234" cy="25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08262" y="1484784"/>
            <a:ext cx="3804234" cy="242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950065"/>
            <a:ext cx="36766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220072" y="5594742"/>
            <a:ext cx="2047548" cy="369332"/>
          </a:xfrm>
          <a:prstGeom prst="rect">
            <a:avLst/>
          </a:prstGeom>
        </p:spPr>
        <p:txBody>
          <a:bodyPr wrap="none">
            <a:spAutoFit/>
          </a:bodyPr>
          <a:lstStyle/>
          <a:p>
            <a:r>
              <a:rPr lang="ru-RU" dirty="0" smtClean="0">
                <a:solidFill>
                  <a:schemeClr val="accent4">
                    <a:lumMod val="20000"/>
                    <a:lumOff val="80000"/>
                  </a:schemeClr>
                </a:solidFill>
              </a:rPr>
              <a:t>Светлана Савицкая</a:t>
            </a:r>
            <a:endParaRPr lang="ru-RU" dirty="0">
              <a:solidFill>
                <a:schemeClr val="accent4">
                  <a:lumMod val="20000"/>
                  <a:lumOff val="80000"/>
                </a:schemeClr>
              </a:solidFill>
            </a:endParaRPr>
          </a:p>
        </p:txBody>
      </p:sp>
      <p:sp>
        <p:nvSpPr>
          <p:cNvPr id="9" name="Прямоугольник 8"/>
          <p:cNvSpPr/>
          <p:nvPr/>
        </p:nvSpPr>
        <p:spPr>
          <a:xfrm>
            <a:off x="5508104" y="980513"/>
            <a:ext cx="1517018" cy="369332"/>
          </a:xfrm>
          <a:prstGeom prst="rect">
            <a:avLst/>
          </a:prstGeom>
        </p:spPr>
        <p:txBody>
          <a:bodyPr wrap="none">
            <a:spAutoFit/>
          </a:bodyPr>
          <a:lstStyle/>
          <a:p>
            <a:r>
              <a:rPr lang="ru-RU" dirty="0" smtClean="0">
                <a:solidFill>
                  <a:schemeClr val="accent4">
                    <a:lumMod val="20000"/>
                    <a:lumOff val="80000"/>
                  </a:schemeClr>
                </a:solidFill>
              </a:rPr>
              <a:t>Елена Серова</a:t>
            </a:r>
            <a:endParaRPr lang="ru-RU" dirty="0">
              <a:solidFill>
                <a:schemeClr val="accent4">
                  <a:lumMod val="20000"/>
                  <a:lumOff val="80000"/>
                </a:schemeClr>
              </a:solidFill>
            </a:endParaRPr>
          </a:p>
        </p:txBody>
      </p:sp>
      <p:sp>
        <p:nvSpPr>
          <p:cNvPr id="10" name="Прямоугольник 9"/>
          <p:cNvSpPr/>
          <p:nvPr/>
        </p:nvSpPr>
        <p:spPr>
          <a:xfrm>
            <a:off x="251520" y="806061"/>
            <a:ext cx="1866345" cy="369332"/>
          </a:xfrm>
          <a:prstGeom prst="rect">
            <a:avLst/>
          </a:prstGeom>
        </p:spPr>
        <p:txBody>
          <a:bodyPr wrap="none">
            <a:spAutoFit/>
          </a:bodyPr>
          <a:lstStyle/>
          <a:p>
            <a:r>
              <a:rPr lang="ru-RU" dirty="0" smtClean="0">
                <a:solidFill>
                  <a:schemeClr val="accent4">
                    <a:lumMod val="20000"/>
                    <a:lumOff val="80000"/>
                  </a:schemeClr>
                </a:solidFill>
              </a:rPr>
              <a:t>Елена </a:t>
            </a:r>
            <a:r>
              <a:rPr lang="ru-RU" dirty="0" err="1" smtClean="0">
                <a:solidFill>
                  <a:schemeClr val="accent4">
                    <a:lumMod val="20000"/>
                    <a:lumOff val="80000"/>
                  </a:schemeClr>
                </a:solidFill>
              </a:rPr>
              <a:t>Кондакова</a:t>
            </a:r>
            <a:endParaRPr lang="ru-RU" dirty="0">
              <a:solidFill>
                <a:schemeClr val="accent4">
                  <a:lumMod val="20000"/>
                  <a:lumOff val="80000"/>
                </a:schemeClr>
              </a:solidFill>
            </a:endParaRPr>
          </a:p>
        </p:txBody>
      </p:sp>
    </p:spTree>
    <p:extLst>
      <p:ext uri="{BB962C8B-B14F-4D97-AF65-F5344CB8AC3E}">
        <p14:creationId xmlns:p14="http://schemas.microsoft.com/office/powerpoint/2010/main" val="320627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20000"/>
                    <a:lumOff val="80000"/>
                  </a:schemeClr>
                </a:solidFill>
              </a:rPr>
              <a:t>Алексей Леонов</a:t>
            </a:r>
            <a:endParaRPr lang="ru-RU" dirty="0">
              <a:solidFill>
                <a:schemeClr val="accent6">
                  <a:lumMod val="20000"/>
                  <a:lumOff val="80000"/>
                </a:schemeClr>
              </a:solidFill>
            </a:endParaRPr>
          </a:p>
        </p:txBody>
      </p:sp>
      <p:sp>
        <p:nvSpPr>
          <p:cNvPr id="3" name="Объект 2"/>
          <p:cNvSpPr>
            <a:spLocks noGrp="1"/>
          </p:cNvSpPr>
          <p:nvPr>
            <p:ph sz="half" idx="1"/>
          </p:nvPr>
        </p:nvSpPr>
        <p:spPr>
          <a:xfrm>
            <a:off x="251520" y="1628800"/>
            <a:ext cx="4038600" cy="4525963"/>
          </a:xfrm>
        </p:spPr>
        <p:txBody>
          <a:bodyPr>
            <a:normAutofit fontScale="70000" lnSpcReduction="20000"/>
          </a:bodyPr>
          <a:lstStyle/>
          <a:p>
            <a:pPr algn="just"/>
            <a:r>
              <a:rPr lang="ru-RU" dirty="0">
                <a:solidFill>
                  <a:schemeClr val="accent6">
                    <a:lumMod val="20000"/>
                    <a:lumOff val="80000"/>
                  </a:schemeClr>
                </a:solidFill>
              </a:rPr>
              <a:t>Алексей Леонов — первый человек, который вышел в открытый космос 18 марта 1965 года. Продолжительность первого выхода составила 23 минуты, из которых вне корабля космонавт пробыл 12 минут. Во время пребывания в открытом космосе его скафандр разбух и препятствовал возвращению обратно в корабль. Войти космонавту удалось только после того, как Леонов стравил из скафандра лишнее давление, при этом залез он внутрь корабля вперед головой, а не ногами, как полагалось по инструкции.</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1700808"/>
            <a:ext cx="4351483" cy="4169001"/>
          </a:xfrm>
        </p:spPr>
      </p:pic>
    </p:spTree>
    <p:extLst>
      <p:ext uri="{BB962C8B-B14F-4D97-AF65-F5344CB8AC3E}">
        <p14:creationId xmlns:p14="http://schemas.microsoft.com/office/powerpoint/2010/main" val="102027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20000"/>
                    <a:lumOff val="80000"/>
                  </a:schemeClr>
                </a:solidFill>
              </a:rPr>
              <a:t>Самый пожилой космонавт</a:t>
            </a:r>
            <a:endParaRPr lang="ru-RU" dirty="0">
              <a:solidFill>
                <a:schemeClr val="accent6">
                  <a:lumMod val="20000"/>
                  <a:lumOff val="80000"/>
                </a:schemeClr>
              </a:solidFill>
            </a:endParaRPr>
          </a:p>
        </p:txBody>
      </p:sp>
      <p:sp>
        <p:nvSpPr>
          <p:cNvPr id="3" name="Объект 2"/>
          <p:cNvSpPr>
            <a:spLocks noGrp="1"/>
          </p:cNvSpPr>
          <p:nvPr>
            <p:ph sz="half" idx="1"/>
          </p:nvPr>
        </p:nvSpPr>
        <p:spPr>
          <a:xfrm>
            <a:off x="0" y="1556792"/>
            <a:ext cx="4316288" cy="5069160"/>
          </a:xfrm>
        </p:spPr>
        <p:txBody>
          <a:bodyPr>
            <a:normAutofit fontScale="85000" lnSpcReduction="10000"/>
          </a:bodyPr>
          <a:lstStyle/>
          <a:p>
            <a:pPr algn="just"/>
            <a:r>
              <a:rPr lang="ru-RU" dirty="0">
                <a:solidFill>
                  <a:schemeClr val="accent6">
                    <a:lumMod val="20000"/>
                    <a:lumOff val="80000"/>
                  </a:schemeClr>
                </a:solidFill>
              </a:rPr>
              <a:t>Самым пожилым космонавтом, совершившим космический полет, считается американец Джон </a:t>
            </a:r>
            <a:r>
              <a:rPr lang="ru-RU" dirty="0" err="1">
                <a:solidFill>
                  <a:schemeClr val="accent6">
                    <a:lumMod val="20000"/>
                    <a:lumOff val="80000"/>
                  </a:schemeClr>
                </a:solidFill>
              </a:rPr>
              <a:t>Гленн</a:t>
            </a:r>
            <a:r>
              <a:rPr lang="ru-RU" dirty="0">
                <a:solidFill>
                  <a:schemeClr val="accent6">
                    <a:lumMod val="20000"/>
                    <a:lumOff val="80000"/>
                  </a:schemeClr>
                </a:solidFill>
              </a:rPr>
              <a:t>. Ему было 77 лет, когда он участвовал в полете на корабле «</a:t>
            </a:r>
            <a:r>
              <a:rPr lang="ru-RU" dirty="0" err="1">
                <a:solidFill>
                  <a:schemeClr val="accent6">
                    <a:lumMod val="20000"/>
                    <a:lumOff val="80000"/>
                  </a:schemeClr>
                </a:solidFill>
              </a:rPr>
              <a:t>Дискавери</a:t>
            </a:r>
            <a:r>
              <a:rPr lang="ru-RU" dirty="0">
                <a:solidFill>
                  <a:schemeClr val="accent6">
                    <a:lumMod val="20000"/>
                    <a:lumOff val="80000"/>
                  </a:schemeClr>
                </a:solidFill>
              </a:rPr>
              <a:t> STS-95» в октябре 1998 года. Кроме того, </a:t>
            </a:r>
            <a:r>
              <a:rPr lang="ru-RU" dirty="0" err="1">
                <a:solidFill>
                  <a:schemeClr val="accent6">
                    <a:lumMod val="20000"/>
                    <a:lumOff val="80000"/>
                  </a:schemeClr>
                </a:solidFill>
              </a:rPr>
              <a:t>Гленн</a:t>
            </a:r>
            <a:r>
              <a:rPr lang="ru-RU" dirty="0">
                <a:solidFill>
                  <a:schemeClr val="accent6">
                    <a:lumMod val="20000"/>
                    <a:lumOff val="80000"/>
                  </a:schemeClr>
                </a:solidFill>
              </a:rPr>
              <a:t> установил своего рода уникальный рекорд – перерыв между полетами в космос у него составил 36 лет (первый раз он был в космосе в 1962 году).</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1844824"/>
            <a:ext cx="4380004" cy="3878423"/>
          </a:xfrm>
        </p:spPr>
      </p:pic>
    </p:spTree>
    <p:extLst>
      <p:ext uri="{BB962C8B-B14F-4D97-AF65-F5344CB8AC3E}">
        <p14:creationId xmlns:p14="http://schemas.microsoft.com/office/powerpoint/2010/main" val="4020766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20000"/>
                    <a:lumOff val="80000"/>
                  </a:schemeClr>
                </a:solidFill>
              </a:rPr>
              <a:t>Самый молодой космонавт</a:t>
            </a:r>
            <a:endParaRPr lang="ru-RU" dirty="0">
              <a:solidFill>
                <a:schemeClr val="accent6">
                  <a:lumMod val="20000"/>
                  <a:lumOff val="80000"/>
                </a:schemeClr>
              </a:solidFill>
            </a:endParaRPr>
          </a:p>
        </p:txBody>
      </p:sp>
      <p:sp>
        <p:nvSpPr>
          <p:cNvPr id="3" name="Объект 2"/>
          <p:cNvSpPr>
            <a:spLocks noGrp="1"/>
          </p:cNvSpPr>
          <p:nvPr>
            <p:ph sz="half" idx="1"/>
          </p:nvPr>
        </p:nvSpPr>
        <p:spPr>
          <a:xfrm>
            <a:off x="179512" y="1556792"/>
            <a:ext cx="4172272" cy="4997152"/>
          </a:xfrm>
        </p:spPr>
        <p:txBody>
          <a:bodyPr>
            <a:normAutofit fontScale="85000" lnSpcReduction="10000"/>
          </a:bodyPr>
          <a:lstStyle/>
          <a:p>
            <a:pPr algn="just"/>
            <a:r>
              <a:rPr lang="ru-RU" dirty="0">
                <a:solidFill>
                  <a:schemeClr val="accent6">
                    <a:lumMod val="20000"/>
                    <a:lumOff val="80000"/>
                  </a:schemeClr>
                </a:solidFill>
              </a:rPr>
              <a:t>Самым молодым космонавтом является Герман Титов, на момент полета ему было 25 лет. Кроме того, Титов также является вторым советским астронавтом в космосе и первым человеком, совершившим длительный (более суток) космический полет. Полет длительностью 1 день 1 час космонавт совершил с 6 на 7 августа 1961 года.</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700808"/>
            <a:ext cx="4354094" cy="4435409"/>
          </a:xfrm>
        </p:spPr>
      </p:pic>
    </p:spTree>
    <p:extLst>
      <p:ext uri="{BB962C8B-B14F-4D97-AF65-F5344CB8AC3E}">
        <p14:creationId xmlns:p14="http://schemas.microsoft.com/office/powerpoint/2010/main" val="1805211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20000"/>
                    <a:lumOff val="80000"/>
                  </a:schemeClr>
                </a:solidFill>
              </a:rPr>
              <a:t>Японский астронавт</a:t>
            </a:r>
            <a:endParaRPr lang="ru-RU" dirty="0">
              <a:solidFill>
                <a:schemeClr val="accent6">
                  <a:lumMod val="20000"/>
                  <a:lumOff val="80000"/>
                </a:schemeClr>
              </a:solidFill>
            </a:endParaRPr>
          </a:p>
        </p:txBody>
      </p:sp>
      <p:sp>
        <p:nvSpPr>
          <p:cNvPr id="3" name="Объект 2"/>
          <p:cNvSpPr>
            <a:spLocks noGrp="1"/>
          </p:cNvSpPr>
          <p:nvPr>
            <p:ph sz="half" idx="1"/>
          </p:nvPr>
        </p:nvSpPr>
        <p:spPr>
          <a:xfrm>
            <a:off x="179512" y="1628800"/>
            <a:ext cx="4172272" cy="4853136"/>
          </a:xfrm>
        </p:spPr>
        <p:txBody>
          <a:bodyPr>
            <a:normAutofit fontScale="92500"/>
          </a:bodyPr>
          <a:lstStyle/>
          <a:p>
            <a:pPr algn="just"/>
            <a:r>
              <a:rPr lang="ru-RU" dirty="0" err="1">
                <a:solidFill>
                  <a:schemeClr val="accent6">
                    <a:lumMod val="20000"/>
                    <a:lumOff val="80000"/>
                  </a:schemeClr>
                </a:solidFill>
              </a:rPr>
              <a:t>Кои́ти</a:t>
            </a:r>
            <a:r>
              <a:rPr lang="ru-RU" dirty="0">
                <a:solidFill>
                  <a:schemeClr val="accent6">
                    <a:lumMod val="20000"/>
                    <a:lumOff val="80000"/>
                  </a:schemeClr>
                </a:solidFill>
              </a:rPr>
              <a:t> </a:t>
            </a:r>
            <a:r>
              <a:rPr lang="ru-RU" dirty="0" err="1">
                <a:solidFill>
                  <a:schemeClr val="accent6">
                    <a:lumMod val="20000"/>
                    <a:lumOff val="80000"/>
                  </a:schemeClr>
                </a:solidFill>
              </a:rPr>
              <a:t>Вака́та</a:t>
            </a:r>
            <a:r>
              <a:rPr lang="ru-RU" dirty="0">
                <a:solidFill>
                  <a:schemeClr val="accent6">
                    <a:lumMod val="20000"/>
                    <a:lumOff val="80000"/>
                  </a:schemeClr>
                </a:solidFill>
              </a:rPr>
              <a:t> </a:t>
            </a:r>
            <a:r>
              <a:rPr lang="ru-RU" dirty="0" smtClean="0">
                <a:solidFill>
                  <a:schemeClr val="accent6">
                    <a:lumMod val="20000"/>
                    <a:lumOff val="80000"/>
                  </a:schemeClr>
                </a:solidFill>
              </a:rPr>
              <a:t>род</a:t>
            </a:r>
            <a:r>
              <a:rPr lang="ru-RU" dirty="0">
                <a:solidFill>
                  <a:schemeClr val="accent6">
                    <a:lumMod val="20000"/>
                    <a:lumOff val="80000"/>
                  </a:schemeClr>
                </a:solidFill>
              </a:rPr>
              <a:t>. 1 августа </a:t>
            </a:r>
            <a:r>
              <a:rPr lang="ru-RU" dirty="0" smtClean="0">
                <a:solidFill>
                  <a:schemeClr val="accent6">
                    <a:lumMod val="20000"/>
                    <a:lumOff val="80000"/>
                  </a:schemeClr>
                </a:solidFill>
              </a:rPr>
              <a:t>1963 </a:t>
            </a:r>
            <a:r>
              <a:rPr lang="ru-RU" dirty="0">
                <a:solidFill>
                  <a:schemeClr val="accent6">
                    <a:lumMod val="20000"/>
                    <a:lumOff val="80000"/>
                  </a:schemeClr>
                </a:solidFill>
              </a:rPr>
              <a:t>— </a:t>
            </a:r>
            <a:r>
              <a:rPr lang="ru-RU" dirty="0" smtClean="0">
                <a:solidFill>
                  <a:schemeClr val="accent6">
                    <a:lumMod val="20000"/>
                    <a:lumOff val="80000"/>
                  </a:schemeClr>
                </a:solidFill>
              </a:rPr>
              <a:t> </a:t>
            </a:r>
            <a:r>
              <a:rPr lang="ru-RU" dirty="0">
                <a:solidFill>
                  <a:schemeClr val="accent6">
                    <a:lumMod val="20000"/>
                    <a:lumOff val="80000"/>
                  </a:schemeClr>
                </a:solidFill>
              </a:rPr>
              <a:t>японский астронавт, офицер </a:t>
            </a:r>
            <a:r>
              <a:rPr lang="ru-RU" dirty="0" err="1">
                <a:solidFill>
                  <a:schemeClr val="accent6">
                    <a:lumMod val="20000"/>
                    <a:lumOff val="80000"/>
                  </a:schemeClr>
                </a:solidFill>
              </a:rPr>
              <a:t>ДжАКСА</a:t>
            </a:r>
            <a:r>
              <a:rPr lang="ru-RU" dirty="0">
                <a:solidFill>
                  <a:schemeClr val="accent6">
                    <a:lumMod val="20000"/>
                    <a:lumOff val="80000"/>
                  </a:schemeClr>
                </a:solidFill>
              </a:rPr>
              <a:t>, ветеран четырёх миссий НАСА </a:t>
            </a:r>
            <a:r>
              <a:rPr lang="ru-RU" dirty="0" err="1">
                <a:solidFill>
                  <a:schemeClr val="accent6">
                    <a:lumMod val="20000"/>
                    <a:lumOff val="80000"/>
                  </a:schemeClr>
                </a:solidFill>
              </a:rPr>
              <a:t>Спейс</a:t>
            </a:r>
            <a:r>
              <a:rPr lang="ru-RU" dirty="0">
                <a:solidFill>
                  <a:schemeClr val="accent6">
                    <a:lumMod val="20000"/>
                    <a:lumOff val="80000"/>
                  </a:schemeClr>
                </a:solidFill>
              </a:rPr>
              <a:t> шаттл, участник пяти экспедиций на Международной космической станции. Первый японский командир тридцать девятого экипажа МКС.</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484784"/>
            <a:ext cx="3963357" cy="4954197"/>
          </a:xfrm>
        </p:spPr>
      </p:pic>
    </p:spTree>
    <p:extLst>
      <p:ext uri="{BB962C8B-B14F-4D97-AF65-F5344CB8AC3E}">
        <p14:creationId xmlns:p14="http://schemas.microsoft.com/office/powerpoint/2010/main" val="2807247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2">
                    <a:lumMod val="75000"/>
                  </a:schemeClr>
                </a:solidFill>
              </a:rPr>
              <a:t>Космический телескоп «Хаббл»</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355976" y="2420888"/>
            <a:ext cx="4276899" cy="3207674"/>
          </a:xfrm>
        </p:spPr>
      </p:pic>
      <p:sp>
        <p:nvSpPr>
          <p:cNvPr id="4" name="Объект 3"/>
          <p:cNvSpPr>
            <a:spLocks noGrp="1"/>
          </p:cNvSpPr>
          <p:nvPr>
            <p:ph sz="half" idx="2"/>
          </p:nvPr>
        </p:nvSpPr>
        <p:spPr>
          <a:xfrm>
            <a:off x="179512" y="1628800"/>
            <a:ext cx="4038600" cy="4525963"/>
          </a:xfrm>
        </p:spPr>
        <p:txBody>
          <a:bodyPr>
            <a:normAutofit fontScale="92500" lnSpcReduction="20000"/>
          </a:bodyPr>
          <a:lstStyle/>
          <a:p>
            <a:pPr algn="just"/>
            <a:r>
              <a:rPr lang="ru-RU" dirty="0">
                <a:solidFill>
                  <a:schemeClr val="accent2">
                    <a:lumMod val="40000"/>
                    <a:lumOff val="60000"/>
                  </a:schemeClr>
                </a:solidFill>
              </a:rPr>
              <a:t>Космический телескоп «Хаббл» </a:t>
            </a:r>
            <a:r>
              <a:rPr lang="ru-RU" dirty="0" smtClean="0">
                <a:solidFill>
                  <a:schemeClr val="accent2">
                    <a:lumMod val="40000"/>
                    <a:lumOff val="60000"/>
                  </a:schemeClr>
                </a:solidFill>
              </a:rPr>
              <a:t> </a:t>
            </a:r>
            <a:r>
              <a:rPr lang="ru-RU" dirty="0">
                <a:solidFill>
                  <a:schemeClr val="accent2">
                    <a:lumMod val="40000"/>
                    <a:lumOff val="60000"/>
                  </a:schemeClr>
                </a:solidFill>
              </a:rPr>
              <a:t>— автоматическая обсерватория на орбите вокруг Земли, названная в честь Эдвина Хаббла. Телескоп «Хаббл» — совместный проект НАСА и Европейского космического </a:t>
            </a:r>
            <a:r>
              <a:rPr lang="ru-RU" dirty="0" smtClean="0">
                <a:solidFill>
                  <a:schemeClr val="accent2">
                    <a:lumMod val="40000"/>
                    <a:lumOff val="60000"/>
                  </a:schemeClr>
                </a:solidFill>
              </a:rPr>
              <a:t>агентства; </a:t>
            </a:r>
            <a:r>
              <a:rPr lang="ru-RU" dirty="0">
                <a:solidFill>
                  <a:schemeClr val="accent2">
                    <a:lumMod val="40000"/>
                    <a:lumOff val="60000"/>
                  </a:schemeClr>
                </a:solidFill>
              </a:rPr>
              <a:t>он входит в число Больших обсерваторий </a:t>
            </a:r>
            <a:r>
              <a:rPr lang="ru-RU" dirty="0" smtClean="0">
                <a:solidFill>
                  <a:schemeClr val="accent2">
                    <a:lumMod val="40000"/>
                    <a:lumOff val="60000"/>
                  </a:schemeClr>
                </a:solidFill>
              </a:rPr>
              <a:t>НАСА.</a:t>
            </a:r>
            <a:endParaRPr lang="ru-RU" dirty="0">
              <a:solidFill>
                <a:schemeClr val="accent2">
                  <a:lumMod val="40000"/>
                  <a:lumOff val="60000"/>
                </a:schemeClr>
              </a:solidFill>
            </a:endParaRPr>
          </a:p>
        </p:txBody>
      </p:sp>
    </p:spTree>
    <p:extLst>
      <p:ext uri="{BB962C8B-B14F-4D97-AF65-F5344CB8AC3E}">
        <p14:creationId xmlns:p14="http://schemas.microsoft.com/office/powerpoint/2010/main" val="32304992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3"/>
                </a:solidFill>
              </a:rPr>
              <a:t>Современная космонавтика</a:t>
            </a:r>
            <a:endParaRPr lang="ru-RU" dirty="0">
              <a:solidFill>
                <a:schemeClr val="accent3"/>
              </a:solidFill>
            </a:endParaRPr>
          </a:p>
        </p:txBody>
      </p:sp>
      <p:sp>
        <p:nvSpPr>
          <p:cNvPr id="3" name="Объект 2"/>
          <p:cNvSpPr>
            <a:spLocks noGrp="1"/>
          </p:cNvSpPr>
          <p:nvPr>
            <p:ph sz="half" idx="1"/>
          </p:nvPr>
        </p:nvSpPr>
        <p:spPr>
          <a:xfrm>
            <a:off x="-20991" y="1628800"/>
            <a:ext cx="4388296" cy="5069160"/>
          </a:xfrm>
        </p:spPr>
        <p:txBody>
          <a:bodyPr>
            <a:normAutofit fontScale="70000" lnSpcReduction="20000"/>
          </a:bodyPr>
          <a:lstStyle/>
          <a:p>
            <a:pPr algn="just"/>
            <a:r>
              <a:rPr lang="ru-RU" dirty="0">
                <a:solidFill>
                  <a:schemeClr val="accent3"/>
                </a:solidFill>
              </a:rPr>
              <a:t>Современная космонавтика — одно из главных направлений ускорения научно-технического прогресса. Она решает важнейшие задачи в области глобальной связи, навигации, метеорологии, исследования природных ресурсов, экологического контроля и одновременно оказывает влияние на развитие таких передовых отраслей техники, как машиностроение, электроника, автоматика, вычислительная техника, материаловедение и др. Участие в космических исследованиях способствует приобщению к передовой технологии и международному сотрудничеству.</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1916832"/>
            <a:ext cx="4716016" cy="3888432"/>
          </a:xfrm>
          <a:prstGeom prst="rect">
            <a:avLst/>
          </a:prstGeom>
          <a:ln>
            <a:noFill/>
          </a:ln>
          <a:effectLst>
            <a:softEdge rad="112500"/>
          </a:effectLst>
        </p:spPr>
      </p:pic>
    </p:spTree>
    <p:extLst>
      <p:ext uri="{BB962C8B-B14F-4D97-AF65-F5344CB8AC3E}">
        <p14:creationId xmlns:p14="http://schemas.microsoft.com/office/powerpoint/2010/main" val="22007064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20000"/>
                    <a:lumOff val="80000"/>
                  </a:schemeClr>
                </a:solidFill>
              </a:rPr>
              <a:t>Международное сотрудничество в освоении космоса</a:t>
            </a:r>
            <a:endParaRPr lang="ru-RU" dirty="0">
              <a:solidFill>
                <a:schemeClr val="accent6">
                  <a:lumMod val="20000"/>
                  <a:lumOff val="80000"/>
                </a:schemeClr>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921272"/>
            <a:ext cx="4608512" cy="4028008"/>
          </a:xfrm>
        </p:spPr>
      </p:pic>
      <p:sp>
        <p:nvSpPr>
          <p:cNvPr id="4" name="Объект 3"/>
          <p:cNvSpPr>
            <a:spLocks noGrp="1"/>
          </p:cNvSpPr>
          <p:nvPr>
            <p:ph sz="half" idx="2"/>
          </p:nvPr>
        </p:nvSpPr>
        <p:spPr>
          <a:xfrm>
            <a:off x="4648200" y="1600200"/>
            <a:ext cx="4038600" cy="4853136"/>
          </a:xfrm>
        </p:spPr>
        <p:txBody>
          <a:bodyPr>
            <a:normAutofit fontScale="70000" lnSpcReduction="20000"/>
          </a:bodyPr>
          <a:lstStyle/>
          <a:p>
            <a:pPr algn="just"/>
            <a:r>
              <a:rPr lang="ru-RU" dirty="0">
                <a:solidFill>
                  <a:schemeClr val="accent6">
                    <a:lumMod val="20000"/>
                    <a:lumOff val="80000"/>
                  </a:schemeClr>
                </a:solidFill>
              </a:rPr>
              <a:t>Развернутая программа мирного сотрудничества, промышленного освоения космического пространства в интересах всего человечества — альтернатива милитаризации космоса. Космонавтика призвана содействовать решению современных проблем земной цивилизации, связанных с переходом к экономике информационного типа, обеспечением растущих энергетических потребностей, освоением новых безотходных технологий, глобальным экологическим контролем и охраной окружающей среды.</a:t>
            </a:r>
          </a:p>
        </p:txBody>
      </p:sp>
    </p:spTree>
    <p:extLst>
      <p:ext uri="{BB962C8B-B14F-4D97-AF65-F5344CB8AC3E}">
        <p14:creationId xmlns:p14="http://schemas.microsoft.com/office/powerpoint/2010/main" val="35767384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40000"/>
                    <a:lumOff val="60000"/>
                  </a:schemeClr>
                </a:solidFill>
              </a:rPr>
              <a:t>История астрономии</a:t>
            </a:r>
            <a:endParaRPr lang="ru-RU" dirty="0">
              <a:solidFill>
                <a:schemeClr val="accent6">
                  <a:lumMod val="40000"/>
                  <a:lumOff val="60000"/>
                </a:schemeClr>
              </a:solidFill>
            </a:endParaRPr>
          </a:p>
        </p:txBody>
      </p:sp>
      <p:sp>
        <p:nvSpPr>
          <p:cNvPr id="3" name="Объект 2"/>
          <p:cNvSpPr>
            <a:spLocks noGrp="1"/>
          </p:cNvSpPr>
          <p:nvPr>
            <p:ph sz="half" idx="1"/>
          </p:nvPr>
        </p:nvSpPr>
        <p:spPr>
          <a:xfrm>
            <a:off x="34427" y="1628800"/>
            <a:ext cx="4244280" cy="4997152"/>
          </a:xfrm>
        </p:spPr>
        <p:txBody>
          <a:bodyPr>
            <a:normAutofit fontScale="77500" lnSpcReduction="20000"/>
          </a:bodyPr>
          <a:lstStyle/>
          <a:p>
            <a:pPr algn="just"/>
            <a:r>
              <a:rPr lang="ru-RU" dirty="0">
                <a:solidFill>
                  <a:schemeClr val="accent6">
                    <a:lumMod val="40000"/>
                    <a:lumOff val="60000"/>
                  </a:schemeClr>
                </a:solidFill>
              </a:rPr>
              <a:t>С тех пор как на Земле существуют люди, их всегда интересовало то, что они видели на небе. Ещё в глубокой древности они заметили взаимосвязь движения небесных светил по небосводу и периодических изменений погоды. Астрономия тогда была основательно перемешана с астрологией. Окончательное выделение научной астрономии произошло в эпоху Возрождения и заняло долгое время.</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1916832"/>
            <a:ext cx="4422411" cy="3316808"/>
          </a:xfrm>
        </p:spPr>
      </p:pic>
    </p:spTree>
    <p:extLst>
      <p:ext uri="{BB962C8B-B14F-4D97-AF65-F5344CB8AC3E}">
        <p14:creationId xmlns:p14="http://schemas.microsoft.com/office/powerpoint/2010/main" val="240812580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fontScale="90000"/>
          </a:bodyPr>
          <a:lstStyle/>
          <a:p>
            <a:r>
              <a:rPr lang="ru-RU" dirty="0" smtClean="0">
                <a:solidFill>
                  <a:schemeClr val="accent6">
                    <a:lumMod val="40000"/>
                    <a:lumOff val="60000"/>
                  </a:schemeClr>
                </a:solidFill>
              </a:rPr>
              <a:t>Используемые источники и литература</a:t>
            </a:r>
            <a:endParaRPr lang="ru-RU" dirty="0">
              <a:solidFill>
                <a:schemeClr val="accent6">
                  <a:lumMod val="40000"/>
                  <a:lumOff val="60000"/>
                </a:schemeClr>
              </a:solidFill>
            </a:endParaRPr>
          </a:p>
        </p:txBody>
      </p:sp>
      <p:sp>
        <p:nvSpPr>
          <p:cNvPr id="5" name="Объект 4"/>
          <p:cNvSpPr>
            <a:spLocks noGrp="1"/>
          </p:cNvSpPr>
          <p:nvPr>
            <p:ph idx="1"/>
          </p:nvPr>
        </p:nvSpPr>
        <p:spPr>
          <a:xfrm>
            <a:off x="0" y="1196752"/>
            <a:ext cx="8964488" cy="5661248"/>
          </a:xfrm>
        </p:spPr>
        <p:txBody>
          <a:bodyPr>
            <a:normAutofit fontScale="40000" lnSpcReduction="20000"/>
          </a:bodyPr>
          <a:lstStyle/>
          <a:p>
            <a:r>
              <a:rPr lang="en-US" dirty="0">
                <a:solidFill>
                  <a:schemeClr val="bg1">
                    <a:lumMod val="95000"/>
                  </a:schemeClr>
                </a:solidFill>
                <a:hlinkClick r:id="rId2"/>
              </a:rPr>
              <a:t>https://ru.wikipedia.org/wiki/</a:t>
            </a:r>
            <a:r>
              <a:rPr lang="ru-RU" dirty="0" smtClean="0">
                <a:solidFill>
                  <a:schemeClr val="bg1">
                    <a:lumMod val="95000"/>
                  </a:schemeClr>
                </a:solidFill>
                <a:hlinkClick r:id="rId2"/>
              </a:rPr>
              <a:t>Астрономия</a:t>
            </a:r>
            <a:endParaRPr lang="ru-RU" dirty="0" smtClean="0">
              <a:solidFill>
                <a:schemeClr val="bg1">
                  <a:lumMod val="95000"/>
                </a:schemeClr>
              </a:solidFill>
            </a:endParaRPr>
          </a:p>
          <a:p>
            <a:r>
              <a:rPr lang="en-US" dirty="0">
                <a:solidFill>
                  <a:schemeClr val="bg1">
                    <a:lumMod val="95000"/>
                  </a:schemeClr>
                </a:solidFill>
                <a:hlinkClick r:id="rId3"/>
              </a:rPr>
              <a:t>http://</a:t>
            </a:r>
            <a:r>
              <a:rPr lang="en-US" dirty="0" smtClean="0">
                <a:solidFill>
                  <a:schemeClr val="bg1">
                    <a:lumMod val="95000"/>
                  </a:schemeClr>
                </a:solidFill>
                <a:hlinkClick r:id="rId3"/>
              </a:rPr>
              <a:t>epizodsspace.narod.ru/bibl/znan/2-90/tks.html</a:t>
            </a:r>
            <a:endParaRPr lang="ru-RU" dirty="0" smtClean="0">
              <a:solidFill>
                <a:schemeClr val="bg1">
                  <a:lumMod val="95000"/>
                </a:schemeClr>
              </a:solidFill>
            </a:endParaRPr>
          </a:p>
          <a:p>
            <a:r>
              <a:rPr lang="en-US" dirty="0">
                <a:solidFill>
                  <a:schemeClr val="bg1">
                    <a:lumMod val="95000"/>
                  </a:schemeClr>
                </a:solidFill>
                <a:hlinkClick r:id="rId4"/>
              </a:rPr>
              <a:t>http://</a:t>
            </a:r>
            <a:r>
              <a:rPr lang="en-US" dirty="0" smtClean="0">
                <a:solidFill>
                  <a:schemeClr val="bg1">
                    <a:lumMod val="95000"/>
                  </a:schemeClr>
                </a:solidFill>
                <a:hlinkClick r:id="rId4"/>
              </a:rPr>
              <a:t>fishki.net/2041824-krupnejshie-kosmicheskie-teleskopy.html</a:t>
            </a:r>
            <a:endParaRPr lang="ru-RU" dirty="0" smtClean="0">
              <a:solidFill>
                <a:schemeClr val="bg1">
                  <a:lumMod val="95000"/>
                </a:schemeClr>
              </a:solidFill>
            </a:endParaRPr>
          </a:p>
          <a:p>
            <a:r>
              <a:rPr lang="en-US" dirty="0">
                <a:solidFill>
                  <a:schemeClr val="bg1">
                    <a:lumMod val="95000"/>
                  </a:schemeClr>
                </a:solidFill>
                <a:hlinkClick r:id="rId5"/>
              </a:rPr>
              <a:t>http://spaceon.ru/istoriya-sozdaniya-iskusstvennyx-sputnikov-zemli</a:t>
            </a:r>
            <a:r>
              <a:rPr lang="en-US" dirty="0" smtClean="0">
                <a:solidFill>
                  <a:schemeClr val="bg1">
                    <a:lumMod val="95000"/>
                  </a:schemeClr>
                </a:solidFill>
                <a:hlinkClick r:id="rId5"/>
              </a:rPr>
              <a:t>/</a:t>
            </a:r>
            <a:endParaRPr lang="ru-RU" dirty="0" smtClean="0">
              <a:solidFill>
                <a:schemeClr val="bg1">
                  <a:lumMod val="95000"/>
                </a:schemeClr>
              </a:solidFill>
            </a:endParaRPr>
          </a:p>
          <a:p>
            <a:r>
              <a:rPr lang="en-US" dirty="0">
                <a:solidFill>
                  <a:schemeClr val="bg1">
                    <a:lumMod val="95000"/>
                  </a:schemeClr>
                </a:solidFill>
                <a:hlinkClick r:id="rId6"/>
              </a:rPr>
              <a:t>https://</a:t>
            </a:r>
            <a:r>
              <a:rPr lang="en-US" dirty="0" smtClean="0">
                <a:solidFill>
                  <a:schemeClr val="bg1">
                    <a:lumMod val="95000"/>
                  </a:schemeClr>
                </a:solidFill>
                <a:hlinkClick r:id="rId6"/>
              </a:rPr>
              <a:t>ria.ru/spravka/20101117/295093399.html</a:t>
            </a:r>
            <a:endParaRPr lang="ru-RU" dirty="0" smtClean="0">
              <a:solidFill>
                <a:schemeClr val="bg1">
                  <a:lumMod val="95000"/>
                </a:schemeClr>
              </a:solidFill>
            </a:endParaRPr>
          </a:p>
          <a:p>
            <a:r>
              <a:rPr lang="en-US" dirty="0">
                <a:solidFill>
                  <a:schemeClr val="bg1">
                    <a:lumMod val="95000"/>
                  </a:schemeClr>
                </a:solidFill>
                <a:hlinkClick r:id="rId7"/>
              </a:rPr>
              <a:t>http://</a:t>
            </a:r>
            <a:r>
              <a:rPr lang="en-US" dirty="0" smtClean="0">
                <a:solidFill>
                  <a:schemeClr val="bg1">
                    <a:lumMod val="95000"/>
                  </a:schemeClr>
                </a:solidFill>
                <a:hlinkClick r:id="rId7"/>
              </a:rPr>
              <a:t>ency.info/earth/vstrecha/94-</a:t>
            </a:r>
            <a:endParaRPr lang="ru-RU" dirty="0" smtClean="0">
              <a:solidFill>
                <a:schemeClr val="bg1">
                  <a:lumMod val="95000"/>
                </a:schemeClr>
              </a:solidFill>
            </a:endParaRPr>
          </a:p>
          <a:p>
            <a:r>
              <a:rPr lang="en-US" dirty="0">
                <a:solidFill>
                  <a:schemeClr val="bg1">
                    <a:lumMod val="95000"/>
                  </a:schemeClr>
                </a:solidFill>
                <a:hlinkClick r:id="rId8"/>
              </a:rPr>
              <a:t>http://</a:t>
            </a:r>
            <a:r>
              <a:rPr lang="en-US" dirty="0" smtClean="0">
                <a:solidFill>
                  <a:schemeClr val="bg1">
                    <a:lumMod val="95000"/>
                  </a:schemeClr>
                </a:solidFill>
                <a:hlinkClick r:id="rId8"/>
              </a:rPr>
              <a:t>fb.ru/article/260953/skafandryi-kosmonavtov-naznachenie-ustroystvo-pervyiy-skafandr</a:t>
            </a:r>
            <a:endParaRPr lang="ru-RU" dirty="0" smtClean="0">
              <a:solidFill>
                <a:schemeClr val="bg1">
                  <a:lumMod val="95000"/>
                </a:schemeClr>
              </a:solidFill>
            </a:endParaRPr>
          </a:p>
          <a:p>
            <a:r>
              <a:rPr lang="en-US" dirty="0">
                <a:solidFill>
                  <a:schemeClr val="bg1">
                    <a:lumMod val="95000"/>
                  </a:schemeClr>
                </a:solidFill>
                <a:hlinkClick r:id="rId9"/>
              </a:rPr>
              <a:t>https://docviewer.yandex.ru/?</a:t>
            </a:r>
            <a:r>
              <a:rPr lang="en-US" dirty="0" smtClean="0">
                <a:solidFill>
                  <a:schemeClr val="bg1">
                    <a:lumMod val="95000"/>
                  </a:schemeClr>
                </a:solidFill>
                <a:hlinkClick r:id="rId9"/>
              </a:rPr>
              <a:t>url=http%3A%2F%2Fru.iszf.irk.ru%2Fimages%2F1%2F19%2FBinalievR.pdf&amp;name=BinalievR.pdf&amp;lang=ru&amp;c=58d87703450b&amp;page=5</a:t>
            </a:r>
            <a:endParaRPr lang="ru-RU" dirty="0" smtClean="0">
              <a:solidFill>
                <a:schemeClr val="bg1">
                  <a:lumMod val="95000"/>
                </a:schemeClr>
              </a:solidFill>
            </a:endParaRPr>
          </a:p>
          <a:p>
            <a:r>
              <a:rPr lang="en-US" dirty="0">
                <a:solidFill>
                  <a:schemeClr val="bg1">
                    <a:lumMod val="95000"/>
                  </a:schemeClr>
                </a:solidFill>
                <a:hlinkClick r:id="rId10"/>
              </a:rPr>
              <a:t>http://</a:t>
            </a:r>
            <a:r>
              <a:rPr lang="en-US" dirty="0" smtClean="0">
                <a:solidFill>
                  <a:schemeClr val="bg1">
                    <a:lumMod val="95000"/>
                  </a:schemeClr>
                </a:solidFill>
                <a:hlinkClick r:id="rId10"/>
              </a:rPr>
              <a:t>fb.ru/article/230914/pervaya-vyisadka-cheloveka-na-lunu-data-istoriya-imena</a:t>
            </a:r>
            <a:endParaRPr lang="ru-RU" dirty="0" smtClean="0">
              <a:solidFill>
                <a:schemeClr val="bg1">
                  <a:lumMod val="95000"/>
                </a:schemeClr>
              </a:solidFill>
            </a:endParaRPr>
          </a:p>
          <a:p>
            <a:r>
              <a:rPr lang="en-US" dirty="0">
                <a:solidFill>
                  <a:schemeClr val="bg1">
                    <a:lumMod val="95000"/>
                  </a:schemeClr>
                </a:solidFill>
                <a:hlinkClick r:id="rId11"/>
              </a:rPr>
              <a:t>http://</a:t>
            </a:r>
            <a:r>
              <a:rPr lang="en-US" dirty="0" smtClean="0">
                <a:solidFill>
                  <a:schemeClr val="bg1">
                    <a:lumMod val="95000"/>
                  </a:schemeClr>
                </a:solidFill>
                <a:hlinkClick r:id="rId11"/>
              </a:rPr>
              <a:t>fb.ru/article/203358/pervyie-lyudi-v-kosmose-vyihod-pervogo-cheloveka-v-kosmos</a:t>
            </a:r>
            <a:endParaRPr lang="ru-RU" dirty="0" smtClean="0">
              <a:solidFill>
                <a:schemeClr val="bg1">
                  <a:lumMod val="95000"/>
                </a:schemeClr>
              </a:solidFill>
            </a:endParaRPr>
          </a:p>
          <a:p>
            <a:r>
              <a:rPr lang="en-US" dirty="0">
                <a:solidFill>
                  <a:schemeClr val="bg1">
                    <a:lumMod val="95000"/>
                  </a:schemeClr>
                </a:solidFill>
                <a:hlinkClick r:id="rId12"/>
              </a:rPr>
              <a:t>http://</a:t>
            </a:r>
            <a:r>
              <a:rPr lang="en-US" dirty="0" smtClean="0">
                <a:solidFill>
                  <a:schemeClr val="bg1">
                    <a:lumMod val="95000"/>
                  </a:schemeClr>
                </a:solidFill>
                <a:hlinkClick r:id="rId12"/>
              </a:rPr>
              <a:t>fb.ru/article/195769/pervyie-jivotnyie-v-kosmose-belka-i-strelka-sobaki-kosmonavtyi</a:t>
            </a:r>
            <a:endParaRPr lang="ru-RU" dirty="0" smtClean="0">
              <a:solidFill>
                <a:schemeClr val="bg1">
                  <a:lumMod val="95000"/>
                </a:schemeClr>
              </a:solidFill>
            </a:endParaRPr>
          </a:p>
          <a:p>
            <a:r>
              <a:rPr lang="en-US" dirty="0">
                <a:solidFill>
                  <a:schemeClr val="bg1">
                    <a:lumMod val="95000"/>
                  </a:schemeClr>
                </a:solidFill>
                <a:hlinkClick r:id="rId13"/>
              </a:rPr>
              <a:t>http://</a:t>
            </a:r>
            <a:r>
              <a:rPr lang="en-US" dirty="0" smtClean="0">
                <a:solidFill>
                  <a:schemeClr val="bg1">
                    <a:lumMod val="95000"/>
                  </a:schemeClr>
                </a:solidFill>
                <a:hlinkClick r:id="rId13"/>
              </a:rPr>
              <a:t>www.tavika.ru/2013/04/kosmonavt.html</a:t>
            </a:r>
            <a:endParaRPr lang="ru-RU" dirty="0" smtClean="0">
              <a:solidFill>
                <a:schemeClr val="bg1">
                  <a:lumMod val="95000"/>
                </a:schemeClr>
              </a:solidFill>
            </a:endParaRPr>
          </a:p>
          <a:p>
            <a:r>
              <a:rPr lang="en-US" dirty="0">
                <a:solidFill>
                  <a:schemeClr val="bg1">
                    <a:lumMod val="95000"/>
                  </a:schemeClr>
                </a:solidFill>
                <a:hlinkClick r:id="rId14"/>
              </a:rPr>
              <a:t>http://universeru.com/2013/02/pervye-zhivotnye-v-kosmose</a:t>
            </a:r>
            <a:r>
              <a:rPr lang="en-US" dirty="0" smtClean="0">
                <a:solidFill>
                  <a:schemeClr val="bg1">
                    <a:lumMod val="95000"/>
                  </a:schemeClr>
                </a:solidFill>
                <a:hlinkClick r:id="rId14"/>
              </a:rPr>
              <a:t>/</a:t>
            </a:r>
            <a:endParaRPr lang="ru-RU" dirty="0" smtClean="0">
              <a:solidFill>
                <a:schemeClr val="bg1">
                  <a:lumMod val="95000"/>
                </a:schemeClr>
              </a:solidFill>
            </a:endParaRPr>
          </a:p>
          <a:p>
            <a:r>
              <a:rPr lang="en-US" dirty="0">
                <a:solidFill>
                  <a:schemeClr val="bg1">
                    <a:lumMod val="95000"/>
                  </a:schemeClr>
                </a:solidFill>
                <a:hlinkClick r:id="rId15"/>
              </a:rPr>
              <a:t>https://ru.wikipedia.org/wiki/</a:t>
            </a:r>
            <a:r>
              <a:rPr lang="ru-RU" dirty="0" err="1" smtClean="0">
                <a:solidFill>
                  <a:schemeClr val="bg1">
                    <a:lumMod val="95000"/>
                  </a:schemeClr>
                </a:solidFill>
                <a:hlinkClick r:id="rId15"/>
              </a:rPr>
              <a:t>Животные_в_космосе</a:t>
            </a:r>
            <a:endParaRPr lang="ru-RU" dirty="0" smtClean="0">
              <a:solidFill>
                <a:schemeClr val="bg1">
                  <a:lumMod val="95000"/>
                </a:schemeClr>
              </a:solidFill>
            </a:endParaRPr>
          </a:p>
          <a:p>
            <a:r>
              <a:rPr lang="en-US" dirty="0">
                <a:solidFill>
                  <a:schemeClr val="bg1">
                    <a:lumMod val="95000"/>
                  </a:schemeClr>
                </a:solidFill>
                <a:hlinkClick r:id="rId16"/>
              </a:rPr>
              <a:t>http://</a:t>
            </a:r>
            <a:r>
              <a:rPr lang="en-US" dirty="0" smtClean="0">
                <a:solidFill>
                  <a:schemeClr val="bg1">
                    <a:lumMod val="95000"/>
                  </a:schemeClr>
                </a:solidFill>
                <a:hlinkClick r:id="rId16"/>
              </a:rPr>
              <a:t>www.bolshoyvopros.ru/questions/198642-pochemu-ljudej-privlekaet-kosmos.html</a:t>
            </a:r>
            <a:endParaRPr lang="ru-RU" dirty="0" smtClean="0">
              <a:solidFill>
                <a:schemeClr val="bg1">
                  <a:lumMod val="95000"/>
                </a:schemeClr>
              </a:solidFill>
            </a:endParaRPr>
          </a:p>
          <a:p>
            <a:r>
              <a:rPr lang="en-US" dirty="0">
                <a:solidFill>
                  <a:schemeClr val="bg1">
                    <a:lumMod val="95000"/>
                  </a:schemeClr>
                </a:solidFill>
                <a:hlinkClick r:id="rId17"/>
              </a:rPr>
              <a:t>http://asyan.org/potr/</a:t>
            </a:r>
            <a:r>
              <a:rPr lang="ru-RU" dirty="0">
                <a:solidFill>
                  <a:schemeClr val="bg1">
                    <a:lumMod val="95000"/>
                  </a:schemeClr>
                </a:solidFill>
                <a:hlinkClick r:id="rId17"/>
              </a:rPr>
              <a:t>День+космонавтики+2011</a:t>
            </a:r>
            <a:r>
              <a:rPr lang="en-US" dirty="0" smtClean="0">
                <a:solidFill>
                  <a:schemeClr val="bg1">
                    <a:lumMod val="95000"/>
                  </a:schemeClr>
                </a:solidFill>
                <a:hlinkClick r:id="rId17"/>
              </a:rPr>
              <a:t>a/part-3.html</a:t>
            </a:r>
            <a:endParaRPr lang="ru-RU" dirty="0" smtClean="0">
              <a:solidFill>
                <a:schemeClr val="bg1">
                  <a:lumMod val="95000"/>
                </a:schemeClr>
              </a:solidFill>
            </a:endParaRPr>
          </a:p>
          <a:p>
            <a:r>
              <a:rPr lang="en-US" dirty="0">
                <a:solidFill>
                  <a:schemeClr val="bg1">
                    <a:lumMod val="95000"/>
                  </a:schemeClr>
                </a:solidFill>
                <a:hlinkClick r:id="rId18"/>
              </a:rPr>
              <a:t>http://</a:t>
            </a:r>
            <a:r>
              <a:rPr lang="en-US" dirty="0" smtClean="0">
                <a:solidFill>
                  <a:schemeClr val="bg1">
                    <a:lumMod val="95000"/>
                  </a:schemeClr>
                </a:solidFill>
                <a:hlinkClick r:id="rId18"/>
              </a:rPr>
              <a:t>nsportal.ru/ap/library/literaturnoe-tvorchestvo/2011/12/24/u-istokov-kosmonavtiki</a:t>
            </a:r>
            <a:endParaRPr lang="ru-RU" dirty="0">
              <a:solidFill>
                <a:schemeClr val="bg1">
                  <a:lumMod val="95000"/>
                </a:schemeClr>
              </a:solidFill>
            </a:endParaRPr>
          </a:p>
          <a:p>
            <a:r>
              <a:rPr lang="en-US" dirty="0" smtClean="0">
                <a:solidFill>
                  <a:schemeClr val="bg1">
                    <a:lumMod val="95000"/>
                  </a:schemeClr>
                </a:solidFill>
                <a:hlinkClick r:id="rId4"/>
              </a:rPr>
              <a:t>http</a:t>
            </a:r>
            <a:r>
              <a:rPr lang="en-US" dirty="0">
                <a:solidFill>
                  <a:schemeClr val="bg1">
                    <a:lumMod val="95000"/>
                  </a:schemeClr>
                </a:solidFill>
                <a:hlinkClick r:id="rId4"/>
              </a:rPr>
              <a:t>://</a:t>
            </a:r>
            <a:r>
              <a:rPr lang="en-US" dirty="0" smtClean="0">
                <a:solidFill>
                  <a:schemeClr val="bg1">
                    <a:lumMod val="95000"/>
                  </a:schemeClr>
                </a:solidFill>
                <a:hlinkClick r:id="rId4"/>
              </a:rPr>
              <a:t>fishki.net/2041824-krupnejshie-kosmicheskie-teleskopy.html</a:t>
            </a:r>
            <a:endParaRPr lang="ru-RU" dirty="0" smtClean="0">
              <a:solidFill>
                <a:schemeClr val="bg1">
                  <a:lumMod val="95000"/>
                </a:schemeClr>
              </a:solidFill>
            </a:endParaRPr>
          </a:p>
          <a:p>
            <a:r>
              <a:rPr lang="en-US" dirty="0">
                <a:solidFill>
                  <a:schemeClr val="bg1">
                    <a:lumMod val="95000"/>
                  </a:schemeClr>
                </a:solidFill>
                <a:hlinkClick r:id="rId19"/>
              </a:rPr>
              <a:t>https://ru.wikipedia.org/wiki/</a:t>
            </a:r>
            <a:r>
              <a:rPr lang="ru-RU" dirty="0">
                <a:solidFill>
                  <a:schemeClr val="bg1">
                    <a:lumMod val="95000"/>
                  </a:schemeClr>
                </a:solidFill>
                <a:hlinkClick r:id="rId19"/>
              </a:rPr>
              <a:t>Астрономия#/</a:t>
            </a:r>
            <a:r>
              <a:rPr lang="en-US" dirty="0">
                <a:solidFill>
                  <a:schemeClr val="bg1">
                    <a:lumMod val="95000"/>
                  </a:schemeClr>
                </a:solidFill>
                <a:hlinkClick r:id="rId19"/>
              </a:rPr>
              <a:t>media/File:20m_radio_telescope_Ny-%</a:t>
            </a:r>
            <a:r>
              <a:rPr lang="en-US" dirty="0" smtClean="0">
                <a:solidFill>
                  <a:schemeClr val="bg1">
                    <a:lumMod val="95000"/>
                  </a:schemeClr>
                </a:solidFill>
                <a:hlinkClick r:id="rId19"/>
              </a:rPr>
              <a:t>C3%85lesund.jpg</a:t>
            </a:r>
            <a:endParaRPr lang="ru-RU" dirty="0" smtClean="0">
              <a:solidFill>
                <a:schemeClr val="bg1">
                  <a:lumMod val="95000"/>
                </a:schemeClr>
              </a:solidFill>
            </a:endParaRPr>
          </a:p>
          <a:p>
            <a:r>
              <a:rPr lang="en-US" dirty="0">
                <a:solidFill>
                  <a:schemeClr val="bg1">
                    <a:lumMod val="95000"/>
                  </a:schemeClr>
                </a:solidFill>
                <a:hlinkClick r:id="rId20"/>
              </a:rPr>
              <a:t>https://ru.wikipedia.org/wiki/</a:t>
            </a:r>
            <a:r>
              <a:rPr lang="ru-RU" dirty="0" err="1" smtClean="0">
                <a:solidFill>
                  <a:schemeClr val="bg1">
                    <a:lumMod val="95000"/>
                  </a:schemeClr>
                </a:solidFill>
                <a:hlinkClick r:id="rId20"/>
              </a:rPr>
              <a:t>Список_космических_телескопов</a:t>
            </a:r>
            <a:endParaRPr lang="ru-RU" dirty="0" smtClean="0">
              <a:solidFill>
                <a:schemeClr val="bg1">
                  <a:lumMod val="95000"/>
                </a:schemeClr>
              </a:solidFill>
            </a:endParaRPr>
          </a:p>
          <a:p>
            <a:r>
              <a:rPr lang="en-US" dirty="0">
                <a:solidFill>
                  <a:schemeClr val="bg1">
                    <a:lumMod val="95000"/>
                  </a:schemeClr>
                </a:solidFill>
                <a:hlinkClick r:id="rId21"/>
              </a:rPr>
              <a:t>https://ru.wikipedia.org/wiki/</a:t>
            </a:r>
            <a:r>
              <a:rPr lang="ru-RU" dirty="0">
                <a:solidFill>
                  <a:schemeClr val="bg1">
                    <a:lumMod val="95000"/>
                  </a:schemeClr>
                </a:solidFill>
                <a:hlinkClick r:id="rId21"/>
              </a:rPr>
              <a:t>Хаббл_(телескоп</a:t>
            </a:r>
            <a:r>
              <a:rPr lang="ru-RU" dirty="0" smtClean="0">
                <a:solidFill>
                  <a:schemeClr val="bg1">
                    <a:lumMod val="95000"/>
                  </a:schemeClr>
                </a:solidFill>
                <a:hlinkClick r:id="rId21"/>
              </a:rPr>
              <a:t>)</a:t>
            </a:r>
            <a:endParaRPr lang="ru-RU" dirty="0" smtClean="0">
              <a:solidFill>
                <a:schemeClr val="bg1">
                  <a:lumMod val="95000"/>
                </a:schemeClr>
              </a:solidFill>
            </a:endParaRPr>
          </a:p>
          <a:p>
            <a:r>
              <a:rPr lang="en-US" dirty="0">
                <a:solidFill>
                  <a:schemeClr val="bg1">
                    <a:lumMod val="95000"/>
                  </a:schemeClr>
                </a:solidFill>
                <a:hlinkClick r:id="rId22"/>
              </a:rPr>
              <a:t>https://news.yandex.ru/yandsearch?text=</a:t>
            </a:r>
            <a:r>
              <a:rPr lang="ru-RU" dirty="0">
                <a:solidFill>
                  <a:schemeClr val="bg1">
                    <a:lumMod val="95000"/>
                  </a:schemeClr>
                </a:solidFill>
                <a:hlinkClick r:id="rId22"/>
              </a:rPr>
              <a:t>телескопы%20на%20орбите%20земли%20история&amp;</a:t>
            </a:r>
            <a:r>
              <a:rPr lang="en-US" dirty="0" err="1" smtClean="0">
                <a:solidFill>
                  <a:schemeClr val="bg1">
                    <a:lumMod val="95000"/>
                  </a:schemeClr>
                </a:solidFill>
                <a:hlinkClick r:id="rId22"/>
              </a:rPr>
              <a:t>lr</a:t>
            </a:r>
            <a:r>
              <a:rPr lang="en-US" dirty="0" smtClean="0">
                <a:solidFill>
                  <a:schemeClr val="bg1">
                    <a:lumMod val="95000"/>
                  </a:schemeClr>
                </a:solidFill>
                <a:hlinkClick r:id="rId22"/>
              </a:rPr>
              <a:t>=75&amp;rpt=nnews2&amp;rel=</a:t>
            </a:r>
            <a:r>
              <a:rPr lang="en-US" dirty="0" err="1" smtClean="0">
                <a:solidFill>
                  <a:schemeClr val="bg1">
                    <a:lumMod val="95000"/>
                  </a:schemeClr>
                </a:solidFill>
                <a:hlinkClick r:id="rId22"/>
              </a:rPr>
              <a:t>rel&amp;grhow</a:t>
            </a:r>
            <a:r>
              <a:rPr lang="en-US" dirty="0" smtClean="0">
                <a:solidFill>
                  <a:schemeClr val="bg1">
                    <a:lumMod val="95000"/>
                  </a:schemeClr>
                </a:solidFill>
                <a:hlinkClick r:id="rId22"/>
              </a:rPr>
              <a:t>=</a:t>
            </a:r>
            <a:r>
              <a:rPr lang="en-US" dirty="0" err="1" smtClean="0">
                <a:solidFill>
                  <a:schemeClr val="bg1">
                    <a:lumMod val="95000"/>
                  </a:schemeClr>
                </a:solidFill>
                <a:hlinkClick r:id="rId22"/>
              </a:rPr>
              <a:t>clutop&amp;from</a:t>
            </a:r>
            <a:r>
              <a:rPr lang="en-US" dirty="0" smtClean="0">
                <a:solidFill>
                  <a:schemeClr val="bg1">
                    <a:lumMod val="95000"/>
                  </a:schemeClr>
                </a:solidFill>
                <a:hlinkClick r:id="rId22"/>
              </a:rPr>
              <a:t>=</a:t>
            </a:r>
            <a:r>
              <a:rPr lang="en-US" dirty="0" err="1" smtClean="0">
                <a:solidFill>
                  <a:schemeClr val="bg1">
                    <a:lumMod val="95000"/>
                  </a:schemeClr>
                </a:solidFill>
                <a:hlinkClick r:id="rId22"/>
              </a:rPr>
              <a:t>serp</a:t>
            </a:r>
            <a:endParaRPr lang="ru-RU" dirty="0" smtClean="0">
              <a:solidFill>
                <a:schemeClr val="bg1">
                  <a:lumMod val="95000"/>
                </a:schemeClr>
              </a:solidFill>
            </a:endParaRPr>
          </a:p>
          <a:p>
            <a:r>
              <a:rPr lang="en-US" dirty="0">
                <a:solidFill>
                  <a:schemeClr val="bg1">
                    <a:lumMod val="95000"/>
                  </a:schemeClr>
                </a:solidFill>
                <a:hlinkClick r:id="rId23"/>
              </a:rPr>
              <a:t>https://ru.wikipedia.org/wiki/</a:t>
            </a:r>
            <a:r>
              <a:rPr lang="ru-RU" dirty="0" err="1">
                <a:solidFill>
                  <a:schemeClr val="bg1">
                    <a:lumMod val="95000"/>
                  </a:schemeClr>
                </a:solidFill>
                <a:hlinkClick r:id="rId23"/>
              </a:rPr>
              <a:t>Искусственный_спутник_Земли</a:t>
            </a:r>
            <a:r>
              <a:rPr lang="ru-RU" dirty="0">
                <a:solidFill>
                  <a:schemeClr val="bg1">
                    <a:lumMod val="95000"/>
                  </a:schemeClr>
                </a:solidFill>
                <a:hlinkClick r:id="rId23"/>
              </a:rPr>
              <a:t>#/</a:t>
            </a:r>
            <a:r>
              <a:rPr lang="en-US" dirty="0" smtClean="0">
                <a:solidFill>
                  <a:schemeClr val="bg1">
                    <a:lumMod val="95000"/>
                  </a:schemeClr>
                </a:solidFill>
                <a:hlinkClick r:id="rId23"/>
              </a:rPr>
              <a:t>media/</a:t>
            </a:r>
            <a:r>
              <a:rPr lang="en-US" dirty="0" err="1" smtClean="0">
                <a:solidFill>
                  <a:schemeClr val="bg1">
                    <a:lumMod val="95000"/>
                  </a:schemeClr>
                </a:solidFill>
                <a:hlinkClick r:id="rId23"/>
              </a:rPr>
              <a:t>File:Sputnik_asm.jpg</a:t>
            </a:r>
            <a:endParaRPr lang="ru-RU" dirty="0" smtClean="0">
              <a:solidFill>
                <a:schemeClr val="bg1">
                  <a:lumMod val="95000"/>
                </a:schemeClr>
              </a:solidFill>
            </a:endParaRPr>
          </a:p>
          <a:p>
            <a:r>
              <a:rPr lang="en-US" dirty="0">
                <a:solidFill>
                  <a:schemeClr val="bg1">
                    <a:lumMod val="95000"/>
                  </a:schemeClr>
                </a:solidFill>
                <a:hlinkClick r:id="rId24"/>
              </a:rPr>
              <a:t>http://</a:t>
            </a:r>
            <a:r>
              <a:rPr lang="en-US" dirty="0" smtClean="0">
                <a:solidFill>
                  <a:schemeClr val="bg1">
                    <a:lumMod val="95000"/>
                  </a:schemeClr>
                </a:solidFill>
                <a:hlinkClick r:id="rId24"/>
              </a:rPr>
              <a:t>www.letopis.info/themes/cosmonautics/pervaja_v_mire_orbitalnaja_stancija.html</a:t>
            </a:r>
            <a:endParaRPr lang="ru-RU" dirty="0" smtClean="0">
              <a:solidFill>
                <a:schemeClr val="bg1">
                  <a:lumMod val="95000"/>
                </a:schemeClr>
              </a:solidFill>
            </a:endParaRPr>
          </a:p>
          <a:p>
            <a:endParaRPr lang="ru-RU" dirty="0" smtClean="0">
              <a:solidFill>
                <a:schemeClr val="bg1">
                  <a:lumMod val="95000"/>
                </a:schemeClr>
              </a:solidFill>
            </a:endParaRPr>
          </a:p>
          <a:p>
            <a:endParaRPr lang="ru-RU" dirty="0" smtClean="0">
              <a:solidFill>
                <a:schemeClr val="bg1">
                  <a:lumMod val="95000"/>
                </a:schemeClr>
              </a:solidFill>
            </a:endParaRPr>
          </a:p>
          <a:p>
            <a:endParaRPr lang="ru-RU" dirty="0">
              <a:solidFill>
                <a:schemeClr val="bg1">
                  <a:lumMod val="95000"/>
                </a:schemeClr>
              </a:solidFill>
            </a:endParaRPr>
          </a:p>
          <a:p>
            <a:endParaRPr lang="ru-RU" dirty="0">
              <a:solidFill>
                <a:schemeClr val="accent6">
                  <a:lumMod val="40000"/>
                  <a:lumOff val="60000"/>
                </a:schemeClr>
              </a:solidFill>
            </a:endParaRPr>
          </a:p>
        </p:txBody>
      </p:sp>
    </p:spTree>
    <p:extLst>
      <p:ext uri="{BB962C8B-B14F-4D97-AF65-F5344CB8AC3E}">
        <p14:creationId xmlns:p14="http://schemas.microsoft.com/office/powerpoint/2010/main" val="8886669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496944" cy="1282154"/>
          </a:xfrm>
        </p:spPr>
        <p:txBody>
          <a:bodyPr>
            <a:noAutofit/>
          </a:bodyPr>
          <a:lstStyle/>
          <a:p>
            <a:r>
              <a:rPr lang="ru-RU" dirty="0">
                <a:solidFill>
                  <a:schemeClr val="accent6">
                    <a:lumMod val="20000"/>
                    <a:lumOff val="80000"/>
                  </a:schemeClr>
                </a:solidFill>
              </a:rPr>
              <a:t>Основными задачами </a:t>
            </a:r>
            <a:r>
              <a:rPr lang="ru-RU" dirty="0" smtClean="0">
                <a:solidFill>
                  <a:schemeClr val="accent6">
                    <a:lumMod val="20000"/>
                    <a:lumOff val="80000"/>
                  </a:schemeClr>
                </a:solidFill>
              </a:rPr>
              <a:t>астрономии</a:t>
            </a:r>
            <a:endParaRPr lang="ru-RU" dirty="0"/>
          </a:p>
        </p:txBody>
      </p:sp>
      <p:sp>
        <p:nvSpPr>
          <p:cNvPr id="3" name="Объект 2"/>
          <p:cNvSpPr>
            <a:spLocks noGrp="1"/>
          </p:cNvSpPr>
          <p:nvPr>
            <p:ph sz="half" idx="1"/>
          </p:nvPr>
        </p:nvSpPr>
        <p:spPr>
          <a:xfrm>
            <a:off x="107504" y="1600200"/>
            <a:ext cx="4388296" cy="5069160"/>
          </a:xfrm>
        </p:spPr>
        <p:txBody>
          <a:bodyPr>
            <a:normAutofit fontScale="70000" lnSpcReduction="20000"/>
          </a:bodyPr>
          <a:lstStyle/>
          <a:p>
            <a:endParaRPr lang="ru-RU" dirty="0">
              <a:solidFill>
                <a:schemeClr val="accent6">
                  <a:lumMod val="20000"/>
                  <a:lumOff val="80000"/>
                </a:schemeClr>
              </a:solidFill>
            </a:endParaRPr>
          </a:p>
          <a:p>
            <a:pPr algn="just"/>
            <a:r>
              <a:rPr lang="ru-RU" dirty="0">
                <a:solidFill>
                  <a:schemeClr val="bg2">
                    <a:lumMod val="90000"/>
                  </a:schemeClr>
                </a:solidFill>
              </a:rPr>
              <a:t>Изучение видимых, а затем и действительных положений и движений небесных тел в пространстве, определение их размеров и формы.</a:t>
            </a:r>
          </a:p>
          <a:p>
            <a:pPr algn="just"/>
            <a:r>
              <a:rPr lang="ru-RU" dirty="0">
                <a:solidFill>
                  <a:schemeClr val="bg2">
                    <a:lumMod val="90000"/>
                  </a:schemeClr>
                </a:solidFill>
              </a:rPr>
              <a:t>Изучение строения небесных тел, исследование химического состава и физических свойств (плотности, температуры и т. п.) вещества в них.</a:t>
            </a:r>
          </a:p>
          <a:p>
            <a:pPr algn="just"/>
            <a:r>
              <a:rPr lang="ru-RU" dirty="0">
                <a:solidFill>
                  <a:schemeClr val="bg2">
                    <a:lumMod val="90000"/>
                  </a:schemeClr>
                </a:solidFill>
              </a:rPr>
              <a:t>Решение проблем происхождения и развития отдельных небесных тел и образуемых ими систем.</a:t>
            </a:r>
          </a:p>
          <a:p>
            <a:pPr algn="just"/>
            <a:r>
              <a:rPr lang="ru-RU" dirty="0">
                <a:solidFill>
                  <a:schemeClr val="bg2">
                    <a:lumMod val="90000"/>
                  </a:schemeClr>
                </a:solidFill>
              </a:rPr>
              <a:t>Изучение наиболее общих свойств Вселенной, построение теории наблюдаемой части Вселенной — Метагалактики.</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9992" y="2204864"/>
            <a:ext cx="4506776" cy="3004517"/>
          </a:xfrm>
        </p:spPr>
      </p:pic>
    </p:spTree>
    <p:extLst>
      <p:ext uri="{BB962C8B-B14F-4D97-AF65-F5344CB8AC3E}">
        <p14:creationId xmlns:p14="http://schemas.microsoft.com/office/powerpoint/2010/main" val="122145619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188640"/>
            <a:ext cx="4474840" cy="850106"/>
          </a:xfrm>
        </p:spPr>
        <p:txBody>
          <a:bodyPr>
            <a:normAutofit fontScale="90000"/>
          </a:bodyPr>
          <a:lstStyle/>
          <a:p>
            <a:r>
              <a:rPr lang="ru-RU" dirty="0" smtClean="0">
                <a:solidFill>
                  <a:schemeClr val="tx2">
                    <a:lumMod val="20000"/>
                    <a:lumOff val="80000"/>
                  </a:schemeClr>
                </a:solidFill>
              </a:rPr>
              <a:t> Истоки </a:t>
            </a:r>
            <a:r>
              <a:rPr lang="ru-RU" dirty="0">
                <a:solidFill>
                  <a:schemeClr val="tx2">
                    <a:lumMod val="20000"/>
                    <a:lumOff val="80000"/>
                  </a:schemeClr>
                </a:solidFill>
              </a:rPr>
              <a:t>космонавтики</a:t>
            </a:r>
          </a:p>
        </p:txBody>
      </p:sp>
      <p:sp>
        <p:nvSpPr>
          <p:cNvPr id="5" name="Объект 4"/>
          <p:cNvSpPr>
            <a:spLocks noGrp="1"/>
          </p:cNvSpPr>
          <p:nvPr>
            <p:ph sz="half" idx="1"/>
          </p:nvPr>
        </p:nvSpPr>
        <p:spPr>
          <a:xfrm>
            <a:off x="0" y="1412776"/>
            <a:ext cx="4495800" cy="4968552"/>
          </a:xfrm>
        </p:spPr>
        <p:txBody>
          <a:bodyPr>
            <a:normAutofit fontScale="92500"/>
          </a:bodyPr>
          <a:lstStyle/>
          <a:p>
            <a:pPr algn="just"/>
            <a:r>
              <a:rPr lang="ru-RU" dirty="0">
                <a:solidFill>
                  <a:schemeClr val="tx2">
                    <a:lumMod val="20000"/>
                    <a:lumOff val="80000"/>
                  </a:schemeClr>
                </a:solidFill>
              </a:rPr>
              <a:t>Космос всегда привлекал людей своей загадочностью. Эти далекие звезды, мерцающие в ночном небе, будоражили сознание людей на протяжении многих веков. Вырастали различного рода мифы и легенды, которые жили в сознании людей вплоть до Нового времени.</a:t>
            </a: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6956" y="188640"/>
            <a:ext cx="4038600" cy="3057797"/>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401616"/>
            <a:ext cx="4032448" cy="3456384"/>
          </a:xfrm>
          <a:prstGeom prst="rect">
            <a:avLst/>
          </a:prstGeom>
        </p:spPr>
      </p:pic>
    </p:spTree>
    <p:extLst>
      <p:ext uri="{BB962C8B-B14F-4D97-AF65-F5344CB8AC3E}">
        <p14:creationId xmlns:p14="http://schemas.microsoft.com/office/powerpoint/2010/main" val="2629371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chemeClr val="accent1">
                    <a:lumMod val="20000"/>
                    <a:lumOff val="80000"/>
                  </a:schemeClr>
                </a:solidFill>
              </a:rPr>
              <a:t>У истоков космонавтики</a:t>
            </a:r>
            <a:endParaRPr lang="ru-RU" dirty="0">
              <a:solidFill>
                <a:schemeClr val="accent1">
                  <a:lumMod val="20000"/>
                  <a:lumOff val="80000"/>
                </a:schemeClr>
              </a:solidFill>
            </a:endParaRPr>
          </a:p>
        </p:txBody>
      </p:sp>
      <p:sp>
        <p:nvSpPr>
          <p:cNvPr id="5" name="Объект 4"/>
          <p:cNvSpPr>
            <a:spLocks noGrp="1"/>
          </p:cNvSpPr>
          <p:nvPr>
            <p:ph sz="half" idx="1"/>
          </p:nvPr>
        </p:nvSpPr>
        <p:spPr>
          <a:xfrm>
            <a:off x="-180528" y="1772816"/>
            <a:ext cx="4139952" cy="5544616"/>
          </a:xfrm>
        </p:spPr>
        <p:txBody>
          <a:bodyPr>
            <a:normAutofit fontScale="70000" lnSpcReduction="20000"/>
          </a:bodyPr>
          <a:lstStyle/>
          <a:p>
            <a:pPr algn="just"/>
            <a:r>
              <a:rPr lang="ru-RU" dirty="0">
                <a:solidFill>
                  <a:schemeClr val="accent1">
                    <a:lumMod val="20000"/>
                    <a:lumOff val="80000"/>
                  </a:schemeClr>
                </a:solidFill>
              </a:rPr>
              <a:t>Космонавтика, как и любая другая область науки и техники, переживала все положенные ей фазы развития, наиболее емко определенные такой формулировкой: «От живого содержания к абстрактному мышлению и от него к практике…». В начальном этапе этого «живого содержания» и «абстрактного мышления» видное место занимает работа одного из пионеров мировой ракетной техники русского изобретателя и революционера </a:t>
            </a:r>
            <a:r>
              <a:rPr lang="ru-RU" dirty="0" err="1">
                <a:solidFill>
                  <a:schemeClr val="accent1">
                    <a:lumMod val="20000"/>
                    <a:lumOff val="80000"/>
                  </a:schemeClr>
                </a:solidFill>
              </a:rPr>
              <a:t>Н.И.Кибальчича</a:t>
            </a:r>
            <a:r>
              <a:rPr lang="ru-RU" dirty="0">
                <a:solidFill>
                  <a:schemeClr val="accent1">
                    <a:lumMod val="20000"/>
                    <a:lumOff val="80000"/>
                  </a:schemeClr>
                </a:solidFill>
              </a:rPr>
              <a:t>. Он разработал проект реактивного летательного аппарата.</a:t>
            </a: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67944" y="2132856"/>
            <a:ext cx="4896544" cy="3672408"/>
          </a:xfrm>
        </p:spPr>
      </p:pic>
    </p:spTree>
    <p:extLst>
      <p:ext uri="{BB962C8B-B14F-4D97-AF65-F5344CB8AC3E}">
        <p14:creationId xmlns:p14="http://schemas.microsoft.com/office/powerpoint/2010/main" val="2442145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bg1">
                    <a:lumMod val="65000"/>
                  </a:schemeClr>
                </a:solidFill>
              </a:rPr>
              <a:t>Разработки космических  аппаратов</a:t>
            </a:r>
            <a:endParaRPr lang="ru-RU" dirty="0">
              <a:solidFill>
                <a:schemeClr val="bg1">
                  <a:lumMod val="65000"/>
                </a:schemeClr>
              </a:solidFill>
            </a:endParaRPr>
          </a:p>
        </p:txBody>
      </p:sp>
      <p:sp>
        <p:nvSpPr>
          <p:cNvPr id="3" name="Объект 2"/>
          <p:cNvSpPr>
            <a:spLocks noGrp="1"/>
          </p:cNvSpPr>
          <p:nvPr>
            <p:ph sz="half" idx="1"/>
          </p:nvPr>
        </p:nvSpPr>
        <p:spPr>
          <a:xfrm>
            <a:off x="3635896" y="1440097"/>
            <a:ext cx="5364088" cy="5445224"/>
          </a:xfrm>
        </p:spPr>
        <p:txBody>
          <a:bodyPr>
            <a:normAutofit fontScale="85000" lnSpcReduction="10000"/>
          </a:bodyPr>
          <a:lstStyle/>
          <a:p>
            <a:pPr algn="just"/>
            <a:r>
              <a:rPr lang="ru-RU" dirty="0">
                <a:solidFill>
                  <a:schemeClr val="bg1">
                    <a:lumMod val="65000"/>
                  </a:schemeClr>
                </a:solidFill>
              </a:rPr>
              <a:t>23 марта 1881 года Н.И. Кибальчич, находясь в заключении, </a:t>
            </a:r>
            <a:r>
              <a:rPr lang="ru-RU" dirty="0" smtClean="0">
                <a:solidFill>
                  <a:schemeClr val="bg1">
                    <a:lumMod val="65000"/>
                  </a:schemeClr>
                </a:solidFill>
              </a:rPr>
              <a:t>выдвинул идею </a:t>
            </a:r>
            <a:r>
              <a:rPr lang="ru-RU" dirty="0">
                <a:solidFill>
                  <a:schemeClr val="bg1">
                    <a:lumMod val="65000"/>
                  </a:schemeClr>
                </a:solidFill>
              </a:rPr>
              <a:t>ракетного летательного аппарата с качающейся камерой сгорания </a:t>
            </a:r>
            <a:r>
              <a:rPr lang="ru-RU" dirty="0" smtClean="0">
                <a:solidFill>
                  <a:schemeClr val="bg1">
                    <a:lumMod val="65000"/>
                  </a:schemeClr>
                </a:solidFill>
              </a:rPr>
              <a:t>для управления </a:t>
            </a:r>
            <a:r>
              <a:rPr lang="ru-RU" dirty="0">
                <a:solidFill>
                  <a:schemeClr val="bg1">
                    <a:lumMod val="65000"/>
                  </a:schemeClr>
                </a:solidFill>
              </a:rPr>
              <a:t>вектором тяги. За несколько дней до казни Кибальчич </a:t>
            </a:r>
            <a:r>
              <a:rPr lang="ru-RU" dirty="0" smtClean="0">
                <a:solidFill>
                  <a:schemeClr val="bg1">
                    <a:lumMod val="65000"/>
                  </a:schemeClr>
                </a:solidFill>
              </a:rPr>
              <a:t>разработал оригинальный </a:t>
            </a:r>
            <a:r>
              <a:rPr lang="ru-RU" dirty="0">
                <a:solidFill>
                  <a:schemeClr val="bg1">
                    <a:lumMod val="65000"/>
                  </a:schemeClr>
                </a:solidFill>
              </a:rPr>
              <a:t>проект летательного аппарата, способного </a:t>
            </a:r>
            <a:r>
              <a:rPr lang="ru-RU" dirty="0" smtClean="0">
                <a:solidFill>
                  <a:schemeClr val="bg1">
                    <a:lumMod val="65000"/>
                  </a:schemeClr>
                </a:solidFill>
              </a:rPr>
              <a:t>совершать космические </a:t>
            </a:r>
            <a:r>
              <a:rPr lang="ru-RU" dirty="0">
                <a:solidFill>
                  <a:schemeClr val="bg1">
                    <a:lumMod val="65000"/>
                  </a:schemeClr>
                </a:solidFill>
              </a:rPr>
              <a:t>перелёты. Его просьба о передаче рукописи в Академию </a:t>
            </a:r>
            <a:r>
              <a:rPr lang="ru-RU" dirty="0" smtClean="0">
                <a:solidFill>
                  <a:schemeClr val="bg1">
                    <a:lumMod val="65000"/>
                  </a:schemeClr>
                </a:solidFill>
              </a:rPr>
              <a:t>наук следственной </a:t>
            </a:r>
            <a:r>
              <a:rPr lang="ru-RU" dirty="0">
                <a:solidFill>
                  <a:schemeClr val="bg1">
                    <a:lumMod val="65000"/>
                  </a:schemeClr>
                </a:solidFill>
              </a:rPr>
              <a:t>комиссией удовлетворена не была, проект был </a:t>
            </a:r>
            <a:r>
              <a:rPr lang="ru-RU" dirty="0" smtClean="0">
                <a:solidFill>
                  <a:schemeClr val="bg1">
                    <a:lumMod val="65000"/>
                  </a:schemeClr>
                </a:solidFill>
              </a:rPr>
              <a:t>впервые опубликован </a:t>
            </a:r>
            <a:r>
              <a:rPr lang="ru-RU" dirty="0">
                <a:solidFill>
                  <a:schemeClr val="bg1">
                    <a:lumMod val="65000"/>
                  </a:schemeClr>
                </a:solidFill>
              </a:rPr>
              <a:t>лишь в 1918 году в журнале «Былое</a:t>
            </a:r>
            <a:r>
              <a:rPr lang="ru-RU" dirty="0" smtClean="0">
                <a:solidFill>
                  <a:schemeClr val="bg1">
                    <a:lumMod val="65000"/>
                  </a:schemeClr>
                </a:solidFill>
              </a:rPr>
              <a:t>»</a:t>
            </a:r>
            <a:endParaRPr lang="ru-RU" dirty="0">
              <a:solidFill>
                <a:schemeClr val="bg1">
                  <a:lumMod val="65000"/>
                </a:schemeClr>
              </a:solidFill>
            </a:endParaRP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544" y="1628800"/>
            <a:ext cx="3284556" cy="4525963"/>
          </a:xfrm>
        </p:spPr>
      </p:pic>
    </p:spTree>
    <p:extLst>
      <p:ext uri="{BB962C8B-B14F-4D97-AF65-F5344CB8AC3E}">
        <p14:creationId xmlns:p14="http://schemas.microsoft.com/office/powerpoint/2010/main" val="382922258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2">
                    <a:lumMod val="20000"/>
                    <a:lumOff val="80000"/>
                  </a:schemeClr>
                </a:solidFill>
              </a:rPr>
              <a:t>Ракетный двигатель</a:t>
            </a:r>
            <a:endParaRPr lang="ru-RU" dirty="0">
              <a:solidFill>
                <a:schemeClr val="accent2">
                  <a:lumMod val="20000"/>
                  <a:lumOff val="80000"/>
                </a:schemeClr>
              </a:solidFill>
            </a:endParaRPr>
          </a:p>
        </p:txBody>
      </p:sp>
      <p:sp>
        <p:nvSpPr>
          <p:cNvPr id="3" name="Объект 2"/>
          <p:cNvSpPr>
            <a:spLocks noGrp="1"/>
          </p:cNvSpPr>
          <p:nvPr>
            <p:ph sz="half" idx="1"/>
          </p:nvPr>
        </p:nvSpPr>
        <p:spPr>
          <a:xfrm>
            <a:off x="251520" y="1772816"/>
            <a:ext cx="4038600" cy="4525963"/>
          </a:xfrm>
        </p:spPr>
        <p:txBody>
          <a:bodyPr>
            <a:normAutofit fontScale="85000" lnSpcReduction="20000"/>
          </a:bodyPr>
          <a:lstStyle/>
          <a:p>
            <a:pPr algn="just"/>
            <a:r>
              <a:rPr lang="ru-RU" dirty="0">
                <a:solidFill>
                  <a:schemeClr val="accent2">
                    <a:lumMod val="20000"/>
                    <a:lumOff val="80000"/>
                  </a:schemeClr>
                </a:solidFill>
              </a:rPr>
              <a:t>Американский ученый Роберт </a:t>
            </a:r>
            <a:r>
              <a:rPr lang="ru-RU" dirty="0" err="1">
                <a:solidFill>
                  <a:schemeClr val="accent2">
                    <a:lumMod val="20000"/>
                    <a:lumOff val="80000"/>
                  </a:schemeClr>
                </a:solidFill>
              </a:rPr>
              <a:t>Годдард</a:t>
            </a:r>
            <a:r>
              <a:rPr lang="ru-RU" dirty="0">
                <a:solidFill>
                  <a:schemeClr val="accent2">
                    <a:lumMod val="20000"/>
                    <a:lumOff val="80000"/>
                  </a:schemeClr>
                </a:solidFill>
              </a:rPr>
              <a:t> </a:t>
            </a:r>
            <a:r>
              <a:rPr lang="ru-RU" dirty="0" smtClean="0">
                <a:solidFill>
                  <a:schemeClr val="accent2">
                    <a:lumMod val="20000"/>
                    <a:lumOff val="80000"/>
                  </a:schemeClr>
                </a:solidFill>
              </a:rPr>
              <a:t>в</a:t>
            </a:r>
            <a:endParaRPr lang="ru-RU" dirty="0">
              <a:solidFill>
                <a:schemeClr val="accent2">
                  <a:lumMod val="20000"/>
                  <a:lumOff val="80000"/>
                </a:schemeClr>
              </a:solidFill>
            </a:endParaRPr>
          </a:p>
          <a:p>
            <a:pPr algn="just"/>
            <a:r>
              <a:rPr lang="ru-RU" dirty="0">
                <a:solidFill>
                  <a:schemeClr val="accent2">
                    <a:lumMod val="20000"/>
                    <a:lumOff val="80000"/>
                  </a:schemeClr>
                </a:solidFill>
              </a:rPr>
              <a:t>1923 году </a:t>
            </a:r>
            <a:r>
              <a:rPr lang="ru-RU" dirty="0" smtClean="0">
                <a:solidFill>
                  <a:schemeClr val="accent2">
                    <a:lumMod val="20000"/>
                    <a:lumOff val="80000"/>
                  </a:schemeClr>
                </a:solidFill>
              </a:rPr>
              <a:t>начал разрабатывать </a:t>
            </a:r>
            <a:r>
              <a:rPr lang="ru-RU" dirty="0">
                <a:solidFill>
                  <a:schemeClr val="accent2">
                    <a:lumMod val="20000"/>
                    <a:lumOff val="80000"/>
                  </a:schemeClr>
                </a:solidFill>
              </a:rPr>
              <a:t>жидкостный ракетный двигатель и работающий прототип </a:t>
            </a:r>
            <a:r>
              <a:rPr lang="ru-RU" dirty="0" smtClean="0">
                <a:solidFill>
                  <a:schemeClr val="accent2">
                    <a:lumMod val="20000"/>
                    <a:lumOff val="80000"/>
                  </a:schemeClr>
                </a:solidFill>
              </a:rPr>
              <a:t>был создан </a:t>
            </a:r>
            <a:r>
              <a:rPr lang="ru-RU" dirty="0">
                <a:solidFill>
                  <a:schemeClr val="accent2">
                    <a:lumMod val="20000"/>
                    <a:lumOff val="80000"/>
                  </a:schemeClr>
                </a:solidFill>
              </a:rPr>
              <a:t>к концу 1925 года. 16 марта 1926 года он осуществил запуск </a:t>
            </a:r>
            <a:r>
              <a:rPr lang="ru-RU" dirty="0" smtClean="0">
                <a:solidFill>
                  <a:schemeClr val="accent2">
                    <a:lumMod val="20000"/>
                    <a:lumOff val="80000"/>
                  </a:schemeClr>
                </a:solidFill>
              </a:rPr>
              <a:t>первой жидкостной </a:t>
            </a:r>
            <a:r>
              <a:rPr lang="ru-RU" dirty="0">
                <a:solidFill>
                  <a:schemeClr val="accent2">
                    <a:lumMod val="20000"/>
                    <a:lumOff val="80000"/>
                  </a:schemeClr>
                </a:solidFill>
              </a:rPr>
              <a:t>ракеты, в качестве топлива для которой использовались бензин и </a:t>
            </a:r>
            <a:r>
              <a:rPr lang="ru-RU" dirty="0" smtClean="0">
                <a:solidFill>
                  <a:schemeClr val="accent2">
                    <a:lumMod val="20000"/>
                    <a:lumOff val="80000"/>
                  </a:schemeClr>
                </a:solidFill>
              </a:rPr>
              <a:t>жидкий </a:t>
            </a:r>
            <a:r>
              <a:rPr lang="ru-RU" dirty="0">
                <a:solidFill>
                  <a:schemeClr val="accent2">
                    <a:lumMod val="20000"/>
                    <a:lumOff val="80000"/>
                  </a:schemeClr>
                </a:solidFill>
              </a:rPr>
              <a:t>кислород.</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7401" y="1600200"/>
            <a:ext cx="4025079" cy="5060100"/>
          </a:xfrm>
        </p:spPr>
      </p:pic>
    </p:spTree>
    <p:extLst>
      <p:ext uri="{BB962C8B-B14F-4D97-AF65-F5344CB8AC3E}">
        <p14:creationId xmlns:p14="http://schemas.microsoft.com/office/powerpoint/2010/main" val="3542101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3">
                    <a:lumMod val="20000"/>
                    <a:lumOff val="80000"/>
                  </a:schemeClr>
                </a:solidFill>
              </a:rPr>
              <a:t>Идея ракет</a:t>
            </a:r>
            <a:endParaRPr lang="ru-RU" dirty="0">
              <a:solidFill>
                <a:schemeClr val="accent3">
                  <a:lumMod val="20000"/>
                  <a:lumOff val="80000"/>
                </a:schemeClr>
              </a:solidFill>
            </a:endParaRPr>
          </a:p>
        </p:txBody>
      </p:sp>
      <p:sp>
        <p:nvSpPr>
          <p:cNvPr id="3" name="Объект 2"/>
          <p:cNvSpPr>
            <a:spLocks noGrp="1"/>
          </p:cNvSpPr>
          <p:nvPr>
            <p:ph sz="half" idx="1"/>
          </p:nvPr>
        </p:nvSpPr>
        <p:spPr>
          <a:xfrm>
            <a:off x="107504" y="1412776"/>
            <a:ext cx="4320480" cy="5256584"/>
          </a:xfrm>
        </p:spPr>
        <p:txBody>
          <a:bodyPr>
            <a:normAutofit fontScale="77500" lnSpcReduction="20000"/>
          </a:bodyPr>
          <a:lstStyle/>
          <a:p>
            <a:pPr algn="just"/>
            <a:r>
              <a:rPr lang="ru-RU" dirty="0">
                <a:solidFill>
                  <a:schemeClr val="accent3">
                    <a:lumMod val="20000"/>
                    <a:lumOff val="80000"/>
                  </a:schemeClr>
                </a:solidFill>
              </a:rPr>
              <a:t>Был одним из первых, кто выдвинул идею об использовании ракет </a:t>
            </a:r>
            <a:r>
              <a:rPr lang="ru-RU" dirty="0" smtClean="0">
                <a:solidFill>
                  <a:schemeClr val="accent3">
                    <a:lumMod val="20000"/>
                    <a:lumOff val="80000"/>
                  </a:schemeClr>
                </a:solidFill>
              </a:rPr>
              <a:t>для космических </a:t>
            </a:r>
            <a:r>
              <a:rPr lang="ru-RU" dirty="0">
                <a:solidFill>
                  <a:schemeClr val="accent3">
                    <a:lumMod val="20000"/>
                    <a:lumOff val="80000"/>
                  </a:schemeClr>
                </a:solidFill>
              </a:rPr>
              <a:t>полётов. Ракету для межпланетных сообщений </a:t>
            </a:r>
            <a:r>
              <a:rPr lang="ru-RU" dirty="0" smtClean="0">
                <a:solidFill>
                  <a:schemeClr val="accent3">
                    <a:lumMod val="20000"/>
                    <a:lumOff val="80000"/>
                  </a:schemeClr>
                </a:solidFill>
              </a:rPr>
              <a:t>он спроектировал </a:t>
            </a:r>
            <a:r>
              <a:rPr lang="ru-RU" dirty="0">
                <a:solidFill>
                  <a:schemeClr val="accent3">
                    <a:lumMod val="20000"/>
                    <a:lumOff val="80000"/>
                  </a:schemeClr>
                </a:solidFill>
              </a:rPr>
              <a:t>в 1903 году. Формула Циолковского, определяющая скорость</a:t>
            </a:r>
            <a:r>
              <a:rPr lang="ru-RU" dirty="0" smtClean="0">
                <a:solidFill>
                  <a:schemeClr val="accent3">
                    <a:lumMod val="20000"/>
                    <a:lumOff val="80000"/>
                  </a:schemeClr>
                </a:solidFill>
              </a:rPr>
              <a:t>,  которую </a:t>
            </a:r>
            <a:r>
              <a:rPr lang="ru-RU" dirty="0">
                <a:solidFill>
                  <a:schemeClr val="accent3">
                    <a:lumMod val="20000"/>
                    <a:lumOff val="80000"/>
                  </a:schemeClr>
                </a:solidFill>
              </a:rPr>
              <a:t>развивает летательный аппарат под воздействием тяги </a:t>
            </a:r>
            <a:r>
              <a:rPr lang="ru-RU" dirty="0" smtClean="0">
                <a:solidFill>
                  <a:schemeClr val="accent3">
                    <a:lumMod val="20000"/>
                    <a:lumOff val="80000"/>
                  </a:schemeClr>
                </a:solidFill>
              </a:rPr>
              <a:t>ракетного двигателя</a:t>
            </a:r>
            <a:r>
              <a:rPr lang="ru-RU" dirty="0">
                <a:solidFill>
                  <a:schemeClr val="accent3">
                    <a:lumMod val="20000"/>
                    <a:lumOff val="80000"/>
                  </a:schemeClr>
                </a:solidFill>
              </a:rPr>
              <a:t>, и сегодня составляет важную часть математического аппарата</a:t>
            </a:r>
            <a:r>
              <a:rPr lang="ru-RU" dirty="0" smtClean="0">
                <a:solidFill>
                  <a:schemeClr val="accent3">
                    <a:lumMod val="20000"/>
                    <a:lumOff val="80000"/>
                  </a:schemeClr>
                </a:solidFill>
              </a:rPr>
              <a:t>,  используемого </a:t>
            </a:r>
            <a:r>
              <a:rPr lang="ru-RU" dirty="0">
                <a:solidFill>
                  <a:schemeClr val="accent3">
                    <a:lumMod val="20000"/>
                    <a:lumOff val="80000"/>
                  </a:schemeClr>
                </a:solidFill>
              </a:rPr>
              <a:t>при проектировании ракет, в частности, при определении </a:t>
            </a:r>
            <a:r>
              <a:rPr lang="ru-RU" dirty="0" smtClean="0">
                <a:solidFill>
                  <a:schemeClr val="accent3">
                    <a:lumMod val="20000"/>
                    <a:lumOff val="80000"/>
                  </a:schemeClr>
                </a:solidFill>
              </a:rPr>
              <a:t>их основных </a:t>
            </a:r>
            <a:r>
              <a:rPr lang="ru-RU" dirty="0">
                <a:solidFill>
                  <a:schemeClr val="accent3">
                    <a:lumMod val="20000"/>
                    <a:lumOff val="80000"/>
                  </a:schemeClr>
                </a:solidFill>
              </a:rPr>
              <a:t>массовых характеристик.</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340768"/>
            <a:ext cx="4032448" cy="5317774"/>
          </a:xfrm>
          <a:prstGeom prst="rect">
            <a:avLst/>
          </a:prstGeom>
          <a:ln>
            <a:noFill/>
          </a:ln>
          <a:effectLst>
            <a:softEdge rad="112500"/>
          </a:effectLst>
        </p:spPr>
      </p:pic>
    </p:spTree>
    <p:extLst>
      <p:ext uri="{BB962C8B-B14F-4D97-AF65-F5344CB8AC3E}">
        <p14:creationId xmlns:p14="http://schemas.microsoft.com/office/powerpoint/2010/main" val="50324218"/>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1977</Words>
  <Application>Microsoft Office PowerPoint</Application>
  <PresentationFormat>Экран (4:3)</PresentationFormat>
  <Paragraphs>94</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Отечественные и зарубежные космонавты, космическая техника, астрономия.</vt:lpstr>
      <vt:lpstr>Астрономия</vt:lpstr>
      <vt:lpstr>История астрономии</vt:lpstr>
      <vt:lpstr>Основными задачами астрономии</vt:lpstr>
      <vt:lpstr> Истоки космонавтики</vt:lpstr>
      <vt:lpstr>У истоков космонавтики</vt:lpstr>
      <vt:lpstr>Разработки космических  аппаратов</vt:lpstr>
      <vt:lpstr>Ракетный двигатель</vt:lpstr>
      <vt:lpstr>Идея ракет</vt:lpstr>
      <vt:lpstr>Развитие  идеи ракетостроения</vt:lpstr>
      <vt:lpstr>Спутники </vt:lpstr>
      <vt:lpstr>Первые полёты</vt:lpstr>
      <vt:lpstr>Первые полёты</vt:lpstr>
      <vt:lpstr>Первопроходцы-испытатели</vt:lpstr>
      <vt:lpstr>Первая орбитальная станция</vt:lpstr>
      <vt:lpstr>Белка и Стрелка</vt:lpstr>
      <vt:lpstr>Разработки скафандров</vt:lpstr>
      <vt:lpstr>Первый полёт человека</vt:lpstr>
      <vt:lpstr> Высадка на Луну</vt:lpstr>
      <vt:lpstr>Первый луноход</vt:lpstr>
      <vt:lpstr>Первая женщина-космонавт</vt:lpstr>
      <vt:lpstr>Женщины- космонавты</vt:lpstr>
      <vt:lpstr>Алексей Леонов</vt:lpstr>
      <vt:lpstr>Самый пожилой космонавт</vt:lpstr>
      <vt:lpstr>Самый молодой космонавт</vt:lpstr>
      <vt:lpstr>Японский астронавт</vt:lpstr>
      <vt:lpstr>Космический телескоп «Хаббл»</vt:lpstr>
      <vt:lpstr>Современная космонавтика</vt:lpstr>
      <vt:lpstr>Международное сотрудничество в освоении космоса</vt:lpstr>
      <vt:lpstr>Используемые источники и 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Отечественные и зарубежные космонавты, космическая техника, астрономия.</dc:title>
  <dc:creator>доктор</dc:creator>
  <cp:lastModifiedBy>Учитель</cp:lastModifiedBy>
  <cp:revision>24</cp:revision>
  <dcterms:created xsi:type="dcterms:W3CDTF">2017-03-27T00:53:08Z</dcterms:created>
  <dcterms:modified xsi:type="dcterms:W3CDTF">2018-01-18T00:00:23Z</dcterms:modified>
</cp:coreProperties>
</file>