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73" r:id="rId13"/>
    <p:sldId id="265" r:id="rId14"/>
    <p:sldId id="270" r:id="rId15"/>
    <p:sldId id="276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7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4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6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1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5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3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BB4E-8573-447A-83ED-E54FA1D4C972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D69-DB9A-43E7-AEE8-8F55B43BA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velikol.ru/dostc/%D0%92.+%D0%93.+%D0%91%D0%B5%D0%BB%D0%B8%D0%BD%D1%81%D0%BA%D0%B8%D0%B9+%D0%AF%D0%B7%D1%8B%D0%BA+%D0%BD%D0%B0%D1%88+%D1%81%D0%BB%D0%B0%D0%B4%D0%BE%D0%BA,+%D1%87%D0%B8%D1%81%D1%82,+%D0%B8+%D0%BF%D1%8B%D1%88%D0%B5%D0%BD,+%D0%B8+%D0%B1%D0%BE%D0%B3%D0%B0%D1%82c/main.html" TargetMode="External"/><Relationship Id="rId7" Type="http://schemas.openxmlformats.org/officeDocument/2006/relationships/hyperlink" Target="http://www.velikol.ru/dostc/%D0%9E%D0%BF%D0%B0%D1%81%D0%B5%D0%BD+%D0%BB%D0%B8+%D0%B4%D0%BB%D1%8F+%D1%88%D0%BA%D0%BE%D0%BB%D1%8C%D0%BD%D0%B8%D0%BA%D0%BE%D0%B2+%D0%BC%D0%BE%D0%B1%D0%B8%D0%BB%D1%8C%D0%BD%D1%8B%D0%B9+%D1%82%D0%B5%D0%BB%D0%B5%D1%84%D0%BE%D0%BD?c/main.html" TargetMode="External"/><Relationship Id="rId2" Type="http://schemas.openxmlformats.org/officeDocument/2006/relationships/hyperlink" Target="http://www.velikol.ru/dostc/%D0%9B%D0%B5%D0%BA%D1%86%D0%B8%D0%B8+%D0%B4%D0%BB%D1%8F+%D1%80%D1%83%D1%81%D1%81%D0%BA%D0%B8%D1%85+%D0%9C%D0%B8%D1%80+%D0%BA%D0%B0%D0%BA+%D1%80%D0%B5%D0%B7%D1%83%D0%BB%D1%8C%D1%82%D0%B0%D1%82+%D1%83%D1%80%D0%B0%D0%B2%D0%BD%D0%BE%D1%88%D0%B5%D0%BD%D0%BD%D1%8B%D1%85+%D0%B4%D0%B5%D0%B9%D1%81%D1%82%D0%B2%D0%B8%D0%B9c/mai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likol.ru/dostc/%D0%A3%D1%80%D0%BE%D0%BA+%C2%AB%D0%95%D0%B4%D0%B8%D0%BD%D1%81%D1%82%D0%B2%D0%BE+%D1%81%D0%B8%D0%BB%D1%8B+%D0%B4%D1%83%D1%85%D0%B0+%D0%B8+%D1%81%D0%B8%D0%BB%D1%8B+%D0%BE%D1%80%D1%83%D0%B6%D0%B8%D1%8F+%D0%B2+%D0%BE%D1%81%D0%B2%D0%BE%D0%B1%D0%BE%D0%B6%D0%B4%D0%B5%D0%BD%D0%B8%D0%B8+%D0%A0%D1%83%D1%81%D0%B8%C2%BBc/main.html" TargetMode="External"/><Relationship Id="rId5" Type="http://schemas.openxmlformats.org/officeDocument/2006/relationships/hyperlink" Target="http://www.velikol.ru/dostc/%D0%A3%D1%80%D0%BE%D0%BA+%D0%BD%D0%B0+%D1%82%D0%B5%D0%BC%D1%83:+%C2%AB%D0%93%D0%B0%D1%80%D0%BC%D0%BE%D0%BD%D0%B8%D1%8F+%D0%B6%D0%B8%D0%BB%D1%8C%D1%8F+%D1%81+%D0%BF%D1%80%D0%B8%D1%80%D0%BE%D0%B4%D0%BE%D0%B9.+%D0%94%D0%B5%D1%80%D0%B5%D0%B2%D0%BD%D1%8F+%D0%B4%D0%B5%D1%80%D0%B5%D0%B2%D1%8F%D0%BD%D0%BD%D1%8B%D0%B9+%D0%BC%D0%B8%D1%80%C2%BB+%D0%9F%D0%BE+%D0%BF%D1%80%D0%BE%D0%B3%D1%80%D0%B0%D0%BC%D0%BC%D0%B5+%D0%91.+%D0%9D.+%D0%9D%D0%B5%D0%BC%D0%B5%D0%BD%D1%81%D0%BA%D0%BE%D0%B3%D0%BE+4+%D0%BA%D0%BB%D0%B0%D1%81%D1%81c/main.html" TargetMode="External"/><Relationship Id="rId4" Type="http://schemas.openxmlformats.org/officeDocument/2006/relationships/hyperlink" Target="http://www.velikol.ru/dostc/%D0%AD%D1%81%D1%81%D0%B5+%C2%AB%D0%9C%D0%BE%D1%8F+%D0%BF%D0%B5%D0%B4%D0%B0%D0%B3%D0%BE%D0%B3%D0%B8%D1%87%D0%B5%D1%81%D0%BA%D0%B0%D1%8F+%D1%84%D0%B8%D0%BB%D0%BE%D1%81%D0%BE%D1%84%D0%B8%D1%8F%C2%BB+%C2%AB%D0%95%D1%81%D0%BB%D0%B8+%D0%B2%D1%8B+%D1%83%D0%B4%D0%B0%D1%87%D0%BD%D0%BE+%D0%B2%D1%8B%D0%B1%D0%B5%D1%80%D0%B5%D1%82%D0%B5+%D1%82%D1%80%D1%83%D0%B4+%D0%B8+%D0%B2%D0%BB%D0%BE%D0%B6%D0%B8%D1%82%D0%B5+%D0%B2+%D0%BD%D0%B5%D0%B3%D0%BE+%D0%B4%D1%83%D1%88%D1%83,+%D1%82%D0%BE+%D1%81%D1%87%D0%B0%D1%81%D1%82%D1%8C%D0%B5+%D1%81%D0%B0%D0%BC%D0%BE+%D0%BE%D1%82%D1%8B%D1%89%D0%B5%D1%82+%D0%B2%D0%B0%D1%81%C2%BBc/main.html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храна\Desktop\2016.01.12.02_2_1_0_0_0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22977"/>
            <a:ext cx="5336315" cy="28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Стилизованные изображения в орнаменте обских </a:t>
            </a:r>
            <a:r>
              <a:rPr lang="ru-RU" dirty="0" err="1" smtClean="0"/>
              <a:t>угров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481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Казенное общеобразовательное учреждение </a:t>
            </a:r>
          </a:p>
          <a:p>
            <a:pPr algn="ctr"/>
            <a:r>
              <a:rPr lang="ru-RU" dirty="0" smtClean="0"/>
              <a:t>Ханты-Мансийского автономного округа – Югры </a:t>
            </a:r>
          </a:p>
          <a:p>
            <a:pPr algn="ctr"/>
            <a:r>
              <a:rPr lang="ru-RU" dirty="0" smtClean="0"/>
              <a:t>«Леушинская школа-интернат для обучающихся с ограниченными возможностями здоровья»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335699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проекта: </a:t>
            </a:r>
          </a:p>
          <a:p>
            <a:r>
              <a:rPr lang="ru-RU" dirty="0" smtClean="0"/>
              <a:t>ученица 7 класса</a:t>
            </a:r>
          </a:p>
          <a:p>
            <a:r>
              <a:rPr lang="ru-RU" dirty="0" err="1" smtClean="0"/>
              <a:t>Яптина</a:t>
            </a:r>
            <a:r>
              <a:rPr lang="ru-RU" dirty="0" smtClean="0"/>
              <a:t> Нина</a:t>
            </a:r>
          </a:p>
          <a:p>
            <a:endParaRPr lang="ru-RU" dirty="0"/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учитель-дефектолог</a:t>
            </a:r>
          </a:p>
          <a:p>
            <a:r>
              <a:rPr lang="ru-RU" dirty="0" smtClean="0"/>
              <a:t>Ермаков Сергей Сергеевич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6703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Леуши</a:t>
            </a:r>
            <a:r>
              <a:rPr lang="ru-RU" dirty="0" smtClean="0"/>
              <a:t>, 2018</a:t>
            </a:r>
            <a:endParaRPr lang="ru-RU" dirty="0"/>
          </a:p>
        </p:txBody>
      </p:sp>
      <p:pic>
        <p:nvPicPr>
          <p:cNvPr id="1027" name="Picture 3" descr="C:\Users\Охрана\Desktop\21d081af29500294a610c2134bcc56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" y="44624"/>
            <a:ext cx="138301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3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Классификация узоров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accent2"/>
                </a:solidFill>
              </a:rPr>
              <a:t>4. </a:t>
            </a:r>
            <a:r>
              <a:rPr lang="ru-RU" sz="3000" dirty="0">
                <a:solidFill>
                  <a:schemeClr val="accent2"/>
                </a:solidFill>
              </a:rPr>
              <a:t>По характеру </a:t>
            </a:r>
            <a:r>
              <a:rPr lang="ru-RU" sz="3000" dirty="0" smtClean="0">
                <a:solidFill>
                  <a:schemeClr val="accent2"/>
                </a:solidFill>
              </a:rPr>
              <a:t>орнаментальных </a:t>
            </a:r>
            <a:r>
              <a:rPr lang="ru-RU" sz="3000" dirty="0">
                <a:solidFill>
                  <a:schemeClr val="accent2"/>
                </a:solidFill>
              </a:rPr>
              <a:t>линий: </a:t>
            </a:r>
            <a:endParaRPr lang="ru-RU" sz="3000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ru-RU" sz="3000" dirty="0" smtClean="0"/>
              <a:t>сплошные;</a:t>
            </a:r>
          </a:p>
          <a:p>
            <a:pPr marL="0" indent="0">
              <a:buNone/>
            </a:pPr>
            <a:r>
              <a:rPr lang="ru-RU" sz="3000" dirty="0" smtClean="0"/>
              <a:t>2</a:t>
            </a:r>
            <a:r>
              <a:rPr lang="ru-RU" sz="3000" dirty="0"/>
              <a:t>) сплошные с полостью;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3</a:t>
            </a:r>
            <a:r>
              <a:rPr lang="ru-RU" sz="3000" dirty="0"/>
              <a:t>) контурные;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4</a:t>
            </a:r>
            <a:r>
              <a:rPr lang="ru-RU" sz="3000" dirty="0"/>
              <a:t>) контурные с </a:t>
            </a:r>
            <a:r>
              <a:rPr lang="ru-RU" sz="3000" dirty="0" smtClean="0"/>
              <a:t>по­лостью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14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Классификация узоров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5. </a:t>
            </a:r>
            <a:r>
              <a:rPr lang="ru-RU" dirty="0">
                <a:solidFill>
                  <a:schemeClr val="accent2"/>
                </a:solidFill>
              </a:rPr>
              <a:t>По симметрии: </a:t>
            </a:r>
            <a:endParaRPr lang="ru-RU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dirty="0" smtClean="0"/>
              <a:t>1) симметричные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асимметричные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/>
                </a:solidFill>
              </a:rPr>
              <a:t>6. </a:t>
            </a:r>
            <a:r>
              <a:rPr lang="ru-RU" dirty="0">
                <a:solidFill>
                  <a:schemeClr val="accent2"/>
                </a:solidFill>
              </a:rPr>
              <a:t>По осознанию традиционности: </a:t>
            </a:r>
            <a:endParaRPr lang="ru-RU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/>
              <a:t>старинные узоры — </a:t>
            </a:r>
            <a:r>
              <a:rPr lang="ru-RU" i="1" dirty="0" err="1"/>
              <a:t>йис</a:t>
            </a:r>
            <a:r>
              <a:rPr lang="ru-RU" i="1" dirty="0"/>
              <a:t> ханши;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новые — </a:t>
            </a:r>
            <a:r>
              <a:rPr lang="ru-RU" i="1" dirty="0" err="1"/>
              <a:t>йилупа</a:t>
            </a:r>
            <a:r>
              <a:rPr lang="ru-RU" i="1" dirty="0"/>
              <a:t> </a:t>
            </a:r>
            <a:r>
              <a:rPr lang="ru-RU" i="1" dirty="0" err="1"/>
              <a:t>верум</a:t>
            </a:r>
            <a:r>
              <a:rPr lang="ru-RU" i="1" dirty="0"/>
              <a:t> </a:t>
            </a:r>
            <a:r>
              <a:rPr lang="ru-RU" i="1" dirty="0" smtClean="0"/>
              <a:t>ханши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7. </a:t>
            </a:r>
            <a:r>
              <a:rPr lang="ru-RU" dirty="0">
                <a:solidFill>
                  <a:schemeClr val="accent2"/>
                </a:solidFill>
              </a:rPr>
              <a:t>По эстетической ценности: </a:t>
            </a:r>
            <a:endParaRPr lang="ru-RU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/>
              <a:t>популярные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непо­пулярные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mediaryazan.ru/upload/iblock/dae/13%20byzjjw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99" y="1628800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9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Виды традиционных орнаментов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04" y="1340768"/>
            <a:ext cx="4901984" cy="54006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основе орнаментальной системы ханты находятся два основных понятия: «след» и «изображение».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Оба </a:t>
            </a:r>
            <a:r>
              <a:rPr lang="ru-RU" dirty="0"/>
              <a:t>понятия восходят к охотничьему мировоззрению. Обнаружение следа зверя – это почти добыча, поэтому след сакрален.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dirty="0"/>
              <a:t>След» задает бордюрную организацию орнамента. Если сакрален след, то сакральны и части тела животного, которые его оставляют.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хантов</a:t>
            </a:r>
            <a:r>
              <a:rPr lang="ru-RU" dirty="0"/>
              <a:t>, живущих традиционной жизнью, можно встретить гирлянды из высушенных «лапок» различных зверьков: чем их больше, тем удачливее охотник. Поэтому в названия мотивов орнамента часто входят слова «лапки», «коготки», «ступня».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непрерывных бордюрах строго соблюдался принцип синонимии фона и узора. Другая идея непрерывных бордюров – это «голова», множественностью голов создается изобилие. «Изображения» животного – это «следы» (отпечатки) его души.</a:t>
            </a:r>
            <a:endParaRPr lang="ru-RU" sz="2800" dirty="0"/>
          </a:p>
        </p:txBody>
      </p:sp>
      <p:pic>
        <p:nvPicPr>
          <p:cNvPr id="9218" name="Picture 2" descr="C:\Users\Охрана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746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8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Узоры в быту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208912" cy="3240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Узоры по меху применяются на женских рукодельных</a:t>
            </a:r>
            <a:br>
              <a:rPr lang="ru-RU" dirty="0"/>
            </a:br>
            <a:r>
              <a:rPr lang="ru-RU" dirty="0"/>
              <a:t>сумочках — </a:t>
            </a:r>
            <a:r>
              <a:rPr lang="ru-RU" i="1" dirty="0" err="1" smtClean="0"/>
              <a:t>тутчан</a:t>
            </a:r>
            <a:r>
              <a:rPr lang="ru-RU" dirty="0" smtClean="0"/>
              <a:t>, на </a:t>
            </a:r>
            <a:r>
              <a:rPr lang="ru-RU" dirty="0"/>
              <a:t>сумочках для хранения</a:t>
            </a:r>
            <a:br>
              <a:rPr lang="ru-RU" dirty="0"/>
            </a:br>
            <a:r>
              <a:rPr lang="ru-RU" dirty="0"/>
              <a:t>мягких вещей — </a:t>
            </a:r>
            <a:r>
              <a:rPr lang="ru-RU" i="1" dirty="0" err="1" smtClean="0"/>
              <a:t>юрнхир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Узоры </a:t>
            </a:r>
            <a:r>
              <a:rPr lang="ru-RU" dirty="0"/>
              <a:t>по сукну </a:t>
            </a:r>
            <a:r>
              <a:rPr lang="ru-RU" dirty="0" smtClean="0"/>
              <a:t>зафиксирова­ны </a:t>
            </a:r>
            <a:r>
              <a:rPr lang="ru-RU" dirty="0"/>
              <a:t>на современных хозяйственных </a:t>
            </a:r>
            <a:r>
              <a:rPr lang="ru-RU" dirty="0" smtClean="0"/>
              <a:t>сумках, </a:t>
            </a:r>
            <a:r>
              <a:rPr lang="ru-RU" dirty="0"/>
              <a:t>на </a:t>
            </a:r>
            <a:r>
              <a:rPr lang="ru-RU" dirty="0" smtClean="0"/>
              <a:t>игольни­цах, </a:t>
            </a:r>
            <a:r>
              <a:rPr lang="ru-RU" dirty="0"/>
              <a:t>ритуальных </a:t>
            </a:r>
            <a:r>
              <a:rPr lang="ru-RU" dirty="0" smtClean="0"/>
              <a:t>шапках. </a:t>
            </a:r>
          </a:p>
          <a:p>
            <a:pPr algn="just"/>
            <a:r>
              <a:rPr lang="ru-RU" dirty="0" smtClean="0"/>
              <a:t>Узоры </a:t>
            </a:r>
            <a:r>
              <a:rPr lang="ru-RU" dirty="0"/>
              <a:t>по берете </a:t>
            </a:r>
            <a:r>
              <a:rPr lang="ru-RU" dirty="0" smtClean="0"/>
              <a:t>применя­ются </a:t>
            </a:r>
            <a:r>
              <a:rPr lang="ru-RU" dirty="0"/>
              <a:t>на детских люльках — </a:t>
            </a:r>
            <a:r>
              <a:rPr lang="ru-RU" i="1" dirty="0" err="1" smtClean="0"/>
              <a:t>отуп</a:t>
            </a:r>
            <a:r>
              <a:rPr lang="ru-RU" dirty="0" smtClean="0"/>
              <a:t>, </a:t>
            </a:r>
            <a:r>
              <a:rPr lang="ru-RU" dirty="0"/>
              <a:t>на коробочках </a:t>
            </a:r>
            <a:r>
              <a:rPr lang="ru-RU" dirty="0" smtClean="0"/>
              <a:t>для рукодельных принадлежностей</a:t>
            </a:r>
            <a:r>
              <a:rPr lang="ru-RU" i="1" dirty="0" smtClean="0"/>
              <a:t>—</a:t>
            </a:r>
            <a:r>
              <a:rPr lang="ru-RU" i="1" dirty="0" err="1" smtClean="0"/>
              <a:t>йингал</a:t>
            </a:r>
            <a:r>
              <a:rPr lang="ru-RU" dirty="0" smtClean="0"/>
              <a:t>, </a:t>
            </a:r>
            <a:r>
              <a:rPr lang="ru-RU" dirty="0"/>
              <a:t>заплечных </a:t>
            </a:r>
            <a:r>
              <a:rPr lang="ru-RU" dirty="0" smtClean="0"/>
              <a:t>кузовах </a:t>
            </a:r>
            <a:r>
              <a:rPr lang="ru-RU" dirty="0"/>
              <a:t>— </a:t>
            </a:r>
            <a:r>
              <a:rPr lang="ru-RU" i="1" dirty="0" smtClean="0"/>
              <a:t>хин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1266" name="Picture 2" descr="http://cy.givc.ru/upload/medialibrary/908/9083ec3b774e618201df7cd08dfce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tvet.imgsmail.ru/download/a09a3fb89b2f5b8deb775fe8fc0c5c4c_i-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49931"/>
            <a:ext cx="2820566" cy="19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kazym-museum.ru/assets/cache/images/content/expo/240x-bikm-368_1.b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1800200" cy="20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Заключение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1. В настоящее время у </a:t>
            </a:r>
            <a:r>
              <a:rPr lang="ru-RU" sz="2000" dirty="0" err="1"/>
              <a:t>хантов</a:t>
            </a:r>
            <a:r>
              <a:rPr lang="ru-RU" sz="2000" dirty="0"/>
              <a:t> </a:t>
            </a:r>
            <a:r>
              <a:rPr lang="ru-RU" sz="2000" dirty="0" smtClean="0"/>
              <a:t>одновременно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существуют две традиционные группы стилизованных </a:t>
            </a:r>
            <a:r>
              <a:rPr lang="ru-RU" sz="2000" dirty="0" smtClean="0"/>
              <a:t>изоб­ражений</a:t>
            </a:r>
            <a:r>
              <a:rPr lang="ru-RU" sz="2000" dirty="0"/>
              <a:t>: одна из них сформировалась при орнаментации </a:t>
            </a:r>
            <a:r>
              <a:rPr lang="ru-RU" sz="2000" dirty="0" smtClean="0"/>
              <a:t>бе­ресты</a:t>
            </a:r>
            <a:r>
              <a:rPr lang="ru-RU" sz="2000" dirty="0"/>
              <a:t>, а другая — в изделиях из меха и ткани; в первой пре­</a:t>
            </a:r>
            <a:br>
              <a:rPr lang="ru-RU" sz="2000" dirty="0"/>
            </a:br>
            <a:r>
              <a:rPr lang="ru-RU" sz="2000" dirty="0"/>
              <a:t>обладают криволинейные фигуры, а вторая — это только</a:t>
            </a:r>
            <a:br>
              <a:rPr lang="ru-RU" sz="2000" dirty="0"/>
            </a:br>
            <a:r>
              <a:rPr lang="ru-RU" sz="2000" dirty="0"/>
              <a:t>прямолинейно-геометрические узоры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В первой группе, с одной стороны, наблюдается </a:t>
            </a:r>
            <a:r>
              <a:rPr lang="ru-RU" sz="2000" dirty="0" smtClean="0"/>
              <a:t>тен­денция </a:t>
            </a:r>
            <a:r>
              <a:rPr lang="ru-RU" sz="2000" dirty="0"/>
              <a:t>все большей стилизации реалистического </a:t>
            </a:r>
            <a:r>
              <a:rPr lang="ru-RU" sz="2000" dirty="0" smtClean="0"/>
              <a:t>изображе­ния </a:t>
            </a:r>
            <a:r>
              <a:rPr lang="ru-RU" sz="2000" dirty="0"/>
              <a:t>и превращения его в «переливчатый» узор, а с </a:t>
            </a:r>
            <a:r>
              <a:rPr lang="ru-RU" sz="2000" dirty="0" smtClean="0"/>
              <a:t>другой стороны</a:t>
            </a:r>
            <a:r>
              <a:rPr lang="ru-RU" sz="2000" dirty="0"/>
              <a:t>, </a:t>
            </a:r>
            <a:r>
              <a:rPr lang="ru-RU" sz="2000" dirty="0" smtClean="0"/>
              <a:t>дополнительные криволинейные </a:t>
            </a:r>
            <a:r>
              <a:rPr lang="ru-RU" sz="2000" dirty="0"/>
              <a:t>элементы </a:t>
            </a:r>
            <a:r>
              <a:rPr lang="ru-RU" sz="2000" dirty="0" smtClean="0"/>
              <a:t>приобре­тают </a:t>
            </a:r>
            <a:r>
              <a:rPr lang="ru-RU" sz="2000" dirty="0"/>
              <a:t>более жесткие формы под влиянием </a:t>
            </a:r>
            <a:r>
              <a:rPr lang="ru-RU" sz="2000" dirty="0" smtClean="0"/>
              <a:t>прямолинейно-гео­метрических.</a:t>
            </a:r>
          </a:p>
          <a:p>
            <a:pPr marL="0" indent="0"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 Трансформация традиционного мировоззрения </a:t>
            </a:r>
            <a:r>
              <a:rPr lang="ru-RU" sz="2000" dirty="0" smtClean="0"/>
              <a:t>приво­дит </a:t>
            </a:r>
            <a:r>
              <a:rPr lang="ru-RU" sz="2000" dirty="0"/>
              <a:t>к переосмыслению значения узоров и изменению их </a:t>
            </a:r>
            <a:r>
              <a:rPr lang="ru-RU" sz="2000" dirty="0" smtClean="0"/>
              <a:t>наз­ваний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209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Творческие работы учащихся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7 класса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C:\Users\Саша\Desktop\орнамент_дополн\DSC047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302433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аша\Desktop\телефон\20131121_1905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23928"/>
            <a:ext cx="180022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аша\Desktop\орнамент_дополн\DSC047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39252"/>
            <a:ext cx="2052736" cy="285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аша\Desktop\телефон\20131121_1905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6806"/>
            <a:ext cx="2016224" cy="267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Саша\Desktop\угорс насл\DSC04731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82" y="1844824"/>
            <a:ext cx="4948646" cy="2246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5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10244" name="Picture 4" descr="http://nvk1.ru/images/articles/.covers/.thumb/tmm420x420_67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20780" cy="4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38" y="1097360"/>
            <a:ext cx="4536504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Хантыйские орнаменты красивы,</a:t>
            </a:r>
            <a:br>
              <a:rPr lang="ru-RU" dirty="0"/>
            </a:br>
            <a:r>
              <a:rPr lang="ru-RU" dirty="0"/>
              <a:t>В них все приметы родины моей.</a:t>
            </a:r>
            <a:br>
              <a:rPr lang="ru-RU" dirty="0"/>
            </a:br>
            <a:r>
              <a:rPr lang="ru-RU" dirty="0"/>
              <a:t>Ты больше не найдёшь во всей России,</a:t>
            </a:r>
            <a:br>
              <a:rPr lang="ru-RU" dirty="0"/>
            </a:br>
            <a:r>
              <a:rPr lang="ru-RU" dirty="0"/>
              <a:t>Таких цветов и сказочных зверей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Узоры на одежде и посуде,</a:t>
            </a:r>
            <a:br>
              <a:rPr lang="ru-RU" dirty="0"/>
            </a:br>
            <a:r>
              <a:rPr lang="ru-RU" dirty="0"/>
              <a:t>Красны, как солнце, и бел как снег.</a:t>
            </a:r>
            <a:br>
              <a:rPr lang="ru-RU" dirty="0"/>
            </a:br>
            <a:r>
              <a:rPr lang="ru-RU" dirty="0"/>
              <a:t>На них, сызмальства глядя, наши люди</a:t>
            </a:r>
            <a:br>
              <a:rPr lang="ru-RU" dirty="0"/>
            </a:br>
            <a:r>
              <a:rPr lang="ru-RU" dirty="0"/>
              <a:t>С прекрасным не расстанутся на век.</a:t>
            </a:r>
            <a:br>
              <a:rPr lang="ru-RU" dirty="0"/>
            </a:br>
            <a:r>
              <a:rPr lang="ru-RU" dirty="0"/>
              <a:t>Они явились в жизнь не просто,</a:t>
            </a:r>
            <a:br>
              <a:rPr lang="ru-RU" dirty="0"/>
            </a:br>
            <a:r>
              <a:rPr lang="ru-RU" dirty="0"/>
              <a:t>Из-под иглы и резца.</a:t>
            </a:r>
            <a:br>
              <a:rPr lang="ru-RU" dirty="0"/>
            </a:br>
            <a:r>
              <a:rPr lang="ru-RU" dirty="0"/>
              <a:t>Ведь мастера по дереву и кости,</a:t>
            </a:r>
            <a:br>
              <a:rPr lang="ru-RU" dirty="0"/>
            </a:br>
            <a:r>
              <a:rPr lang="ru-RU" dirty="0"/>
              <a:t>В них вкладывают душу и </a:t>
            </a:r>
            <a:r>
              <a:rPr lang="ru-RU" dirty="0" smtClean="0"/>
              <a:t>сердца.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М</a:t>
            </a:r>
            <a:r>
              <a:rPr lang="ru-RU" dirty="0"/>
              <a:t>. Шульгин.</a:t>
            </a:r>
          </a:p>
        </p:txBody>
      </p:sp>
      <p:pic>
        <p:nvPicPr>
          <p:cNvPr id="2" name="Picture 2" descr="http://damascus.ru/images/jekskljuzivnye-tovary/c41bf33e05219fe3fc9976e35335a5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44" y="1340768"/>
            <a:ext cx="48005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Содержание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Народы уральской языковой семьи,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проживающих на территории ХМАО-Югры</a:t>
            </a:r>
          </a:p>
          <a:p>
            <a:pPr marL="0" indent="0">
              <a:buNone/>
            </a:pPr>
            <a:r>
              <a:rPr lang="ru-RU" dirty="0" smtClean="0"/>
              <a:t>2. Культура обско-угорских народов</a:t>
            </a:r>
          </a:p>
          <a:p>
            <a:pPr marL="0" indent="0">
              <a:buNone/>
            </a:pPr>
            <a:r>
              <a:rPr lang="ru-RU" dirty="0" smtClean="0"/>
              <a:t>3. Значение орнаментов в жизни народов Севера </a:t>
            </a:r>
          </a:p>
          <a:p>
            <a:pPr marL="0" indent="0">
              <a:buNone/>
            </a:pPr>
            <a:r>
              <a:rPr lang="ru-RU" dirty="0" smtClean="0"/>
              <a:t>4. Классификация узоров</a:t>
            </a:r>
          </a:p>
          <a:p>
            <a:pPr marL="0" indent="0">
              <a:buNone/>
            </a:pPr>
            <a:r>
              <a:rPr lang="ru-RU" dirty="0" smtClean="0"/>
              <a:t>5. Узоры в быту</a:t>
            </a:r>
          </a:p>
          <a:p>
            <a:pPr marL="0" indent="0">
              <a:buNone/>
            </a:pPr>
            <a:r>
              <a:rPr lang="ru-RU" dirty="0" smtClean="0"/>
              <a:t>6. Заключение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5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ru-RU" sz="3200" b="1" dirty="0">
                <a:solidFill>
                  <a:schemeClr val="accent2"/>
                </a:solidFill>
                <a:latin typeface="+mj-lt"/>
              </a:rPr>
              <a:t>Народы уральской языковой семьи,</a:t>
            </a:r>
            <a:br>
              <a:rPr lang="ru-RU" sz="3200" b="1" dirty="0">
                <a:solidFill>
                  <a:schemeClr val="accent2"/>
                </a:solidFill>
                <a:latin typeface="+mj-lt"/>
              </a:rPr>
            </a:br>
            <a:r>
              <a:rPr lang="ru-RU" sz="3200" b="1" dirty="0">
                <a:solidFill>
                  <a:schemeClr val="accent2"/>
                </a:solidFill>
                <a:latin typeface="+mj-lt"/>
              </a:rPr>
              <a:t>проживающих на территории ХМАО-Югры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5194920" cy="55892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600" dirty="0" smtClean="0"/>
              <a:t>Ханты</a:t>
            </a:r>
            <a:r>
              <a:rPr lang="ru-RU" sz="2600" dirty="0"/>
              <a:t>, манси, лесные ненцы живут на территории ХМАО-Югры уже не одну сотню лет.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	Истоки </a:t>
            </a:r>
            <a:r>
              <a:rPr lang="ru-RU" sz="2600" dirty="0"/>
              <a:t>культуры этих народов теряются в глубине веков. Всё это время коренные малочисленные народы существовали в гармонии с природой. Непроходимая, могучая тайга, долины рек были своеобразной экологической нишей, определяющей быт, уклад, традиционные занятия аборигенов. 	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	Ханты </a:t>
            </a:r>
            <a:r>
              <a:rPr lang="ru-RU" sz="2600" dirty="0"/>
              <a:t>и манси - два близкородственных народа. Их численность на территории ХМАО-Югры составляет порядка 31 тыс. человек.</a:t>
            </a:r>
          </a:p>
          <a:p>
            <a:pPr algn="just"/>
            <a:endParaRPr lang="ru-RU" sz="2600" b="1" dirty="0" smtClean="0"/>
          </a:p>
          <a:p>
            <a:pPr marL="0" indent="0" algn="just">
              <a:buNone/>
            </a:pPr>
            <a:r>
              <a:rPr lang="ru-RU" sz="2600" b="1" dirty="0" smtClean="0"/>
              <a:t>	Угры</a:t>
            </a:r>
            <a:r>
              <a:rPr lang="ru-RU" sz="2600" b="1" dirty="0"/>
              <a:t>, </a:t>
            </a:r>
            <a:r>
              <a:rPr lang="ru-RU" sz="2600" dirty="0"/>
              <a:t>этническое имя, называющее ханты, манси и венгров. Впервые У. упомянуты в хрониках как участники похода вестготского короля </a:t>
            </a:r>
            <a:r>
              <a:rPr lang="ru-RU" sz="2600" dirty="0" err="1"/>
              <a:t>Алариха</a:t>
            </a:r>
            <a:r>
              <a:rPr lang="ru-RU" sz="2600" dirty="0"/>
              <a:t> на Рим в 410 г. н.э. </a:t>
            </a:r>
          </a:p>
          <a:p>
            <a:endParaRPr lang="ru-RU" dirty="0"/>
          </a:p>
        </p:txBody>
      </p:sp>
      <p:pic>
        <p:nvPicPr>
          <p:cNvPr id="2050" name="Picture 2" descr="http://ugratest.okrlib.ru/files/4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5283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0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solidFill>
                  <a:schemeClr val="accent2"/>
                </a:solidFill>
                <a:latin typeface="+mj-lt"/>
              </a:rPr>
              <a:t>Культура обско-угорских народов</a:t>
            </a:r>
            <a:br>
              <a:rPr lang="ru-RU" sz="3200" b="1" dirty="0">
                <a:solidFill>
                  <a:schemeClr val="accent2"/>
                </a:solidFill>
                <a:latin typeface="+mj-lt"/>
              </a:rPr>
            </a:b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5626968" cy="49294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Одна </a:t>
            </a:r>
            <a:r>
              <a:rPr lang="ru-RU" dirty="0"/>
              <a:t>из особенностей культуры обских </a:t>
            </a:r>
            <a:r>
              <a:rPr lang="ru-RU" dirty="0" err="1"/>
              <a:t>угров</a:t>
            </a:r>
            <a:r>
              <a:rPr lang="ru-RU" dirty="0"/>
              <a:t> - широкое 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распространение орнамента</a:t>
            </a:r>
            <a:r>
              <a:rPr lang="ru-RU" dirty="0"/>
              <a:t>. Узорами украшали одежду обувь, рукавицы, головные уборы, пояса, игольницы, подушки, сумки, коробки, кузова, колыбели, мелкие предметы из кости, луки и колчаны, лодки и вёсла, пряжки и многие другие предметы. 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0511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Охрана\Desktop\hello_html_11fb42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95725"/>
            <a:ext cx="2088232" cy="22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7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Значение орнаментов в жизни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народов Север</a:t>
            </a:r>
            <a:r>
              <a:rPr lang="ru-RU" sz="3200" dirty="0" smtClean="0">
                <a:solidFill>
                  <a:schemeClr val="accent2"/>
                </a:solidFill>
              </a:rPr>
              <a:t>а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4379"/>
            <a:ext cx="5256584" cy="5544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Орнамент </a:t>
            </a:r>
            <a:r>
              <a:rPr lang="ru-RU" dirty="0"/>
              <a:t>для </a:t>
            </a:r>
            <a:r>
              <a:rPr lang="ru-RU" dirty="0" smtClean="0"/>
              <a:t>различных народов Севера  </a:t>
            </a:r>
            <a:r>
              <a:rPr lang="ru-RU" dirty="0"/>
              <a:t>– 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своеобразная </a:t>
            </a: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</a:t>
            </a:r>
            <a:r>
              <a:rPr lang="ru-RU" dirty="0" smtClean="0"/>
              <a:t>, </a:t>
            </a:r>
            <a:r>
              <a:rPr lang="ru-RU" dirty="0"/>
              <a:t>отчасти заменяющая письменность и сопровождающая каждого человека на всём его жизненном пути от рождения до смерти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Каждый </a:t>
            </a:r>
            <a:r>
              <a:rPr lang="ru-RU" dirty="0"/>
              <a:t>орнамент имеет своё название. По орнаментам можно узнать откуда прибыл её 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носитель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 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богат он или не очень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 </a:t>
            </a: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какой масти у него олени</a:t>
            </a:r>
            <a:r>
              <a:rPr lang="ru-RU" dirty="0"/>
              <a:t>, рукодельница ли его жена. Образный язык </a:t>
            </a:r>
            <a:r>
              <a:rPr lang="ru-RU" dirty="0" smtClean="0"/>
              <a:t>складывался </a:t>
            </a:r>
            <a:r>
              <a:rPr lang="ru-RU" dirty="0"/>
              <a:t>на протяжении многих столетий. Он вобрал в себя опыт взаимодействия </a:t>
            </a:r>
            <a:r>
              <a:rPr lang="ru-RU" dirty="0">
                <a:hlinkClick r:id="rId5"/>
              </a:rPr>
              <a:t>человека с природой</a:t>
            </a:r>
            <a:r>
              <a:rPr lang="ru-RU" dirty="0"/>
              <a:t>, отразил в </a:t>
            </a:r>
            <a:r>
              <a:rPr lang="ru-RU" dirty="0">
                <a:hlinkClick r:id="rId6"/>
              </a:rPr>
              <a:t>своей структуре единство мира</a:t>
            </a:r>
            <a:r>
              <a:rPr lang="ru-RU" dirty="0"/>
              <a:t>, </a:t>
            </a:r>
            <a:r>
              <a:rPr lang="ru-RU" dirty="0">
                <a:hlinkClick r:id="rId7"/>
              </a:rPr>
              <a:t>его гармонию</a:t>
            </a:r>
            <a:r>
              <a:rPr lang="ru-RU" dirty="0"/>
              <a:t>, ритм и дыхание.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www.perunica.ru/uploads/posts/2014-09/1411898031_uchuy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04" y="1412776"/>
            <a:ext cx="34434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lanetadetstva.net/wp-content/uploads/2012/12/%D0%A0%D0%B8%D1%81%D1%83%D0%BD%D0%BE%D0%BA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5574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7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/>
                </a:solidFill>
              </a:rPr>
              <a:t>Классификация узоров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980728"/>
            <a:ext cx="51538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/>
                </a:solidFill>
              </a:rPr>
              <a:t>1. По материалу и технике: </a:t>
            </a:r>
            <a:endParaRPr lang="ru-RU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/>
              <a:t>мозаика </a:t>
            </a:r>
            <a:r>
              <a:rPr lang="ru-RU" dirty="0"/>
              <a:t>по меху;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мо­заика </a:t>
            </a:r>
            <a:r>
              <a:rPr lang="ru-RU" dirty="0"/>
              <a:t>по сукну;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выскабливание по бересте;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dirty="0" smtClean="0"/>
              <a:t>аппликация тканью </a:t>
            </a:r>
            <a:r>
              <a:rPr lang="ru-RU" dirty="0"/>
              <a:t>по </a:t>
            </a:r>
            <a:r>
              <a:rPr lang="ru-RU" dirty="0" smtClean="0"/>
              <a:t>ткани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upload.wikimedia.org/wikipedia/commons/thumb/8/85/Mocasines_cheyennes.JPG/800px-Mocasines_cheyen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9" y="1988840"/>
            <a:ext cx="30768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alut1945.narod.ru/photo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7134"/>
            <a:ext cx="3060946" cy="24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8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Классификация узоров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2"/>
                </a:solidFill>
              </a:rPr>
              <a:t>2. По </a:t>
            </a:r>
            <a:r>
              <a:rPr lang="ru-RU" sz="2600" dirty="0">
                <a:solidFill>
                  <a:schemeClr val="accent2"/>
                </a:solidFill>
              </a:rPr>
              <a:t>содержанию: </a:t>
            </a:r>
            <a:endParaRPr lang="ru-RU" sz="2600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ru-RU" sz="2600" dirty="0" smtClean="0"/>
              <a:t>устойчивые </a:t>
            </a:r>
            <a:r>
              <a:rPr lang="ru-RU" sz="2600" dirty="0"/>
              <a:t>семантические </a:t>
            </a:r>
            <a:r>
              <a:rPr lang="ru-RU" sz="2600" dirty="0" smtClean="0"/>
              <a:t>изо­бражения </a:t>
            </a:r>
            <a:r>
              <a:rPr lang="ru-RU" sz="2600" i="1" dirty="0" err="1"/>
              <a:t>воянг</a:t>
            </a:r>
            <a:r>
              <a:rPr lang="ru-RU" sz="2600" i="1" dirty="0"/>
              <a:t> </a:t>
            </a:r>
            <a:r>
              <a:rPr lang="ru-RU" sz="2600" i="1" dirty="0" err="1"/>
              <a:t>ханшет</a:t>
            </a:r>
            <a:r>
              <a:rPr lang="ru-RU" sz="2600" i="1" dirty="0"/>
              <a:t> </a:t>
            </a:r>
            <a:r>
              <a:rPr lang="ru-RU" sz="2600" dirty="0" smtClean="0"/>
              <a:t>(животных узоры); </a:t>
            </a:r>
          </a:p>
          <a:p>
            <a:pPr marL="514350" indent="-514350">
              <a:buAutoNum type="arabicParenR"/>
            </a:pPr>
            <a:r>
              <a:rPr lang="ru-RU" sz="2600" dirty="0" smtClean="0"/>
              <a:t>изменяющие­ся</a:t>
            </a:r>
            <a:r>
              <a:rPr lang="ru-RU" sz="2600" dirty="0"/>
              <a:t>: </a:t>
            </a:r>
            <a:r>
              <a:rPr lang="ru-RU" sz="2600" i="1" dirty="0" err="1"/>
              <a:t>вулыты</a:t>
            </a:r>
            <a:r>
              <a:rPr lang="ru-RU" sz="2600" i="1" dirty="0"/>
              <a:t> ханши </a:t>
            </a:r>
            <a:r>
              <a:rPr lang="ru-RU" sz="2600" dirty="0" smtClean="0"/>
              <a:t>(переливчатый узор); </a:t>
            </a:r>
          </a:p>
          <a:p>
            <a:pPr marL="514350" indent="-514350">
              <a:buAutoNum type="arabicParenR"/>
            </a:pPr>
            <a:r>
              <a:rPr lang="ru-RU" sz="2600" dirty="0" smtClean="0"/>
              <a:t>устойчивые</a:t>
            </a:r>
            <a:r>
              <a:rPr lang="ru-RU" sz="2600" dirty="0"/>
              <a:t>, </a:t>
            </a:r>
            <a:r>
              <a:rPr lang="ru-RU" sz="2600" dirty="0" smtClean="0"/>
              <a:t>без семантической нагрузки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Юрий\Desktop\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1714500" cy="141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Юрий\Desktop\1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157192"/>
            <a:ext cx="1605915" cy="141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Юрий\Desktop\1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114" y="5139128"/>
            <a:ext cx="1570990" cy="141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Юрий\Desktop\1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1" y="5081343"/>
            <a:ext cx="1584176" cy="147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Юрий\Desktop\1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4546" y="5064009"/>
            <a:ext cx="1631950" cy="147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2109" y="4510861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«медведь»                 «лягушка»           «кедровая               «</a:t>
            </a:r>
            <a:r>
              <a:rPr lang="ru-RU" dirty="0" err="1" smtClean="0"/>
              <a:t>глухарка</a:t>
            </a:r>
            <a:r>
              <a:rPr lang="ru-RU" dirty="0" smtClean="0"/>
              <a:t>»                  «жук»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шишка»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7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Классификация узоров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3. По </a:t>
            </a:r>
            <a:r>
              <a:rPr lang="ru-RU" sz="2800" dirty="0">
                <a:solidFill>
                  <a:schemeClr val="accent2"/>
                </a:solidFill>
              </a:rPr>
              <a:t>геометрическим особенностям: 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marL="514350" indent="-514350">
              <a:buAutoNum type="arabicParenR"/>
            </a:pPr>
            <a:r>
              <a:rPr lang="ru-RU" sz="2800" dirty="0" smtClean="0"/>
              <a:t>криволиней­ные</a:t>
            </a:r>
            <a:r>
              <a:rPr lang="ru-RU" sz="2800" dirty="0"/>
              <a:t>; </a:t>
            </a:r>
          </a:p>
          <a:p>
            <a:pPr marL="0" indent="0">
              <a:buNone/>
            </a:pPr>
            <a:r>
              <a:rPr lang="ru-RU" sz="2800" dirty="0" smtClean="0"/>
              <a:t>2</a:t>
            </a:r>
            <a:r>
              <a:rPr lang="ru-RU" sz="2800" dirty="0"/>
              <a:t>) прямолинейные;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</a:t>
            </a:r>
            <a:r>
              <a:rPr lang="ru-RU" sz="2800" dirty="0"/>
              <a:t>) </a:t>
            </a:r>
            <a:r>
              <a:rPr lang="ru-RU" sz="2800" dirty="0" smtClean="0"/>
              <a:t>смешанные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data18.gallery.ru/albums/gallery/246687-08bfd-71589873-m549x500-u9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07" y="2276872"/>
            <a:ext cx="3048000" cy="21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inugor.ru/sites/finugor.ru/files/styles/blog_320x190/public/1_25.jpg?itok=8UN2Q1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19" y="4653136"/>
            <a:ext cx="3048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97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191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Стилизованные изображения в орнаменте обских угров </vt:lpstr>
      <vt:lpstr>Презентация PowerPoint</vt:lpstr>
      <vt:lpstr>Содержание </vt:lpstr>
      <vt:lpstr>Народы уральской языковой семьи, проживающих на территории ХМАО-Югры</vt:lpstr>
      <vt:lpstr>Культура обско-угорских народов </vt:lpstr>
      <vt:lpstr>Значение орнаментов в жизни  народов Севера  </vt:lpstr>
      <vt:lpstr> Классификация узоров  </vt:lpstr>
      <vt:lpstr>Классификация узоров</vt:lpstr>
      <vt:lpstr>Классификация узоров</vt:lpstr>
      <vt:lpstr>Классификация узоров</vt:lpstr>
      <vt:lpstr>Классификация узоров</vt:lpstr>
      <vt:lpstr>Виды традиционных орнаментов  </vt:lpstr>
      <vt:lpstr>Узоры в быту</vt:lpstr>
      <vt:lpstr>Заключение </vt:lpstr>
      <vt:lpstr>Творческие работы учащихся  7 класса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Стилизованные изображения в орнаменте обских угров</dc:title>
  <dc:creator>Охрана</dc:creator>
  <cp:lastModifiedBy>Охрана</cp:lastModifiedBy>
  <cp:revision>12</cp:revision>
  <dcterms:created xsi:type="dcterms:W3CDTF">2018-01-19T08:21:27Z</dcterms:created>
  <dcterms:modified xsi:type="dcterms:W3CDTF">2018-01-22T11:15:32Z</dcterms:modified>
</cp:coreProperties>
</file>