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5" r:id="rId3"/>
    <p:sldId id="256" r:id="rId4"/>
    <p:sldId id="260" r:id="rId5"/>
    <p:sldId id="261" r:id="rId6"/>
    <p:sldId id="257" r:id="rId7"/>
    <p:sldId id="266" r:id="rId8"/>
    <p:sldId id="262" r:id="rId9"/>
    <p:sldId id="263" r:id="rId10"/>
    <p:sldId id="268" r:id="rId11"/>
    <p:sldId id="269" r:id="rId12"/>
    <p:sldId id="270" r:id="rId13"/>
    <p:sldId id="271" r:id="rId14"/>
    <p:sldId id="264" r:id="rId15"/>
    <p:sldId id="267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867A-0572-402D-B22B-BE4B41C9E48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2D9F78-FA02-49DD-A231-A8EFD694C2A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867A-0572-402D-B22B-BE4B41C9E48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9F78-FA02-49DD-A231-A8EFD694C2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867A-0572-402D-B22B-BE4B41C9E48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9F78-FA02-49DD-A231-A8EFD694C2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867A-0572-402D-B22B-BE4B41C9E48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9F78-FA02-49DD-A231-A8EFD694C2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867A-0572-402D-B22B-BE4B41C9E48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9F78-FA02-49DD-A231-A8EFD694C2A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867A-0572-402D-B22B-BE4B41C9E48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9F78-FA02-49DD-A231-A8EFD694C2A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867A-0572-402D-B22B-BE4B41C9E48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9F78-FA02-49DD-A231-A8EFD694C2A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867A-0572-402D-B22B-BE4B41C9E48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9F78-FA02-49DD-A231-A8EFD694C2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867A-0572-402D-B22B-BE4B41C9E48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9F78-FA02-49DD-A231-A8EFD694C2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867A-0572-402D-B22B-BE4B41C9E48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9F78-FA02-49DD-A231-A8EFD694C2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867A-0572-402D-B22B-BE4B41C9E48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9F78-FA02-49DD-A231-A8EFD694C2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0FF867A-0572-402D-B22B-BE4B41C9E48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52D9F78-FA02-49DD-A231-A8EFD694C2A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-24034"/>
            <a:ext cx="7272808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Казенное общеобразовательное учреждение «Леушинская школа-интернат для обучающихся с ограниченными возможностями здоровья»</a:t>
            </a:r>
            <a:endParaRPr lang="ru-RU" sz="2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132856"/>
            <a:ext cx="7715200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i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Сказочная гжель</a:t>
            </a:r>
          </a:p>
          <a:p>
            <a:pPr marL="0" indent="0" algn="ctr">
              <a:buNone/>
            </a:pPr>
            <a:endParaRPr lang="ru-RU" sz="4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4208" y="328498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проекта: Стрюк Наталья, ученица 7 класса</a:t>
            </a:r>
          </a:p>
          <a:p>
            <a:endParaRPr lang="ru-RU" dirty="0"/>
          </a:p>
          <a:p>
            <a:r>
              <a:rPr lang="ru-RU" dirty="0" smtClean="0"/>
              <a:t>Руководитель проекта:</a:t>
            </a:r>
          </a:p>
          <a:p>
            <a:r>
              <a:rPr lang="ru-RU" dirty="0" smtClean="0"/>
              <a:t>Ермаков Сергей Сергеевич, </a:t>
            </a:r>
          </a:p>
          <a:p>
            <a:r>
              <a:rPr lang="ru-RU" dirty="0" smtClean="0"/>
              <a:t>учитель-дефектолог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64533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Леуши</a:t>
            </a:r>
            <a:r>
              <a:rPr lang="ru-RU" dirty="0" smtClean="0"/>
              <a:t>, 2018</a:t>
            </a:r>
            <a:endParaRPr lang="ru-RU" dirty="0"/>
          </a:p>
        </p:txBody>
      </p:sp>
      <p:pic>
        <p:nvPicPr>
          <p:cNvPr id="1026" name="Picture 2" descr="C:\Users\Охрана\Desktop\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94"/>
            <a:ext cx="1691680" cy="682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442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800100"/>
            <a:ext cx="8229600" cy="1600200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Элементы гжельских узоров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3"/>
                </a:solidFill>
              </a:rPr>
              <a:t>1. </a:t>
            </a:r>
            <a:r>
              <a:rPr lang="ru-RU" b="1" dirty="0" smtClean="0"/>
              <a:t>Простые элементы: </a:t>
            </a:r>
            <a:r>
              <a:rPr lang="ru-RU" b="1" dirty="0"/>
              <a:t>точки, штрихи  и линии.  </a:t>
            </a:r>
            <a:endParaRPr lang="ru-RU" dirty="0"/>
          </a:p>
        </p:txBody>
      </p:sp>
      <p:pic>
        <p:nvPicPr>
          <p:cNvPr id="9218" name="Picture 2" descr="C:\Users\Охрана\Desktop\original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04" y="2132856"/>
            <a:ext cx="4109442" cy="446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783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891480"/>
            <a:ext cx="8229600" cy="1600200"/>
          </a:xfrm>
        </p:spPr>
        <p:txBody>
          <a:bodyPr/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Элементы гжельских узоров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3"/>
                </a:solidFill>
              </a:rPr>
              <a:t>2. </a:t>
            </a:r>
            <a:r>
              <a:rPr lang="ru-RU" b="1" dirty="0"/>
              <a:t>Бордюры - </a:t>
            </a:r>
            <a:r>
              <a:rPr lang="ru-RU" dirty="0"/>
              <a:t>простейшие </a:t>
            </a:r>
            <a:r>
              <a:rPr lang="ru-RU" dirty="0" smtClean="0"/>
              <a:t>орнаменты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2479089"/>
            <a:ext cx="4010695" cy="400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651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035496"/>
            <a:ext cx="8229600" cy="1600200"/>
          </a:xfrm>
        </p:spPr>
        <p:txBody>
          <a:bodyPr/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Элементы гжельских узоров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accent3"/>
                </a:solidFill>
              </a:rPr>
              <a:t>3. </a:t>
            </a:r>
            <a:r>
              <a:rPr lang="ru-RU" b="1" dirty="0"/>
              <a:t>Капельки</a:t>
            </a:r>
            <a:r>
              <a:rPr lang="ru-RU" dirty="0"/>
              <a:t>, и составные из них </a:t>
            </a:r>
            <a:r>
              <a:rPr lang="ru-RU" b="1" dirty="0"/>
              <a:t>узоры</a:t>
            </a:r>
            <a:r>
              <a:rPr lang="ru-RU" dirty="0"/>
              <a:t>: приближаемся к флористическим мотивам (цветы, растения). Капельками хорошо изображать лепесточки, листочки и веточки. </a:t>
            </a:r>
          </a:p>
        </p:txBody>
      </p:sp>
      <p:pic>
        <p:nvPicPr>
          <p:cNvPr id="11266" name="Picture 2" descr="C:\Users\Охрана\Desktop\original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80320"/>
            <a:ext cx="3711372" cy="39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782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800100"/>
            <a:ext cx="8229600" cy="1600200"/>
          </a:xfrm>
        </p:spPr>
        <p:txBody>
          <a:bodyPr/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Элементы гжельских узоров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accent3"/>
                </a:solidFill>
              </a:rPr>
              <a:t>4. </a:t>
            </a:r>
            <a:r>
              <a:rPr lang="ru-RU" b="1" dirty="0"/>
              <a:t>Мазок с тенью - </a:t>
            </a:r>
            <a:r>
              <a:rPr lang="ru-RU" dirty="0"/>
              <a:t>или "мазок на одну сторону".</a:t>
            </a:r>
            <a:r>
              <a:rPr lang="ru-RU" b="1" dirty="0"/>
              <a:t> </a:t>
            </a:r>
            <a:r>
              <a:rPr lang="ru-RU" dirty="0"/>
              <a:t>Особенность такого мазка - в том, что след после кисти остается в плавным переходе цвета - от темного к светлому.</a:t>
            </a:r>
          </a:p>
        </p:txBody>
      </p:sp>
      <p:pic>
        <p:nvPicPr>
          <p:cNvPr id="12290" name="Picture 2" descr="C:\Users\Охрана\Desktop\original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40968"/>
            <a:ext cx="3235682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428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6673"/>
            <a:ext cx="280411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035496"/>
            <a:ext cx="8229600" cy="1600200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Детская тематика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Значительная </a:t>
            </a:r>
            <a:r>
              <a:rPr lang="ru-RU" dirty="0"/>
              <a:t>часть изделий гжельских народных промыслов посвящена </a:t>
            </a:r>
            <a:r>
              <a:rPr lang="ru-RU" dirty="0" smtClean="0"/>
              <a:t>детям</a:t>
            </a:r>
            <a:r>
              <a:rPr lang="ru-RU" dirty="0"/>
              <a:t>:</a:t>
            </a:r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лошадки и слоны, </a:t>
            </a:r>
            <a:endParaRPr lang="ru-RU" dirty="0" smtClean="0"/>
          </a:p>
          <a:p>
            <a:pPr algn="just"/>
            <a:r>
              <a:rPr lang="ru-RU" dirty="0" smtClean="0"/>
              <a:t>ослики </a:t>
            </a:r>
            <a:r>
              <a:rPr lang="ru-RU" dirty="0"/>
              <a:t>и жеребята, </a:t>
            </a:r>
            <a:endParaRPr lang="ru-RU" dirty="0" smtClean="0"/>
          </a:p>
          <a:p>
            <a:pPr algn="just"/>
            <a:r>
              <a:rPr lang="ru-RU" dirty="0" smtClean="0"/>
              <a:t>разрисованные </a:t>
            </a:r>
            <a:r>
              <a:rPr lang="ru-RU" dirty="0"/>
              <a:t>вагончики с паровозиком, </a:t>
            </a:r>
            <a:endParaRPr lang="ru-RU" dirty="0" smtClean="0"/>
          </a:p>
          <a:p>
            <a:pPr algn="just"/>
            <a:r>
              <a:rPr lang="ru-RU" dirty="0" smtClean="0"/>
              <a:t>машины </a:t>
            </a:r>
            <a:r>
              <a:rPr lang="ru-RU" dirty="0"/>
              <a:t>и </a:t>
            </a:r>
            <a:r>
              <a:rPr lang="ru-RU" dirty="0" smtClean="0"/>
              <a:t>самолеты </a:t>
            </a:r>
          </a:p>
          <a:p>
            <a:pPr marL="0" indent="0" algn="just">
              <a:buNone/>
            </a:pPr>
            <a:r>
              <a:rPr lang="ru-RU" dirty="0" smtClean="0"/>
              <a:t>на </a:t>
            </a:r>
            <a:r>
              <a:rPr lang="ru-RU" dirty="0"/>
              <a:t>которых присутствует гжельская роспись. 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287328"/>
            <a:ext cx="1847618" cy="2283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01" y="4293096"/>
            <a:ext cx="2153592" cy="236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466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Охрана\Desktop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6632"/>
            <a:ext cx="47625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438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700808"/>
            <a:ext cx="8229600" cy="16002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68"/>
            <a:ext cx="169545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12520"/>
            <a:ext cx="2873402" cy="316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054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21617"/>
            <a:ext cx="3233479" cy="243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Поверить трудно: неужели </a:t>
            </a:r>
          </a:p>
          <a:p>
            <a:pPr marL="0" indent="0">
              <a:buNone/>
            </a:pPr>
            <a:r>
              <a:rPr lang="ru-RU" b="1" dirty="0"/>
              <a:t>Всего два цвета? Чудеса!.. </a:t>
            </a:r>
          </a:p>
          <a:p>
            <a:pPr marL="0" indent="0">
              <a:buNone/>
            </a:pPr>
            <a:r>
              <a:rPr lang="ru-RU" b="1" dirty="0"/>
              <a:t>Вот так художники из Гжели </a:t>
            </a:r>
          </a:p>
          <a:p>
            <a:pPr marL="0" indent="0" algn="just">
              <a:buNone/>
            </a:pPr>
            <a:r>
              <a:rPr lang="ru-RU" b="1" dirty="0"/>
              <a:t>На снег наносят небеса!</a:t>
            </a:r>
          </a:p>
          <a:p>
            <a:pPr marL="0" indent="0">
              <a:buNone/>
            </a:pPr>
            <a:r>
              <a:rPr lang="ru-RU" b="1" i="1" dirty="0"/>
              <a:t>Л. Куликова.</a:t>
            </a:r>
            <a:endParaRPr lang="ru-RU" dirty="0"/>
          </a:p>
          <a:p>
            <a:endParaRPr lang="ru-RU" dirty="0"/>
          </a:p>
        </p:txBody>
      </p:sp>
      <p:sp>
        <p:nvSpPr>
          <p:cNvPr id="4" name="AutoShape 2" descr="гжельская роспись узоры для начинающи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409218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645024"/>
            <a:ext cx="2217752" cy="293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396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772400" cy="432048"/>
          </a:xfrm>
        </p:spPr>
        <p:txBody>
          <a:bodyPr/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 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124744"/>
            <a:ext cx="7772400" cy="504745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История гжельского промысла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Применение белой глины в России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Мировая известность росписи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Расцвет 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Ручная работа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Основные узоры гжельской росписи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Детская тематика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497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891480"/>
            <a:ext cx="8229600" cy="1600200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История гжельского промысла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4464496" cy="633670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chemeClr val="accent3"/>
                </a:solidFill>
              </a:rPr>
              <a:t>Гжель</a:t>
            </a:r>
            <a:r>
              <a:rPr lang="ru-RU" dirty="0" smtClean="0"/>
              <a:t> - небольшой </a:t>
            </a:r>
            <a:r>
              <a:rPr lang="ru-RU" dirty="0"/>
              <a:t>город в Московской области, </a:t>
            </a:r>
            <a:r>
              <a:rPr lang="ru-RU" dirty="0" smtClean="0"/>
              <a:t> </a:t>
            </a:r>
            <a:r>
              <a:rPr lang="ru-RU" dirty="0"/>
              <a:t>центр известного художественного промысла России. 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chemeClr val="accent3"/>
                </a:solidFill>
              </a:rPr>
              <a:t>Гжельский </a:t>
            </a:r>
            <a:r>
              <a:rPr lang="ru-RU" b="1" dirty="0">
                <a:solidFill>
                  <a:schemeClr val="accent3"/>
                </a:solidFill>
              </a:rPr>
              <a:t>куст </a:t>
            </a:r>
            <a:r>
              <a:rPr lang="ru-RU" dirty="0"/>
              <a:t>занимает обширную территорию и включает в себя 27 деревень, население которых издавна занимается росписью разнообразных изделий из белоснежного фарфора и фаянса. 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	История </a:t>
            </a:r>
            <a:r>
              <a:rPr lang="ru-RU" dirty="0"/>
              <a:t>гжельского промысла прослеживается с </a:t>
            </a:r>
            <a:r>
              <a:rPr lang="ru-RU" dirty="0" smtClean="0"/>
              <a:t>14в., </a:t>
            </a:r>
            <a:r>
              <a:rPr lang="ru-RU" dirty="0"/>
              <a:t>когда под Москвой обнаружили богатое глиняное месторождение. 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	Материал </a:t>
            </a:r>
            <a:r>
              <a:rPr lang="ru-RU" dirty="0"/>
              <a:t>был разнородным: </a:t>
            </a:r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верхних слоях располагались слои простой красной "</a:t>
            </a:r>
            <a:r>
              <a:rPr lang="ru-RU" dirty="0" err="1"/>
              <a:t>ширевки</a:t>
            </a:r>
            <a:r>
              <a:rPr lang="ru-RU" dirty="0"/>
              <a:t>", </a:t>
            </a:r>
            <a:endParaRPr lang="ru-RU" dirty="0" smtClean="0"/>
          </a:p>
          <a:p>
            <a:pPr algn="just"/>
            <a:r>
              <a:rPr lang="ru-RU" dirty="0" smtClean="0"/>
              <a:t>ниже </a:t>
            </a:r>
            <a:r>
              <a:rPr lang="ru-RU" dirty="0"/>
              <a:t>залегали пласты "пушнины" бледно-желтого цвета, </a:t>
            </a:r>
          </a:p>
          <a:p>
            <a:pPr algn="just"/>
            <a:r>
              <a:rPr lang="ru-RU" dirty="0" smtClean="0"/>
              <a:t>а </a:t>
            </a:r>
            <a:r>
              <a:rPr lang="ru-RU" dirty="0"/>
              <a:t>в самой глубине раскинулась "</a:t>
            </a:r>
            <a:r>
              <a:rPr lang="ru-RU" dirty="0" err="1"/>
              <a:t>мыловка</a:t>
            </a:r>
            <a:r>
              <a:rPr lang="ru-RU" dirty="0"/>
              <a:t>" - нежнейшая белая глина, прекрасный материал для изготовления высококачественных фарфоровых и </a:t>
            </a:r>
            <a:r>
              <a:rPr lang="ru-RU" dirty="0" smtClean="0"/>
              <a:t>фаянсовых </a:t>
            </a:r>
            <a:r>
              <a:rPr lang="ru-RU" dirty="0"/>
              <a:t>изделий.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08720"/>
            <a:ext cx="399293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Охрана\Desktop\0007-010-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344269"/>
            <a:ext cx="3992935" cy="282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836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99392"/>
            <a:ext cx="8229600" cy="1600200"/>
          </a:xfrm>
        </p:spPr>
        <p:txBody>
          <a:bodyPr/>
          <a:lstStyle/>
          <a:p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 белой глины в России</a:t>
            </a:r>
            <a:b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323" y="1340768"/>
            <a:ext cx="4583538" cy="511256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Некоторое </a:t>
            </a:r>
            <a:r>
              <a:rPr lang="ru-RU" dirty="0"/>
              <a:t>время из белой глины делали </a:t>
            </a:r>
            <a:r>
              <a:rPr lang="ru-RU" b="1" dirty="0">
                <a:solidFill>
                  <a:schemeClr val="accent3"/>
                </a:solidFill>
              </a:rPr>
              <a:t>посуду</a:t>
            </a:r>
            <a:r>
              <a:rPr lang="ru-RU" dirty="0"/>
              <a:t> и прочую кухонную утварь. 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	Затем </a:t>
            </a:r>
            <a:r>
              <a:rPr lang="ru-RU" dirty="0"/>
              <a:t>появился царский </a:t>
            </a:r>
            <a:r>
              <a:rPr lang="ru-RU" b="1" dirty="0">
                <a:solidFill>
                  <a:schemeClr val="accent3"/>
                </a:solidFill>
              </a:rPr>
              <a:t>Аптекарский указ</a:t>
            </a:r>
            <a:r>
              <a:rPr lang="ru-RU" dirty="0"/>
              <a:t>, предписывающий отправку всего добытого сырья в Москву для потребностей медицины и фармацевтики. 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Изготовление </a:t>
            </a:r>
            <a:r>
              <a:rPr lang="ru-RU" dirty="0"/>
              <a:t>кухонной посуды пришлось отложить, однако через некоторое время были открыты дополнительные залежи белой глины, и, таким образом, материала уже было достаточно и для аптек, и для гончарного производства. Во время изобилия сырья и зародился художественный промысел под названием гжель.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36912"/>
            <a:ext cx="4104456" cy="2885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469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800100"/>
            <a:ext cx="8229600" cy="1600200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Мировая известность росписи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92514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	Гжельская </a:t>
            </a:r>
            <a:r>
              <a:rPr lang="ru-RU" dirty="0"/>
              <a:t>роспись, узоры которой отличаются особым стилем, стала распространяться по России. </a:t>
            </a: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Первое </a:t>
            </a:r>
            <a:r>
              <a:rPr lang="ru-RU" dirty="0"/>
              <a:t>время художники использовали </a:t>
            </a:r>
            <a:r>
              <a:rPr lang="ru-RU" b="1" dirty="0">
                <a:solidFill>
                  <a:schemeClr val="accent3"/>
                </a:solidFill>
              </a:rPr>
              <a:t>разноцветные краски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Затем </a:t>
            </a:r>
            <a:r>
              <a:rPr lang="ru-RU" dirty="0"/>
              <a:t>гжельская роспись, узоры, тематика рисунка и общий стиль несколько изменились. Основным колером стала </a:t>
            </a:r>
            <a:r>
              <a:rPr lang="ru-RU" b="1" dirty="0">
                <a:solidFill>
                  <a:schemeClr val="accent3"/>
                </a:solidFill>
              </a:rPr>
              <a:t>ярко-синяя кобальтовая краска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С </a:t>
            </a:r>
            <a:r>
              <a:rPr lang="ru-RU" dirty="0"/>
              <a:t>тех пор гжельская роспись, узорчатостью которой восторгаются люди во всем мире, стала классическим сочетанием двух цветов - белого и синего. Подлинные изделия не допускают каких-либо других оттенков, только в отдельных случаях художник </a:t>
            </a:r>
            <a:r>
              <a:rPr lang="ru-RU" b="1" dirty="0">
                <a:solidFill>
                  <a:schemeClr val="accent3"/>
                </a:solidFill>
              </a:rPr>
              <a:t>может использовать золотую краску </a:t>
            </a:r>
            <a:r>
              <a:rPr lang="ru-RU" dirty="0"/>
              <a:t>для легкого декорирования.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48880"/>
            <a:ext cx="284483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203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800100"/>
            <a:ext cx="8229600" cy="1600200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Расцвет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196752"/>
            <a:ext cx="5256584" cy="492514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Знаменитая </a:t>
            </a:r>
            <a:r>
              <a:rPr lang="ru-RU" dirty="0"/>
              <a:t>гжельская роспись (узоры, орнаменты, растительная тематика и многое другое из того, что составляет основу уникального художественного стиля) получила </a:t>
            </a:r>
            <a:r>
              <a:rPr lang="ru-RU" b="1" dirty="0">
                <a:solidFill>
                  <a:schemeClr val="accent3"/>
                </a:solidFill>
              </a:rPr>
              <a:t>развитие в </a:t>
            </a:r>
            <a:r>
              <a:rPr lang="ru-RU" b="1" dirty="0" smtClean="0">
                <a:solidFill>
                  <a:schemeClr val="accent3"/>
                </a:solidFill>
              </a:rPr>
              <a:t>19в</a:t>
            </a:r>
            <a:r>
              <a:rPr lang="ru-RU" dirty="0" smtClean="0"/>
              <a:t>. 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В </a:t>
            </a:r>
            <a:r>
              <a:rPr lang="ru-RU" dirty="0"/>
              <a:t>богатых домах России считалось хорошим тоном сервировать обеденный стол посудой из гжельского фарфора. В первую очередь за этим стоял патриотизм, гордость за свою страну. К тому же бело-синие тарелки и супницы стоили на порядок дешевле мейсенского фарфора. 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	Изображения </a:t>
            </a:r>
            <a:r>
              <a:rPr lang="ru-RU" dirty="0"/>
              <a:t>на изделиях также были исключительно на русскую </a:t>
            </a:r>
            <a:r>
              <a:rPr lang="ru-RU" dirty="0" smtClean="0"/>
              <a:t>тематику: </a:t>
            </a:r>
          </a:p>
          <a:p>
            <a:pPr algn="just"/>
            <a:r>
              <a:rPr lang="ru-RU" dirty="0" smtClean="0"/>
              <a:t>охота </a:t>
            </a:r>
            <a:r>
              <a:rPr lang="ru-RU" dirty="0"/>
              <a:t>с собаками, </a:t>
            </a:r>
            <a:endParaRPr lang="ru-RU" dirty="0" smtClean="0"/>
          </a:p>
          <a:p>
            <a:pPr algn="just"/>
            <a:r>
              <a:rPr lang="ru-RU" dirty="0" smtClean="0"/>
              <a:t>пляски </a:t>
            </a:r>
            <a:r>
              <a:rPr lang="ru-RU" dirty="0"/>
              <a:t>на Масленицу, </a:t>
            </a:r>
            <a:endParaRPr lang="ru-RU" dirty="0" smtClean="0"/>
          </a:p>
          <a:p>
            <a:pPr algn="just"/>
            <a:r>
              <a:rPr lang="ru-RU" dirty="0" smtClean="0"/>
              <a:t>крестный </a:t>
            </a:r>
            <a:r>
              <a:rPr lang="ru-RU" dirty="0"/>
              <a:t>ход на Пасху </a:t>
            </a:r>
            <a:r>
              <a:rPr lang="ru-RU" dirty="0" smtClean="0"/>
              <a:t>и др.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202" y="1268760"/>
            <a:ext cx="3675511" cy="224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43" y="3645024"/>
            <a:ext cx="3007828" cy="244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702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800100"/>
            <a:ext cx="8229600" cy="1600200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Ручная работа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В </a:t>
            </a:r>
            <a:r>
              <a:rPr lang="ru-RU" dirty="0"/>
              <a:t>начале 20-го века заводчики Подмосковья делали попытки поставить производство бело-синих изделий на поток, однако эта идея провалилась. </a:t>
            </a:r>
            <a:endParaRPr lang="ru-RU" dirty="0" smtClean="0"/>
          </a:p>
          <a:p>
            <a:pPr algn="just"/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	Роспись </a:t>
            </a:r>
            <a:r>
              <a:rPr lang="ru-RU" dirty="0"/>
              <a:t>посуды гжельскими узорами непременно должна делаться </a:t>
            </a:r>
            <a:r>
              <a:rPr lang="ru-RU" b="1" dirty="0">
                <a:solidFill>
                  <a:schemeClr val="accent3"/>
                </a:solidFill>
              </a:rPr>
              <a:t>вручную</a:t>
            </a:r>
            <a:r>
              <a:rPr lang="ru-RU" dirty="0"/>
              <a:t> опытными художниками, которые способны </a:t>
            </a:r>
            <a:r>
              <a:rPr lang="ru-RU" b="1" dirty="0">
                <a:solidFill>
                  <a:schemeClr val="accent3"/>
                </a:solidFill>
              </a:rPr>
              <a:t>вложить</a:t>
            </a:r>
            <a:r>
              <a:rPr lang="ru-RU" dirty="0"/>
              <a:t> в свою работу </a:t>
            </a:r>
            <a:r>
              <a:rPr lang="ru-RU" b="1" dirty="0">
                <a:solidFill>
                  <a:schemeClr val="accent3"/>
                </a:solidFill>
              </a:rPr>
              <a:t>душу</a:t>
            </a:r>
            <a:r>
              <a:rPr lang="ru-RU" dirty="0"/>
              <a:t>. Механическое нанесение рисунка уничтожает суть искусства, изделие становится безликим. 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	Гжельская </a:t>
            </a:r>
            <a:r>
              <a:rPr lang="ru-RU" dirty="0"/>
              <a:t>роспись, узоры и орнаменты, геометрические фигуры или сюжеты из деревенской жизни - все это результат творчества талантливых художников, работающих на предприятиях народных художественных промыслов "Гжельского куста". Первым признаком мастерства художника считается наличие в росписи полутонов, когда бледно-синие штрихи чередуются с яркими и насыщенными. </a:t>
            </a:r>
          </a:p>
        </p:txBody>
      </p:sp>
    </p:spTree>
    <p:extLst>
      <p:ext uri="{BB962C8B-B14F-4D97-AF65-F5344CB8AC3E}">
        <p14:creationId xmlns:p14="http://schemas.microsoft.com/office/powerpoint/2010/main" val="3141097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191"/>
            <a:ext cx="8229600" cy="1600200"/>
          </a:xfrm>
        </p:spPr>
        <p:txBody>
          <a:bodyPr/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Основные узоры гжельской росписи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4834880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accent3"/>
                </a:solidFill>
              </a:rPr>
              <a:t>Цветок</a:t>
            </a:r>
            <a:r>
              <a:rPr lang="ru-RU" dirty="0"/>
              <a:t>, его нежные </a:t>
            </a:r>
            <a:r>
              <a:rPr lang="ru-RU" b="1" dirty="0">
                <a:solidFill>
                  <a:schemeClr val="accent3"/>
                </a:solidFill>
              </a:rPr>
              <a:t>лепестки</a:t>
            </a:r>
            <a:r>
              <a:rPr lang="ru-RU" dirty="0"/>
              <a:t>, </a:t>
            </a:r>
            <a:r>
              <a:rPr lang="ru-RU" b="1" dirty="0">
                <a:solidFill>
                  <a:schemeClr val="accent3"/>
                </a:solidFill>
              </a:rPr>
              <a:t>стебель</a:t>
            </a:r>
            <a:r>
              <a:rPr lang="ru-RU" dirty="0"/>
              <a:t> растения, </a:t>
            </a:r>
            <a:r>
              <a:rPr lang="ru-RU" b="1" dirty="0">
                <a:solidFill>
                  <a:schemeClr val="accent3"/>
                </a:solidFill>
              </a:rPr>
              <a:t>листики</a:t>
            </a:r>
            <a:r>
              <a:rPr lang="ru-RU" dirty="0"/>
              <a:t> на тонких черенках… Все это является классической темой гжельской росписи. 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Растения </a:t>
            </a:r>
            <a:r>
              <a:rPr lang="ru-RU" dirty="0"/>
              <a:t>изображаются в </a:t>
            </a:r>
            <a:r>
              <a:rPr lang="ru-RU" b="1" dirty="0">
                <a:solidFill>
                  <a:schemeClr val="accent3"/>
                </a:solidFill>
              </a:rPr>
              <a:t>стилизованном виде</a:t>
            </a:r>
            <a:r>
              <a:rPr lang="ru-RU" dirty="0"/>
              <a:t>, но их характерные признаки просматриваются, ягоды смородины не спутаешь с калиной, а крыжовник не назовешь шиповником, даже при том, что все растения, цветы и ягоды одинакового ярко-синего цвета.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00808"/>
            <a:ext cx="3540097" cy="367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7961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168</TotalTime>
  <Words>180</Words>
  <Application>Microsoft Office PowerPoint</Application>
  <PresentationFormat>Экран (4:3)</PresentationFormat>
  <Paragraphs>80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Исполнительная</vt:lpstr>
      <vt:lpstr>Казенное общеобразовательное учреждение «Леушинская школа-интернат для обучающихся с ограниченными возможностями здоровья»</vt:lpstr>
      <vt:lpstr>Презентация PowerPoint</vt:lpstr>
      <vt:lpstr>Содержание </vt:lpstr>
      <vt:lpstr>История гжельского промысла</vt:lpstr>
      <vt:lpstr>Применение белой глины в России </vt:lpstr>
      <vt:lpstr>Мировая известность росписи</vt:lpstr>
      <vt:lpstr>Расцвет </vt:lpstr>
      <vt:lpstr>Ручная работа </vt:lpstr>
      <vt:lpstr>Основные узоры гжельской росписи </vt:lpstr>
      <vt:lpstr>Элементы гжельских узоров</vt:lpstr>
      <vt:lpstr>Элементы гжельских узоров</vt:lpstr>
      <vt:lpstr>Элементы гжельских узоров</vt:lpstr>
      <vt:lpstr>Элементы гжельских узоров</vt:lpstr>
      <vt:lpstr>Детская тематика</vt:lpstr>
      <vt:lpstr>Презентация PowerPoint</vt:lpstr>
      <vt:lpstr>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Казенное общеобразовательное учреждение «Леушинская школа-интернат для обучающихся с ограниченными возможностями здоровья»</dc:title>
  <dc:creator>Охрана</dc:creator>
  <cp:lastModifiedBy>Охрана</cp:lastModifiedBy>
  <cp:revision>11</cp:revision>
  <dcterms:created xsi:type="dcterms:W3CDTF">2018-01-24T06:56:06Z</dcterms:created>
  <dcterms:modified xsi:type="dcterms:W3CDTF">2018-01-26T09:31:14Z</dcterms:modified>
</cp:coreProperties>
</file>