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84" r:id="rId4"/>
    <p:sldId id="271" r:id="rId5"/>
    <p:sldId id="273" r:id="rId6"/>
    <p:sldId id="274" r:id="rId7"/>
    <p:sldId id="275" r:id="rId8"/>
    <p:sldId id="276" r:id="rId9"/>
    <p:sldId id="280" r:id="rId10"/>
    <p:sldId id="278" r:id="rId11"/>
    <p:sldId id="277" r:id="rId12"/>
    <p:sldId id="283" r:id="rId13"/>
    <p:sldId id="281" r:id="rId14"/>
    <p:sldId id="279" r:id="rId15"/>
    <p:sldId id="28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>
        <p:scale>
          <a:sx n="118" d="100"/>
          <a:sy n="118" d="100"/>
        </p:scale>
        <p:origin x="-72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B0A6E2-BB94-49A5-906C-A07B2CBD13F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474E47-9A81-4809-91A7-4178F6A17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854696" cy="23286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Подготовили: </a:t>
            </a:r>
          </a:p>
          <a:p>
            <a:pPr algn="ctr"/>
            <a:r>
              <a:rPr lang="ru-RU" dirty="0" smtClean="0"/>
              <a:t>Курышева Елена Сергеева (учитель-логопед)</a:t>
            </a:r>
          </a:p>
          <a:p>
            <a:pPr algn="ctr"/>
            <a:r>
              <a:rPr lang="ru-RU" dirty="0" err="1" smtClean="0"/>
              <a:t>Чулибаева</a:t>
            </a:r>
            <a:r>
              <a:rPr lang="ru-RU" dirty="0" smtClean="0"/>
              <a:t> Олеся </a:t>
            </a:r>
            <a:r>
              <a:rPr lang="ru-RU" dirty="0" err="1" smtClean="0"/>
              <a:t>Равшановна</a:t>
            </a:r>
            <a:r>
              <a:rPr lang="ru-RU" dirty="0" smtClean="0"/>
              <a:t> (педагог-психолог)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Дошкольное отделение (корпус 104) ГБОУ Школа№842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23.03.2017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05800" cy="1498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инклюзивного подхода в образовании детей с ОВЗ на дошкольном </a:t>
            </a:r>
            <a:r>
              <a:rPr lang="ru-RU" smtClean="0"/>
              <a:t>уровне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28343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Индивидуальный образовательный маршрут воспитанника группы №2</a:t>
            </a:r>
            <a:endParaRPr lang="ru-RU" sz="2000" dirty="0"/>
          </a:p>
          <a:p>
            <a:r>
              <a:rPr lang="ru-RU" sz="2000" b="1" dirty="0"/>
              <a:t>ГБОУ «Школа №842»</a:t>
            </a:r>
            <a:endParaRPr lang="ru-RU" sz="2000" dirty="0"/>
          </a:p>
          <a:p>
            <a:r>
              <a:rPr lang="ru-RU" sz="2000" b="1" dirty="0" smtClean="0"/>
              <a:t>Дениса К.</a:t>
            </a:r>
            <a:endParaRPr lang="ru-RU" sz="2000" dirty="0"/>
          </a:p>
          <a:p>
            <a:r>
              <a:rPr lang="ru-RU" sz="2000" b="1" dirty="0"/>
              <a:t>на 2016-2017 </a:t>
            </a:r>
            <a:r>
              <a:rPr lang="ru-RU" sz="2000" b="1" dirty="0" err="1"/>
              <a:t>уч.г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dirty="0"/>
              <a:t>Программа, рекомендованная ЦПМПК г. Москвы: </a:t>
            </a:r>
            <a:r>
              <a:rPr lang="ru-RU" sz="2000" b="1" i="1" dirty="0"/>
              <a:t>Адаптированная основная образовательная программа для детей с задержкой психического </a:t>
            </a:r>
            <a:r>
              <a:rPr lang="ru-RU" sz="2000" b="1" i="1" dirty="0" smtClean="0"/>
              <a:t>развития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26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72607"/>
              </p:ext>
            </p:extLst>
          </p:nvPr>
        </p:nvGraphicFramePr>
        <p:xfrm>
          <a:off x="395536" y="476673"/>
          <a:ext cx="8280919" cy="6048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640"/>
                <a:gridCol w="3203295"/>
                <a:gridCol w="1085382"/>
                <a:gridCol w="1407088"/>
                <a:gridCol w="1307514"/>
              </a:tblGrid>
              <a:tr h="14012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Специалисты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Направление работы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Срок </a:t>
                      </a:r>
                      <a:r>
                        <a:rPr lang="ru-RU" sz="1000" dirty="0">
                          <a:effectLst/>
                        </a:rPr>
                        <a:t>реализации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работы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занятий в неделю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</a:tr>
              <a:tr h="67180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Учитель-логопед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развитие понимания обращенной речи, Коррекция и развитие всех компонентов речи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индивидуальная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2-3 раза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</a:tr>
              <a:tr h="67180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Педагог-психолог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развитие продуктивного взаимодействия, контроля поведения, когнитивных функций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Индивидуальная/диада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раз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</a:tr>
              <a:tr h="127538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Учитель-дефектолог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формирование сенсорных эталонов, предметно-практической и конструктивной деятельности, элементарных математических представлений, мыслительных операций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индивидуальная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 раза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</a:tr>
              <a:tr h="101419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Воспитатели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Развитие и коррекция дефицитарных навыков и предпосылок универсальных действий по образовательным областям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Фронтальная</a:t>
                      </a:r>
                      <a:endParaRPr lang="ru-RU" sz="10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индивидуальная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Ежедневно</a:t>
                      </a:r>
                      <a:endParaRPr lang="ru-RU" sz="90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 </a:t>
                      </a:r>
                      <a:endParaRPr lang="ru-RU" sz="900" dirty="0" smtClean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 раза</a:t>
                      </a:r>
                      <a:endParaRPr lang="ru-RU" sz="9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</a:tr>
              <a:tr h="101419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Муз. руководитель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 год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Фронтальная</a:t>
                      </a:r>
                      <a:endParaRPr lang="ru-RU" sz="10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индивидуальная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Ежедневно</a:t>
                      </a:r>
                      <a:endParaRPr lang="ru-RU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 раза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018" marR="500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6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84784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Индивидуальная образовательная программа </a:t>
            </a:r>
            <a:r>
              <a:rPr lang="ru-RU" sz="1600" b="1" dirty="0"/>
              <a:t>разрабатывается на основе диагностики </a:t>
            </a:r>
            <a:r>
              <a:rPr lang="ru-RU" sz="1600" b="1" dirty="0" smtClean="0"/>
              <a:t>ребенка и с опорой на рекомендуемые АООП:</a:t>
            </a: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«Примерная адаптированная основная образовательный программа для дошкольников с тяжелыми нарушениями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речи» </a:t>
            </a:r>
          </a:p>
          <a:p>
            <a:pPr marL="365760" indent="-283464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«Примерная адаптированная основная образовательный программа для дошкольников с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задержкой психического развития» 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Индивидуальная </a:t>
            </a:r>
            <a:r>
              <a:rPr lang="ru-RU" sz="1600" b="1" dirty="0" smtClean="0"/>
              <a:t>образовательная программа </a:t>
            </a:r>
            <a:r>
              <a:rPr lang="ru-RU" sz="1600" b="1" dirty="0"/>
              <a:t>является ориентиром для педагогов, родителей и специалистов при работе с детьми. </a:t>
            </a:r>
            <a:endParaRPr lang="ru-RU" sz="16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/>
              <a:t>После </a:t>
            </a:r>
            <a:r>
              <a:rPr lang="ru-RU" sz="1600" b="1" dirty="0"/>
              <a:t>разработки </a:t>
            </a:r>
            <a:r>
              <a:rPr lang="ru-RU" sz="1600" b="1" dirty="0" smtClean="0"/>
              <a:t>индивидуальной образовательной программы </a:t>
            </a:r>
            <a:r>
              <a:rPr lang="ru-RU" sz="1600" b="1" dirty="0"/>
              <a:t>члены команды несут ответственность за его реализацию в повседневной практической работе в </a:t>
            </a:r>
            <a:r>
              <a:rPr lang="ru-RU" sz="1600" b="1" dirty="0" smtClean="0"/>
              <a:t>группе </a:t>
            </a:r>
            <a:r>
              <a:rPr lang="ru-RU" sz="1600" b="1" dirty="0"/>
              <a:t>и других местах школы (например, </a:t>
            </a:r>
            <a:r>
              <a:rPr lang="ru-RU" sz="1600" b="1" dirty="0" smtClean="0"/>
              <a:t>в кабинете логопеда, психолога).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92867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cap="all" dirty="0">
                <a:solidFill>
                  <a:schemeClr val="tx2">
                    <a:satMod val="130000"/>
                  </a:schemeClr>
                </a:solidFill>
              </a:rPr>
              <a:t>индивидуальная образовательная программа(</a:t>
            </a:r>
            <a:r>
              <a:rPr lang="ru-RU" b="1" u="sng" cap="all" dirty="0" err="1">
                <a:solidFill>
                  <a:schemeClr val="tx2">
                    <a:satMod val="130000"/>
                  </a:schemeClr>
                </a:solidFill>
              </a:rPr>
              <a:t>ИоП</a:t>
            </a:r>
            <a:r>
              <a:rPr lang="ru-RU" b="1" u="sng" cap="all" dirty="0">
                <a:solidFill>
                  <a:schemeClr val="tx2">
                    <a:satMod val="130000"/>
                  </a:schemeClr>
                </a:solidFill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Специальные условия воспитания и обучения детей с ОВЗ в учреждении </a:t>
            </a:r>
            <a:endParaRPr lang="ru-RU" sz="2000" b="1" u="sng" dirty="0" smtClean="0"/>
          </a:p>
          <a:p>
            <a:r>
              <a:rPr lang="ru-RU" sz="2000" b="1" u="sng" dirty="0" smtClean="0"/>
              <a:t>общеразвивающего </a:t>
            </a:r>
            <a:r>
              <a:rPr lang="ru-RU" sz="2000" b="1" u="sng" dirty="0"/>
              <a:t>вида</a:t>
            </a:r>
            <a:r>
              <a:rPr lang="ru-RU" sz="2000" b="1" u="sng" dirty="0" smtClean="0"/>
              <a:t>:</a:t>
            </a:r>
          </a:p>
          <a:p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Создание нормативно-правового и программно-методического обеспечения.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Создание предметно-развивающей среды.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Кадровое обеспечение.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Создание психолого-педагогического сопровождения.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17172"/>
            <a:ext cx="4129808" cy="312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692696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Требования к педагогам:</a:t>
            </a:r>
          </a:p>
          <a:p>
            <a:pPr marL="342900" indent="-342900">
              <a:buAutoNum type="arabicPeriod"/>
            </a:pPr>
            <a:r>
              <a:rPr lang="ru-RU" dirty="0" smtClean="0"/>
              <a:t>Знать основы коррекционного воспитания и обучения детей с ОВЗ.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Включать в занятия всех детей группы, независимо от дефекта, разрабатывая для каждого из них индивидуальную коррекционно-развивающую программу.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Создавать для ребёнка атмосферу доброжелательности, психологической безопасности.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Корректно и гуманно оценивать динамику продвижения ребёнка.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 оценке динамики сравнивать ребенка с ОВЗ не с другими детьми, а главным образом с самим собой на предыдущем уровне развития.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Педагогический прогноз строить на основе педагогического оптимизма, стремясь в каждом ребенке найти сохранные психомоторные функции, положительные стороны его личности, на которые можно опереться при педагогической работе.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713420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Мир «особого» ребёнка интересен и пуглив.</a:t>
            </a:r>
          </a:p>
          <a:p>
            <a:r>
              <a:rPr lang="ru-RU" sz="2000" b="1" dirty="0"/>
              <a:t>Мир «особого» </a:t>
            </a:r>
            <a:r>
              <a:rPr lang="ru-RU" sz="2000" b="1" dirty="0" smtClean="0"/>
              <a:t>ребёнка безобразен и красив.</a:t>
            </a:r>
          </a:p>
          <a:p>
            <a:r>
              <a:rPr lang="ru-RU" sz="2000" b="1" dirty="0" smtClean="0"/>
              <a:t>Неуклюж, порою странен, добродушен и открыт.</a:t>
            </a:r>
          </a:p>
          <a:p>
            <a:r>
              <a:rPr lang="ru-RU" sz="2000" b="1" dirty="0"/>
              <a:t>Мир «особого» </a:t>
            </a:r>
            <a:r>
              <a:rPr lang="ru-RU" sz="2000" b="1" dirty="0" smtClean="0"/>
              <a:t>ребёнка. Иногда он нас страшит.</a:t>
            </a:r>
          </a:p>
          <a:p>
            <a:r>
              <a:rPr lang="ru-RU" sz="2000" b="1" dirty="0" smtClean="0"/>
              <a:t>Почему он агрессивен? Почему он так закрыт?</a:t>
            </a:r>
          </a:p>
          <a:p>
            <a:r>
              <a:rPr lang="ru-RU" sz="2000" b="1" dirty="0" smtClean="0"/>
              <a:t>Почему он так испуган? Почему не говорит?</a:t>
            </a:r>
          </a:p>
          <a:p>
            <a:r>
              <a:rPr lang="ru-RU" sz="2000" b="1" dirty="0"/>
              <a:t>Мир «особого» </a:t>
            </a:r>
            <a:r>
              <a:rPr lang="ru-RU" sz="2000" b="1" dirty="0" smtClean="0"/>
              <a:t>ребёнка – он закрыт от глаз чужих.</a:t>
            </a:r>
          </a:p>
          <a:p>
            <a:r>
              <a:rPr lang="ru-RU" sz="2000" b="1" dirty="0"/>
              <a:t>Мир «особого» </a:t>
            </a:r>
            <a:r>
              <a:rPr lang="ru-RU" sz="2000" b="1" dirty="0" smtClean="0"/>
              <a:t>ребёнка – допускает лишь своих.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08" y="3356992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Удачи в работе!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dirty="0" smtClean="0"/>
              <a:t>Расшифровка гласит: </a:t>
            </a:r>
            <a:r>
              <a:rPr lang="ru-RU" b="1" dirty="0" smtClean="0"/>
              <a:t>ограниченные возможности  здоровья. </a:t>
            </a:r>
          </a:p>
          <a:p>
            <a:r>
              <a:rPr lang="ru-RU" dirty="0" smtClean="0"/>
              <a:t>К данной категории относятся дети, имеющие временные или постоянные отклонения в физическом и (или) психическом развитии. </a:t>
            </a:r>
          </a:p>
          <a:p>
            <a:r>
              <a:rPr lang="ru-RU" dirty="0" smtClean="0"/>
              <a:t>«Дети с ОВЗ» нуждаются в создании специальных условий обучения и воспитания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означает аббревиатура ОВЗ?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28092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Алгоритм получения статуса «ребёнок с ОВЗ»</a:t>
            </a:r>
          </a:p>
          <a:p>
            <a:endParaRPr lang="ru-RU" sz="2800" dirty="0" smtClean="0"/>
          </a:p>
          <a:p>
            <a:r>
              <a:rPr lang="ru-RU" b="1" dirty="0" smtClean="0"/>
              <a:t>Дошкольное отделение: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Выявить ребенка с особыми образовательными потребностями (логопед, психолог, воспитатель, родители).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результатам обследования ребенка направить на консультацию к логопеду поликлиники, психиатру (при необходимости) для получения формы №297.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Оформить психолого-педагогическую характеристику на ребёнка.</a:t>
            </a:r>
          </a:p>
          <a:p>
            <a:endParaRPr lang="ru-RU" dirty="0" smtClean="0"/>
          </a:p>
          <a:p>
            <a:r>
              <a:rPr lang="ru-RU" b="1" dirty="0" smtClean="0"/>
              <a:t>Родители: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После получения формы №297 родители самостоятельно записываются на прохождение ЦПМПК в г. Москва через портал </a:t>
            </a:r>
            <a:r>
              <a:rPr lang="en-US" dirty="0" err="1" smtClean="0"/>
              <a:t>pgu</a:t>
            </a:r>
            <a:r>
              <a:rPr lang="ru-RU" dirty="0" smtClean="0"/>
              <a:t>.</a:t>
            </a:r>
            <a:r>
              <a:rPr lang="en-US" dirty="0" err="1" smtClean="0"/>
              <a:t>mos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 результатам ЦПМПК ребенок получает статус ОВЗ  и рекомендации по созданию особых образовательных условий.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9084"/>
              </p:ext>
            </p:extLst>
          </p:nvPr>
        </p:nvGraphicFramePr>
        <p:xfrm>
          <a:off x="1043608" y="476672"/>
          <a:ext cx="7056784" cy="593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/>
              </a:tblGrid>
              <a:tr h="588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Категория детей с ОВЗ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47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Глухие дети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47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Слабослышащие дети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47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Слепые дети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3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Слабовидящие дети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39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Дети с тяжелыми нарушениями речи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47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Дети с нарушениями ОДА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41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Дети с задержкой психического развития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88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Дети с расстройствами </a:t>
                      </a:r>
                      <a:r>
                        <a:rPr lang="ru-RU" sz="1400" b="1" dirty="0" err="1" smtClean="0"/>
                        <a:t>аутистического</a:t>
                      </a:r>
                      <a:r>
                        <a:rPr lang="ru-RU" sz="1400" b="1" dirty="0" smtClean="0"/>
                        <a:t> спектра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931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Дети с умственной отсталостью (интеллектуальными нарушениями) 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48097"/>
              </p:ext>
            </p:extLst>
          </p:nvPr>
        </p:nvGraphicFramePr>
        <p:xfrm>
          <a:off x="395535" y="908720"/>
          <a:ext cx="8269483" cy="5702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09"/>
                <a:gridCol w="571564"/>
                <a:gridCol w="986322"/>
                <a:gridCol w="758340"/>
                <a:gridCol w="1383955"/>
                <a:gridCol w="4324193"/>
              </a:tblGrid>
              <a:tr h="311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Группа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 ребенка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рождения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Заключение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Содержание деятельности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</a:tr>
              <a:tr h="15597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Дети, прошедшие ЦПМПК г.Москвы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Анна В.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10.04.2010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ЦПМПК </a:t>
                      </a:r>
                      <a:r>
                        <a:rPr lang="ru-RU" sz="900" dirty="0" err="1">
                          <a:effectLst/>
                        </a:rPr>
                        <a:t>г.Москвы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№… </a:t>
                      </a:r>
                      <a:r>
                        <a:rPr lang="ru-RU" sz="900" dirty="0">
                          <a:effectLst/>
                        </a:rPr>
                        <a:t>от 21.05.2015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АООП для детей с тяжелыми нарушениями речи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Учитель-логопед: Коррекция и развитие всех компонентов речи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Педагог-психолог: Формирование, коррекция и развитие коммуникативных компетенций, компетенций эмоциональной сферы, произвольной регуляции деятельности, познавательного потенциала, самостоятельности и инициативы в игровой и других видах деятельности. Формирование пространственно-временных представлений.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</a:tr>
              <a:tr h="107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Андрей Г.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08.01.2011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ЦПМПК </a:t>
                      </a:r>
                      <a:r>
                        <a:rPr lang="ru-RU" sz="900" dirty="0" err="1">
                          <a:effectLst/>
                        </a:rPr>
                        <a:t>г.Москвы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№</a:t>
                      </a:r>
                      <a:r>
                        <a:rPr lang="ru-RU" sz="900" baseline="0" dirty="0" smtClean="0">
                          <a:effectLst/>
                        </a:rPr>
                        <a:t>… 2</a:t>
                      </a:r>
                      <a:r>
                        <a:rPr lang="ru-RU" sz="900" dirty="0" smtClean="0">
                          <a:effectLst/>
                        </a:rPr>
                        <a:t>1.05.2015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АООП для детей с тяжелыми нарушениями речи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Учитель-логопед: Коррекция и развитие всех компонентов речи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Педагог-психолог: Формирование, коррекция и развитие коммуникативных компетенций, компетенций эмоциональной сферы, произвольной регуляции деятельности, познавательного потенциала, самостоятельности и инициативы в игровой и других видах деятельности. Формирование пространственно-временных представлений.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</a:tr>
              <a:tr h="107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Сардор</a:t>
                      </a:r>
                      <a:r>
                        <a:rPr lang="ru-RU" sz="900" dirty="0" smtClean="0">
                          <a:effectLst/>
                        </a:rPr>
                        <a:t> К.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16.03.2010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ЦПМПК </a:t>
                      </a:r>
                      <a:r>
                        <a:rPr lang="ru-RU" sz="900" dirty="0" err="1">
                          <a:effectLst/>
                        </a:rPr>
                        <a:t>г.Москвы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№… </a:t>
                      </a:r>
                      <a:r>
                        <a:rPr lang="ru-RU" sz="900" dirty="0">
                          <a:effectLst/>
                        </a:rPr>
                        <a:t>от 17.06.2015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АООП для детей с тяжелыми нарушениями речи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Учитель-логопед: Коррекция и развитие всех компонентов речи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Педагог-психолог: Формирование коммуникативных компетенций, произвольной регуляции деятельности, пространственных представлений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</a:tr>
              <a:tr h="1091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Вероника </a:t>
                      </a:r>
                      <a:r>
                        <a:rPr lang="ru-RU" sz="900" dirty="0" smtClean="0">
                          <a:effectLst/>
                        </a:rPr>
                        <a:t>К.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12.08.2010.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ЦПМПК </a:t>
                      </a:r>
                      <a:r>
                        <a:rPr lang="ru-RU" sz="900" dirty="0" err="1">
                          <a:effectLst/>
                        </a:rPr>
                        <a:t>г.Москвы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№… </a:t>
                      </a:r>
                      <a:r>
                        <a:rPr lang="ru-RU" sz="900" dirty="0">
                          <a:effectLst/>
                        </a:rPr>
                        <a:t>от 4.10.2016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АООП для детей с ЗПР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Учитель-логопед: Коррекция и развитие всех компонентов речи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Педагог-психолог: Коррекция и развитие социальных и коммуникативных компетенций, произвольной регуляции деятельности, пространственно-временных представлений.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</a:rPr>
                        <a:t>Учитель-дефектолог</a:t>
                      </a:r>
                      <a:r>
                        <a:rPr lang="ru-RU" sz="900">
                          <a:effectLst/>
                        </a:rPr>
                        <a:t>: коррекция и развитие познавательных процессов, формирование сенсорных эталонов, элементарных математических представлений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</a:tr>
              <a:tr h="91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Дмитрий </a:t>
                      </a:r>
                      <a:r>
                        <a:rPr lang="ru-RU" sz="900" dirty="0" smtClean="0">
                          <a:effectLst/>
                        </a:rPr>
                        <a:t>К.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03.12.2011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ЦПМПК </a:t>
                      </a:r>
                      <a:r>
                        <a:rPr lang="ru-RU" sz="900" dirty="0" err="1">
                          <a:effectLst/>
                        </a:rPr>
                        <a:t>г.Москвы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№… </a:t>
                      </a:r>
                      <a:r>
                        <a:rPr lang="ru-RU" sz="900" dirty="0">
                          <a:effectLst/>
                        </a:rPr>
                        <a:t>от 28.07.2016</a:t>
                      </a:r>
                      <a:endParaRPr lang="ru-RU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АООП для детей с тяжелыми нарушениями речи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Учитель-логопед: Коррекция и развитие всех компонентов речи</a:t>
                      </a:r>
                      <a:endParaRPr lang="ru-RU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Педагог-психолог: Коррекция и развитие компетенций эмоциональной и коммуникативных сфер, регуляторного компонента деятельности, пространственно-временных представлений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229" marR="46229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96552" y="188640"/>
            <a:ext cx="98640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детей дошкольного отделения, корп. 104 ГБОУ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Школа №842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9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имеющих статус ОВЗ на 18.01.2017</a:t>
            </a:r>
            <a:endParaRPr kumimoji="0" lang="ru-RU" sz="9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66637"/>
              </p:ext>
            </p:extLst>
          </p:nvPr>
        </p:nvGraphicFramePr>
        <p:xfrm>
          <a:off x="539552" y="1052736"/>
          <a:ext cx="8229599" cy="4216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26"/>
                <a:gridCol w="476154"/>
                <a:gridCol w="1074219"/>
                <a:gridCol w="754682"/>
                <a:gridCol w="1377281"/>
                <a:gridCol w="4303337"/>
              </a:tblGrid>
              <a:tr h="123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Денис К.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30.12.2011.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ЦПМПК №В31/146 Д от 13.10.16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АООП для детей с ЗПР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Учитель-логопед: развитие понимания обращенной речи, Коррекция и развитие всех компонентов речи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Педагог-психолог: развитие продуктивного взаимодействия, контроля поведения, когнитивных функций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Учитель-дефектолог</a:t>
                      </a:r>
                      <a:r>
                        <a:rPr lang="ru-RU" sz="1000">
                          <a:effectLst/>
                        </a:rPr>
                        <a:t>: формирование сенсорных эталонов, предметно-практической и конструктивной деятельности, элементарных математических представлений, мыслительных операций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</a:tr>
              <a:tr h="1587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Екатерина П.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17.03.2010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ЦПМПК </a:t>
                      </a:r>
                      <a:r>
                        <a:rPr lang="ru-RU" sz="1000" dirty="0" smtClean="0">
                          <a:effectLst/>
                        </a:rPr>
                        <a:t>№… </a:t>
                      </a:r>
                      <a:r>
                        <a:rPr lang="ru-RU" sz="1000" dirty="0">
                          <a:effectLst/>
                        </a:rPr>
                        <a:t>Д от 29.12.16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АООП для обучающихся с расстройствами аутистического спектра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Учитель-логопед: не требуется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Педагог-психолог: коррекция и развитие адаптивных форм поведения и деятельности, алгоритмов продуктивного взаимодействия, компетенций эмоционально-волевой и коммуникативной сферы, элементов учебного поведения 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</a:rPr>
                        <a:t>Учитель-дефектолог</a:t>
                      </a:r>
                      <a:r>
                        <a:rPr lang="ru-RU" sz="1000">
                          <a:effectLst/>
                        </a:rPr>
                        <a:t>: формирование алгоритмов продуктивной предметно-практической и конструктивной деятельности, элементарных математических представлений, мыслительных операций, предпосылок учебной деятельности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</a:tr>
              <a:tr h="1058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Алексей К.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07.03.2012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ЦПМПК </a:t>
                      </a:r>
                      <a:r>
                        <a:rPr lang="ru-RU" sz="1000" dirty="0" smtClean="0">
                          <a:effectLst/>
                        </a:rPr>
                        <a:t>№… </a:t>
                      </a:r>
                      <a:r>
                        <a:rPr lang="ru-RU" sz="1000" dirty="0">
                          <a:effectLst/>
                        </a:rPr>
                        <a:t>Д от 09.01.17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срок до 2019г.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АООП для детей с ЗПР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Учитель-логопед: Коррекция и развитие всех компонентов речи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Педагог-психолог: Развитие произвольной регуляции деятельности, пространственно-временных представлений, познавательной активности и  коммуникативных навыков.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</a:rPr>
                        <a:t>Учитель-дефектолог</a:t>
                      </a:r>
                      <a:r>
                        <a:rPr lang="ru-RU" sz="1000" dirty="0">
                          <a:effectLst/>
                        </a:rPr>
                        <a:t>: коррекция и развитие познавательной деятельности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27" marR="575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8063" y="332656"/>
            <a:ext cx="73448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Инклюзивное образование </a:t>
            </a:r>
            <a:r>
              <a:rPr lang="ru-RU" sz="2800" dirty="0" smtClean="0"/>
              <a:t>- процесс создания оптимального образовательного пространства, ориентированного на поиск новых способов удовлетворения образовательных потребностей каждого участника процесса.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005609" cy="339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2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867859"/>
              </p:ext>
            </p:extLst>
          </p:nvPr>
        </p:nvGraphicFramePr>
        <p:xfrm>
          <a:off x="611561" y="1196752"/>
          <a:ext cx="8280920" cy="520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582"/>
                <a:gridCol w="2070446"/>
                <a:gridCol w="2070446"/>
                <a:gridCol w="2070446"/>
              </a:tblGrid>
              <a:tr h="504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Группы общеразвивающей направленности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Группы комбинированной направленности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Группы компенсирующей направленности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</a:tr>
              <a:tr h="63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коррекционного раздела ООП на дошкольную группу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+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</a:tr>
              <a:tr h="506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АООП на дошкольную группу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Может быть АОП на подгруппу детей с ОВЗ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</a:tr>
              <a:tr h="886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индивидуальной карты развития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Дополняется информационно-диагностической индивидуальной картой для воспитателя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Заменяются речевыми и другими картами, связанными с обследованием ребенка специалистами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</a:tr>
              <a:tr h="1266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индивидуального образовательного маршрута (ИОМ)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Разрабатывается как документ, совмещенный с ИОП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Для детей с ОВЗ, «непрофильных» для компенсирующей группы: разрабатывается как документ, совмещенный с ИОП.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</a:tr>
              <a:tr h="759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индивидуального образовательного (учебного) плана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Если есть АОП на подгруппу, то не разрабатывается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Если дети идут по ОП, то разрабатывается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Разрабатывается для детей со сложной структурой дефекта или множественными нарушениями в развитии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</a:tr>
              <a:tr h="63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индивидуальной образовательной программы (ИОП)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Разрабатывается как документ, совмещенный с ИОП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146" marR="401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362852"/>
            <a:ext cx="828092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 пребывания детей с ОВЗ в условиях инклюзии или интеграции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разработки ООП, АООП и ИОП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АООП – это адаптированная основная ОП, на которую делает ссылку ЦПМПК, определяя статус ОВЗ у ребенка.</a:t>
            </a:r>
          </a:p>
          <a:p>
            <a:r>
              <a:rPr lang="ru-RU" sz="2800" b="1" dirty="0" smtClean="0"/>
              <a:t>ИОМ – индивидуальный образовательный маршрут. Документ, определяющий форму сопровождения для конкретного ребенка с ОВЗ. </a:t>
            </a:r>
          </a:p>
          <a:p>
            <a:r>
              <a:rPr lang="ru-RU" sz="2800" b="1" dirty="0" smtClean="0"/>
              <a:t>ИОП – индивидуальная образовательная программа. Для всех детей с ОВЗ в общеобразовательных группах.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439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282</TotalTime>
  <Words>1341</Words>
  <Application>Microsoft Office PowerPoint</Application>
  <PresentationFormat>Экран (4:3)</PresentationFormat>
  <Paragraphs>222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Реализация инклюзивного подхода в образовании детей с ОВЗ на дошкольном уровне образования</vt:lpstr>
      <vt:lpstr>Что означает аббревиатура ОВЗ?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Удачи в работе!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 аспекты работы  педагогов  с  детьми  с ОВЗ  в ДОУ.</dc:title>
  <dc:creator>User</dc:creator>
  <cp:lastModifiedBy>USER</cp:lastModifiedBy>
  <cp:revision>36</cp:revision>
  <dcterms:created xsi:type="dcterms:W3CDTF">2017-03-12T18:17:22Z</dcterms:created>
  <dcterms:modified xsi:type="dcterms:W3CDTF">2018-01-24T13:04:16Z</dcterms:modified>
  <cp:contentStatus/>
</cp:coreProperties>
</file>