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326" r:id="rId2"/>
    <p:sldId id="323" r:id="rId3"/>
    <p:sldId id="271" r:id="rId4"/>
    <p:sldId id="282" r:id="rId5"/>
    <p:sldId id="258" r:id="rId6"/>
    <p:sldId id="286" r:id="rId7"/>
    <p:sldId id="347" r:id="rId8"/>
    <p:sldId id="367" r:id="rId9"/>
    <p:sldId id="373" r:id="rId10"/>
    <p:sldId id="374" r:id="rId11"/>
    <p:sldId id="376" r:id="rId12"/>
    <p:sldId id="378" r:id="rId13"/>
    <p:sldId id="259" r:id="rId14"/>
    <p:sldId id="277" r:id="rId15"/>
    <p:sldId id="278" r:id="rId16"/>
    <p:sldId id="264" r:id="rId17"/>
    <p:sldId id="371" r:id="rId18"/>
    <p:sldId id="372" r:id="rId19"/>
    <p:sldId id="360" r:id="rId20"/>
    <p:sldId id="3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0.98</c:v>
                </c:pt>
                <c:pt idx="1">
                  <c:v>1.0000000000000002E-2</c:v>
                </c:pt>
                <c:pt idx="2">
                  <c:v>1.0000000000000002E-2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родившиеся на улице 86%</c:v>
                </c:pt>
                <c:pt idx="1">
                  <c:v>потерянные    8%</c:v>
                </c:pt>
                <c:pt idx="2">
                  <c:v>брошенные  6%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21E-2"/>
          <c:y val="3.7502736986581645E-2"/>
          <c:w val="0.7909761106250609"/>
          <c:h val="0.91479470777821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4"/>
          <c:dPt>
            <c:idx val="0"/>
            <c:bubble3D val="0"/>
            <c:explosion val="5"/>
          </c:dPt>
          <c:dPt>
            <c:idx val="1"/>
            <c:bubble3D val="0"/>
            <c:explosion val="45"/>
          </c:dPt>
          <c:dPt>
            <c:idx val="3"/>
            <c:bubble3D val="0"/>
            <c:explosion val="36"/>
          </c:dPt>
          <c:cat>
            <c:strRef>
              <c:f>Лист1!$A$2:$A$5</c:f>
              <c:strCache>
                <c:ptCount val="4"/>
                <c:pt idx="0">
                  <c:v>жалость  87%</c:v>
                </c:pt>
                <c:pt idx="1">
                  <c:v>безразличие 1%</c:v>
                </c:pt>
                <c:pt idx="2">
                  <c:v>отвращение 0%</c:v>
                </c:pt>
                <c:pt idx="3">
                  <c:v>страх  12%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General">
                  <c:v>87</c:v>
                </c:pt>
                <c:pt idx="1">
                  <c:v>2.0000000000000004E-2</c:v>
                </c:pt>
                <c:pt idx="2" formatCode="General">
                  <c:v>0</c:v>
                </c:pt>
                <c:pt idx="3" formatCode="General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жалость  87%</c:v>
                </c:pt>
                <c:pt idx="1">
                  <c:v>безразличие 1%</c:v>
                </c:pt>
                <c:pt idx="2">
                  <c:v>отвращение 0%</c:v>
                </c:pt>
                <c:pt idx="3">
                  <c:v>страх  12%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8"/>
          <c:cat>
            <c:strRef>
              <c:f>Лист1!$A$2:$A$4</c:f>
              <c:strCache>
                <c:ptCount val="3"/>
                <c:pt idx="0">
                  <c:v>создавать приюты 96%</c:v>
                </c:pt>
                <c:pt idx="1">
                  <c:v>подкармливать 4%</c:v>
                </c:pt>
                <c:pt idx="2">
                  <c:v>отлавливать и уничтожать 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0.36875</cdr:x>
      <cdr:y>0.51544</cdr:y>
    </cdr:from>
    <cdr:to>
      <cdr:x>0.50875</cdr:x>
      <cdr:y>0.75409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4680" y="2332856"/>
          <a:ext cx="1152128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0.4125</cdr:x>
      <cdr:y>0.56317</cdr:y>
    </cdr:from>
    <cdr:to>
      <cdr:x>0.52625</cdr:x>
      <cdr:y>0.69045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4720" y="25488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98</a:t>
          </a:r>
          <a:r>
            <a:rPr lang="ru-RU" sz="3200" b="1" dirty="0" smtClean="0">
              <a:solidFill>
                <a:srgbClr val="FFC000"/>
              </a:solidFill>
            </a:rPr>
            <a:t>%</a:t>
          </a:r>
          <a:endParaRPr lang="ru-RU" sz="3200" b="1" dirty="0">
            <a:solidFill>
              <a:srgbClr val="FFC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0.43875</cdr:x>
      <cdr:y>0.42745</cdr:y>
    </cdr:from>
    <cdr:to>
      <cdr:x>0.57875</cdr:x>
      <cdr:y>0.67555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0744" y="1612775"/>
          <a:ext cx="115212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0.43875</cdr:x>
      <cdr:y>0.46562</cdr:y>
    </cdr:from>
    <cdr:to>
      <cdr:x>0.59361</cdr:x>
      <cdr:y>0.78431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0744" y="1756791"/>
          <a:ext cx="1274440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86%</a:t>
          </a:r>
          <a:endParaRPr lang="ru-RU" sz="36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</cdr:x>
      <cdr:y>0.17934</cdr:y>
    </cdr:from>
    <cdr:to>
      <cdr:x>0.33375</cdr:x>
      <cdr:y>0.35111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8576" y="676671"/>
          <a:ext cx="6480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6%</a:t>
          </a:r>
          <a:endParaRPr lang="ru-RU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0.05376</cdr:x>
      <cdr:y>0.79797</cdr:y>
    </cdr:from>
    <cdr:to>
      <cdr:x>0.16487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392" y="3845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0.28125</cdr:x>
      <cdr:y>0.1336</cdr:y>
    </cdr:from>
    <cdr:to>
      <cdr:x>0.4125</cdr:x>
      <cdr:y>0.27679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14600" y="604664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12%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</cdr:x>
      <cdr:y>0.18133</cdr:y>
    </cdr:from>
    <cdr:to>
      <cdr:x>0.36</cdr:x>
      <cdr:y>0.30861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10544" y="820688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0.30446</cdr:x>
      <cdr:y>0.56676</cdr:y>
    </cdr:from>
    <cdr:to>
      <cdr:x>0.41147</cdr:x>
      <cdr:y>0.76533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8616" y="2260847"/>
          <a:ext cx="86409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96%</a:t>
          </a:r>
          <a:endParaRPr lang="ru-RU" sz="36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C8B61C-9A9A-4E9C-9667-41B486C8559C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99EB87-EBD2-4534-AE83-6D1182C8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85E2-EFB9-42B3-9C31-58B00C19112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406E-D9F3-4629-AA3B-AD0B420D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3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1FD8-D73E-4020-809A-0DA691E3C4F1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1C6B-3A84-4054-9A70-EAD75F607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3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96C3-CA97-4B28-8049-43B73AD9ABD3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E3BD-5FB0-4A4E-A541-8CA87A507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1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8353-19DE-4438-B9FC-9B36C916A40F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5F6A-26E1-48FA-8E5E-912C140BC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4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F454-BA6C-46F6-84AC-2835325A725E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B48A-DF62-4D4A-99C6-1B1CA8827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8E5C-2AC1-4771-B67F-129872E3B537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D05C-9BB9-4DFE-9DED-24A997E96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2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71FC-A332-4589-8977-F9C5A50F7C1A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2D11-B0D2-4D8A-9C69-6323A8A8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5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81-D611-4301-9DE2-C2B8A7687ED4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00C0-5450-4196-9638-5A4EE3660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CF53-9D8B-4A53-8136-AB0797BFF4C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5A1F-604F-4201-BEE4-A393D4E8F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8DB5-E68B-4A43-984B-9279F569422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0493-DBF5-4F68-B8BB-689734C4E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D8F0-9659-4F1B-8294-90B3533060C6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C7F6-75BB-4109-A321-833B70AE0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1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2F883-6B72-452E-994B-84D92175E58E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93485D-219D-48B6-9244-84C95EA8D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ГБОУ СО  "Школа для обучающихся по адаптированным образовательным программам №1 г. Саратова"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424863" cy="5716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Тема.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«Проблема бездомных животных»</a:t>
            </a:r>
          </a:p>
          <a:p>
            <a:pPr marL="0" indent="0" algn="just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«Берегите эти земли, эти  воды,                                                                                                                                             </a:t>
            </a:r>
          </a:p>
          <a:p>
            <a:pPr marL="0" indent="0" algn="just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Каждую былиночку любя. </a:t>
            </a:r>
          </a:p>
          <a:p>
            <a:pPr marL="0" indent="0" algn="just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Берегите всех зверей внутри природы,</a:t>
            </a:r>
          </a:p>
          <a:p>
            <a:pPr marL="0" indent="0" algn="just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Убивайте лишь зверей внутри себя!»</a:t>
            </a:r>
          </a:p>
          <a:p>
            <a:pPr marL="0" indent="0" algn="just">
              <a:buFont typeface="Arial" charset="0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Arial" charset="0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Выполнил: ученик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«а» класса </a:t>
            </a:r>
          </a:p>
          <a:p>
            <a:pPr marL="0" indent="0" algn="r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Синько Даниил</a:t>
            </a:r>
          </a:p>
          <a:p>
            <a:pPr marL="0" indent="0" algn="r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marL="0" indent="0" algn="r"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Акопян Марина Александровна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248912" cy="26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Причины появления бездомных кошек и собак.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055115"/>
              </p:ext>
            </p:extLst>
          </p:nvPr>
        </p:nvGraphicFramePr>
        <p:xfrm>
          <a:off x="457200" y="1600201"/>
          <a:ext cx="8229600" cy="377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08518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Среди опрошенных учащихся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большинство 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(86%)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считают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что  основной  причиной  существования  бездомных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собак и кошек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 рождение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животных на улице от бездомных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животных,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следовательно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причина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самом  существовании  бездомных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животных.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314096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8%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Какое чувство вызывают у тебя бездомные животные?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185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848" y="37170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87%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301208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87%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опрошенных  жалеют  бездомных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животных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 только 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относятся  к  ним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безразлично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 У 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12%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опрошенных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встреча  с  бездомными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животными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вызывает  страх.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9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 надо делать, что бы бездомных </a:t>
            </a:r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животных   становилось   меньше?</a:t>
            </a:r>
            <a:endParaRPr lang="ru-RU" sz="3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16447"/>
              </p:ext>
            </p:extLst>
          </p:nvPr>
        </p:nvGraphicFramePr>
        <p:xfrm>
          <a:off x="457200" y="1600201"/>
          <a:ext cx="8075240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30120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Вывод: Большинство  опрошенных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считают, что необходимо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создавать  приюты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приютам  проводить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акции,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заниматься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пропагандой.</a:t>
            </a:r>
          </a:p>
        </p:txBody>
      </p:sp>
    </p:spTree>
    <p:extLst>
      <p:ext uri="{BB962C8B-B14F-4D97-AF65-F5344CB8AC3E}">
        <p14:creationId xmlns:p14="http://schemas.microsoft.com/office/powerpoint/2010/main" val="104969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 прочитал художественную литературу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/>
          <a:lstStyle/>
          <a:p>
            <a:pPr eaLnBrk="1" hangingPunct="1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Б.Житков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«Беспризорная кошка»</a:t>
            </a:r>
          </a:p>
          <a:p>
            <a:pPr eaLnBrk="1" hangingPunct="1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А.Чехов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«Каштанка»</a:t>
            </a:r>
          </a:p>
          <a:p>
            <a:pPr eaLnBrk="1" hangingPunct="1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«Щенок»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Г. Н.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Троепольский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«Белый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Бим Черное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ухо».</a:t>
            </a: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07008"/>
            <a:ext cx="4104456" cy="221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65" y="4328160"/>
            <a:ext cx="2231736" cy="225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251520" y="1193042"/>
            <a:ext cx="8784976" cy="493312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</a:p>
          <a:p>
            <a:pPr eaLnBrk="1" hangingPunct="1">
              <a:buFont typeface="Arial" charset="0"/>
              <a:buNone/>
            </a:pPr>
            <a:r>
              <a:rPr lang="ru-RU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воспитывает: </a:t>
            </a:r>
          </a:p>
          <a:p>
            <a:pPr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любовь к животным</a:t>
            </a:r>
          </a:p>
          <a:p>
            <a:pPr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желание помогать бездомным кошкам и собакам</a:t>
            </a:r>
          </a:p>
          <a:p>
            <a:pPr eaLnBrk="1" hangingPunct="1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воспитывает чувство сострадания к животным. </a:t>
            </a:r>
          </a:p>
          <a:p>
            <a:pPr eaLnBrk="1" hangingPunct="1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Чтобы в будущем не было проблемы бездомных животных, нам надо с детства читать больше литературы  про животных.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6"/>
            <a:ext cx="1858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 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Статьи в СМИ рассказывают: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4294967295"/>
          </p:nvPr>
        </p:nvSpPr>
        <p:spPr>
          <a:xfrm>
            <a:off x="0" y="1268761"/>
            <a:ext cx="9036496" cy="33843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>
                <a:latin typeface="Arial" charset="0"/>
              </a:rPr>
              <a:t>о</a:t>
            </a:r>
            <a:r>
              <a:rPr lang="ru-RU" dirty="0" smtClean="0">
                <a:latin typeface="Arial" charset="0"/>
              </a:rPr>
              <a:t> жестокости людей,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latin typeface="Arial" charset="0"/>
              </a:rPr>
              <a:t>о преданности животных,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>
                <a:latin typeface="Arial" charset="0"/>
              </a:rPr>
              <a:t>о</a:t>
            </a:r>
            <a:r>
              <a:rPr lang="ru-RU" dirty="0" smtClean="0">
                <a:latin typeface="Arial" charset="0"/>
              </a:rPr>
              <a:t> сострадании людей к брошенным кошкам и собакам.</a:t>
            </a:r>
            <a:endParaRPr lang="ru-RU" dirty="0">
              <a:latin typeface="Arial" charset="0"/>
            </a:endParaRPr>
          </a:p>
          <a:p>
            <a:pPr marL="0" indent="0" eaLnBrk="1" hangingPunct="1">
              <a:buNone/>
            </a:pPr>
            <a:endParaRPr lang="ru-RU" dirty="0" smtClean="0">
              <a:latin typeface="Arial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714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53" y="4437112"/>
            <a:ext cx="280654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14193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41379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latin typeface="Arial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выявили  основные причины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появления на улицах бездомных животных :</a:t>
            </a:r>
          </a:p>
          <a:p>
            <a:pPr marL="0" indent="0"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Жестокость и бездушие людей, которые когда - то выбросили, оставили на улице беззащитных животных. 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Животные остаются на улице, если его хозяин умирает или животные  убегают от хозяина во время прогулки.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858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Пути решения проблемы бездомных животных.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Какими </a:t>
            </a:r>
            <a:r>
              <a:rPr lang="ru-RU" dirty="0"/>
              <a:t>я вижу пути решения проблемы </a:t>
            </a:r>
            <a:r>
              <a:rPr lang="ru-RU" dirty="0" smtClean="0"/>
              <a:t>  бездомных </a:t>
            </a:r>
            <a:r>
              <a:rPr lang="ru-RU" dirty="0"/>
              <a:t>животных:</a:t>
            </a:r>
          </a:p>
          <a:p>
            <a:r>
              <a:rPr lang="ru-RU" dirty="0"/>
              <a:t>1.Нужно повышать ответственность владельцев за соблюдение правил содержания животных.</a:t>
            </a:r>
          </a:p>
          <a:p>
            <a:r>
              <a:rPr lang="ru-RU" dirty="0"/>
              <a:t>2. </a:t>
            </a:r>
            <a:r>
              <a:rPr lang="ru-RU" dirty="0" smtClean="0"/>
              <a:t>Создавать приюты.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Подкармливать </a:t>
            </a:r>
            <a:r>
              <a:rPr lang="ru-RU" dirty="0"/>
              <a:t>бездомных животных, </a:t>
            </a:r>
            <a:r>
              <a:rPr lang="ru-RU" dirty="0" smtClean="0"/>
              <a:t>  что </a:t>
            </a:r>
            <a:r>
              <a:rPr lang="ru-RU" dirty="0"/>
              <a:t>бы они не были злыми.</a:t>
            </a:r>
          </a:p>
          <a:p>
            <a:r>
              <a:rPr lang="ru-RU" dirty="0"/>
              <a:t>4. </a:t>
            </a:r>
            <a:r>
              <a:rPr lang="ru-RU" dirty="0" smtClean="0"/>
              <a:t>Оказывать  </a:t>
            </a:r>
            <a:r>
              <a:rPr lang="ru-RU" dirty="0"/>
              <a:t>помощь в поиске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5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b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008" y="1600200"/>
            <a:ext cx="7755791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Чтобы </a:t>
            </a:r>
            <a:r>
              <a:rPr lang="ru-RU" dirty="0"/>
              <a:t>не было на улицах бездомных животных, нужно стать другом домашних животных, окружить заботой того, кто живет рядом с нами, следить за ними, направлять их воспитание, знать их повадки и любить своих питомцев.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" y="0"/>
            <a:ext cx="1858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будьте равнодушными к брошенным животным!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4973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Брошенные животные и дети — это звенья одной цепи, причина у этих явлений одна, и имя ей  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безжалостность. </a:t>
            </a:r>
          </a:p>
          <a:p>
            <a:pPr marL="0" indent="0" algn="ctr">
              <a:buFont typeface="Arial" charset="0"/>
              <a:buNone/>
            </a:pPr>
            <a:endParaRPr lang="ru-RU" sz="3600" dirty="0" smtClean="0"/>
          </a:p>
          <a:p>
            <a:pPr marL="0" indent="0" algn="ctr">
              <a:buFont typeface="Arial" charset="0"/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718032"/>
            <a:ext cx="2195543" cy="167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6" y="4221088"/>
            <a:ext cx="2413492" cy="211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0" y="1418344"/>
            <a:ext cx="9143999" cy="4707819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Актуальность  работы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Проблема   существования   бездомных животных   является  одной  из актуальных проблем  мира,  России,  Саратова  и  имеет неблагоприятные  экологические  и социальные последствия.  Я  решил  выбрать  эту  тему, чтобы  выяснить,  имеет  ли  данная  проблема  решение.  Этими  исследованиями  мы  хотим пробудить   гуманные   чувства   у   детей   и взрослых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1" y="255079"/>
            <a:ext cx="1859593" cy="116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Помните, что жестокое отношение с животными есть только первый опыт для такого же обращения с людьми!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817561" y="-5933254"/>
            <a:ext cx="38310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 что жестокое отношение с животными есть только первый опыт для такого же обращения с людьми!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1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113" cy="1930226"/>
          </a:xfrm>
        </p:spPr>
        <p:txBody>
          <a:bodyPr/>
          <a:lstStyle/>
          <a:p>
            <a:pPr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Определить причину появления бездомных  кошек и собак на улицах города. 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Решить, может ли человек помочь бездомным животным?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Привлечь внимание к проблеме бездомных животных .</a:t>
            </a:r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60960"/>
            <a:ext cx="1858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9144000" cy="55611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Font typeface="Arial" charset="0"/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Выяснить все об этой проблеме.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Выяснить, есть ли проблема  в нашем    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городе.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Выяснить  отношение  людей  к этой  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проблеме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Выяснить, есть ли пути решения проблемы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бездомных животных.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500" cy="1143000"/>
          </a:xfrm>
        </p:spPr>
        <p:txBody>
          <a:bodyPr/>
          <a:lstStyle/>
          <a:p>
            <a:pPr algn="l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Ход исследования: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Провести  наблюдения за бездомными собаками    и кошками.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 Анкетирование  учащихся.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Чтение  художественной  литературы.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Изучение  статей  средств  массовой    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информации.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18589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50825" y="692696"/>
            <a:ext cx="8435975" cy="590465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В  процессе  работы над проектом  я  вёл  наблюдения за   </a:t>
            </a:r>
          </a:p>
          <a:p>
            <a:pPr marL="0" indent="0" eaLnBrk="1" hangingPunct="1"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бездомными собаками.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Чаще всего бездомных можно     </a:t>
            </a:r>
          </a:p>
          <a:p>
            <a:pPr marL="0" indent="0" eaLnBrk="1" hangingPunct="1"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увидеть около домов,  детского садика,  помоек.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Чаще всего собаки  живут небольшими группами (до 6).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Кошки встречаются чаще по одной.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Бездомные животные чаще истощены.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Бездомные животные, если человек обращает на них        внимание, отходят от него.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Бездомные животные иногда бывают агрессивными.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Бездомные животные представляют собой угрозу безопасности населения городов.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Отдельные стаи собак регулярно нападают  на прохожих, пугают детей, ухудшают видеоэкологию города.                                               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Являются разносчиками инфекционных заболеваний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86148"/>
            <a:ext cx="2334212" cy="17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среди учащихся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«б»  класса  МАОУ «Гимназия  №1»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среди  учащихся   8 классов  ГБОУ СО  "Школа АОП  №1 г. Саратова»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Проанализировав ответы, я получил следующие результаты, которые отобразил на диаграммах.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8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Существует ли проблема бездомных животных в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Саратове ?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092293"/>
              </p:ext>
            </p:extLst>
          </p:nvPr>
        </p:nvGraphicFramePr>
        <p:xfrm>
          <a:off x="457200" y="1600200"/>
          <a:ext cx="8075240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78732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Большинство опрошенных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(98%)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считают, что проблема бездомных животных в Саратове существует.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766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ГБОУ СО  "Школа для обучающихся по адаптированным образовательным программам №1 г. Саратова"</vt:lpstr>
      <vt:lpstr>Презентация PowerPoint</vt:lpstr>
      <vt:lpstr> Цель:</vt:lpstr>
      <vt:lpstr>Презентация PowerPoint</vt:lpstr>
      <vt:lpstr>     Ход исследования:</vt:lpstr>
      <vt:lpstr>Наблюдение</vt:lpstr>
      <vt:lpstr>Вывод.</vt:lpstr>
      <vt:lpstr>        Анкетирование Я провел анкетирование среди учащихся  3 «б»  класса  МАОУ «Гимназия  №1»   и среди  учащихся   8 классов  ГБОУ СО  "Школа АОП  №1 г. Саратова» .  Проанализировав ответы, я получил следующие результаты, которые отобразил на диаграммах.</vt:lpstr>
      <vt:lpstr>Существует ли проблема бездомных животных в Саратове ?</vt:lpstr>
      <vt:lpstr>Причины появления бездомных кошек и собак.</vt:lpstr>
      <vt:lpstr>Какое чувство вызывают у тебя бездомные животные?</vt:lpstr>
      <vt:lpstr>Что надо делать, что бы бездомных животных   становилось   меньше?</vt:lpstr>
      <vt:lpstr>Я прочитал художественную литературу</vt:lpstr>
      <vt:lpstr>Презентация PowerPoint</vt:lpstr>
      <vt:lpstr>    Статьи в СМИ рассказывают:     </vt:lpstr>
      <vt:lpstr>Выводы:</vt:lpstr>
      <vt:lpstr>Пути решения проблемы бездомных животных.</vt:lpstr>
      <vt:lpstr>Гипотеза: </vt:lpstr>
      <vt:lpstr> Не будьте равнодушными к брошенным животным!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определить ьпричину появления бездомных кошек и собак на улицах</dc:title>
  <dc:creator>SYSADMIN</dc:creator>
  <cp:lastModifiedBy>1</cp:lastModifiedBy>
  <cp:revision>129</cp:revision>
  <dcterms:created xsi:type="dcterms:W3CDTF">2015-03-13T06:35:49Z</dcterms:created>
  <dcterms:modified xsi:type="dcterms:W3CDTF">2018-01-23T14:47:00Z</dcterms:modified>
</cp:coreProperties>
</file>