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4" r:id="rId3"/>
    <p:sldId id="257" r:id="rId4"/>
    <p:sldId id="263" r:id="rId5"/>
    <p:sldId id="268" r:id="rId6"/>
    <p:sldId id="265" r:id="rId7"/>
    <p:sldId id="261" r:id="rId8"/>
    <p:sldId id="266" r:id="rId9"/>
    <p:sldId id="269" r:id="rId10"/>
    <p:sldId id="277" r:id="rId11"/>
    <p:sldId id="278" r:id="rId12"/>
    <p:sldId id="276" r:id="rId13"/>
    <p:sldId id="275" r:id="rId14"/>
    <p:sldId id="270" r:id="rId15"/>
    <p:sldId id="271" r:id="rId16"/>
    <p:sldId id="272" r:id="rId17"/>
    <p:sldId id="273" r:id="rId18"/>
    <p:sldId id="274" r:id="rId19"/>
    <p:sldId id="279" r:id="rId20"/>
    <p:sldId id="281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1E7-4DF8-40A7-A57B-D4AAD28BA622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7B2C-EE4E-4BCE-A03E-F601D4F7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1E7-4DF8-40A7-A57B-D4AAD28BA622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7B2C-EE4E-4BCE-A03E-F601D4F7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1E7-4DF8-40A7-A57B-D4AAD28BA622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7B2C-EE4E-4BCE-A03E-F601D4F7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1E7-4DF8-40A7-A57B-D4AAD28BA622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7B2C-EE4E-4BCE-A03E-F601D4F7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1E7-4DF8-40A7-A57B-D4AAD28BA622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7B2C-EE4E-4BCE-A03E-F601D4F7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1E7-4DF8-40A7-A57B-D4AAD28BA622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7B2C-EE4E-4BCE-A03E-F601D4F7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1E7-4DF8-40A7-A57B-D4AAD28BA622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7B2C-EE4E-4BCE-A03E-F601D4F7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1E7-4DF8-40A7-A57B-D4AAD28BA622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7B2C-EE4E-4BCE-A03E-F601D4F7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1E7-4DF8-40A7-A57B-D4AAD28BA622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7B2C-EE4E-4BCE-A03E-F601D4F7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1E7-4DF8-40A7-A57B-D4AAD28BA622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7B2C-EE4E-4BCE-A03E-F601D4F7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1E7-4DF8-40A7-A57B-D4AAD28BA622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7B2C-EE4E-4BCE-A03E-F601D4F7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5D1E7-4DF8-40A7-A57B-D4AAD28BA622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C7B2C-EE4E-4BCE-A03E-F601D4F7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____________Microsoft_PowerPoint_97-20031.pp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emf"/><Relationship Id="rId4" Type="http://schemas.openxmlformats.org/officeDocument/2006/relationships/oleObject" Target="../embeddings/____________Microsoft_PowerPoint_97-200310.pp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2.emf"/><Relationship Id="rId4" Type="http://schemas.openxmlformats.org/officeDocument/2006/relationships/oleObject" Target="../embeddings/____________Microsoft_PowerPoint_97-200311.ppt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oleObject" Target="../embeddings/____________Microsoft_PowerPoint_97-200312.ppt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____________Microsoft_PowerPoint_97-200313.ppt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oleObject" Target="../embeddings/____________Microsoft_PowerPoint_97-200314.ppt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____________Microsoft_PowerPoint_97-200315.ppt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1.emf"/><Relationship Id="rId4" Type="http://schemas.openxmlformats.org/officeDocument/2006/relationships/oleObject" Target="../embeddings/____________Microsoft_PowerPoint_97-200316.ppt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1.emf"/><Relationship Id="rId4" Type="http://schemas.openxmlformats.org/officeDocument/2006/relationships/oleObject" Target="../embeddings/____________Microsoft_PowerPoint_97-200317.ppt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____________Microsoft_PowerPoint_97-200318.ppt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5.emf"/><Relationship Id="rId4" Type="http://schemas.openxmlformats.org/officeDocument/2006/relationships/oleObject" Target="../embeddings/____________Microsoft_PowerPoint_97-200319.ppt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____________Microsoft_PowerPoint_97-20032.ppt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1.emf"/><Relationship Id="rId4" Type="http://schemas.openxmlformats.org/officeDocument/2006/relationships/oleObject" Target="../embeddings/____________Microsoft_PowerPoint_97-200320.ppt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6.emf"/><Relationship Id="rId4" Type="http://schemas.openxmlformats.org/officeDocument/2006/relationships/oleObject" Target="../embeddings/____________Microsoft_PowerPoint_97-200321.pp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____________Microsoft_PowerPoint_97-20033.pp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____________Microsoft_PowerPoint_97-20034.ppt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oleObject" Target="../embeddings/____________Microsoft_PowerPoint_97-20035.ppt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____________Microsoft_PowerPoint_97-20036.ppt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oleObject" Target="../embeddings/____________Microsoft_PowerPoint_97-20037.ppt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____________Microsoft_PowerPoint_97-20038.ppt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oleObject" Target="../embeddings/____________Microsoft_PowerPoint_97-20039.pp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14282" y="162986"/>
          <a:ext cx="8715435" cy="6532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Презентация" r:id="rId4" imgW="4562941" imgH="3419856" progId="PowerPoint.Show.8">
                  <p:embed/>
                </p:oleObj>
              </mc:Choice>
              <mc:Fallback>
                <p:oleObj name="Презентация" r:id="rId4" imgW="4562941" imgH="3419856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62986"/>
                        <a:ext cx="8715435" cy="6532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0034" y="571480"/>
            <a:ext cx="8164543" cy="1754326"/>
          </a:xfrm>
          <a:prstGeom prst="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Глаз – важный и сложный 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орган зрения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3000372"/>
            <a:ext cx="4286280" cy="31393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Выполнила  </a:t>
            </a:r>
            <a:r>
              <a:rPr lang="ru-RU" b="1" dirty="0" err="1" smtClean="0">
                <a:solidFill>
                  <a:srgbClr val="FF0000"/>
                </a:solidFill>
              </a:rPr>
              <a:t>Жерлицына</a:t>
            </a:r>
            <a:r>
              <a:rPr lang="ru-RU" b="1" dirty="0" smtClean="0">
                <a:solidFill>
                  <a:srgbClr val="FF0000"/>
                </a:solidFill>
              </a:rPr>
              <a:t> Александра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учащаяся </a:t>
            </a:r>
            <a:r>
              <a:rPr lang="ru-RU" b="1" smtClean="0">
                <a:solidFill>
                  <a:srgbClr val="FF0000"/>
                </a:solidFill>
              </a:rPr>
              <a:t>10 </a:t>
            </a:r>
            <a:r>
              <a:rPr lang="ru-RU" b="1" dirty="0" smtClean="0">
                <a:solidFill>
                  <a:srgbClr val="FF0000"/>
                </a:solidFill>
              </a:rPr>
              <a:t>класса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МКОУ Писаревская СОШ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Кантемировский район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Воронежская область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Руководитель  Ключевская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Лариса Васильевна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учитель физики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МКОУ Писаревская СОШ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Кантемировский район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Воронежская область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3071810"/>
            <a:ext cx="2791465" cy="2506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14282" y="162986"/>
          <a:ext cx="8715435" cy="6532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Презентация" r:id="rId4" imgW="4562941" imgH="3419856" progId="PowerPoint.Show.8">
                  <p:embed/>
                </p:oleObj>
              </mc:Choice>
              <mc:Fallback>
                <p:oleObj name="Презентация" r:id="rId4" imgW="4562941" imgH="3419856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62986"/>
                        <a:ext cx="8715435" cy="6532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71472" y="285728"/>
            <a:ext cx="7858180" cy="63044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Ранние работы известных физиков несут следующий главный вывод,  состоящий в том, что зрительная клетка сетчатки - палочка - возбуждается при поглощении даже одного фотона. В ней фотон поглощается одной из 109 молекул зрительного пигмента – родопсина или зрительного пурпура. Палочка должна каким-то образом “узнать” возбужденную молекулу и ответить на это </a:t>
            </a:r>
            <a:r>
              <a:rPr lang="ru-RU" sz="2400" b="1" dirty="0" err="1" smtClean="0">
                <a:solidFill>
                  <a:srgbClr val="FF0000"/>
                </a:solidFill>
              </a:rPr>
              <a:t>одноквантовое</a:t>
            </a:r>
            <a:r>
              <a:rPr lang="ru-RU" sz="2400" b="1" dirty="0" smtClean="0">
                <a:solidFill>
                  <a:srgbClr val="FF0000"/>
                </a:solidFill>
              </a:rPr>
              <a:t> событие возникновением электрического сигнала. </a:t>
            </a:r>
          </a:p>
          <a:p>
            <a:pPr>
              <a:lnSpc>
                <a:spcPct val="80000"/>
              </a:lnSpc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В последние годы удалось впрямую зарегистрировать этот очень слабый электрический сигнал. В результате стало ясно: ответ зрительной клетки на единичный фотон есть событие дискретное, не зависит от интенсивности света, длительности вспышки и длины волны. У колбочек, однако, его величина оказалась слишком мала для того, чтобы возник такой рецепторный сигнал, который передавался бы следующим нейронам сетчатки. Этим объясняется относительно низкая чувствительность колбочек по сравнению с палочками.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14282" y="162987"/>
          <a:ext cx="8643997" cy="6478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Презентация" r:id="rId4" imgW="4562941" imgH="3419856" progId="PowerPoint.Show.8">
                  <p:embed/>
                </p:oleObj>
              </mc:Choice>
              <mc:Fallback>
                <p:oleObj name="Презентация" r:id="rId4" imgW="4562941" imgH="3419856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62987"/>
                        <a:ext cx="8643997" cy="6478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8596" y="642918"/>
            <a:ext cx="8072494" cy="55215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Абсолютная световая чувствительность зрительной системы определяется наименьшим количеством световой энергии, которое вызывает субъективное ощущение света. В настоящее время порог светового восприятия экспериментально определен в (4-7)·10–10 эрг/с. Это - минимальный поток световой энергии от точечного источника, который падает на роговицу глаза и воспринимается мозгом как вспышка света.                                                                                                      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Одного поглощенного светового кванта достаточно для физиологического возбуждения рецептора сумеречного зрения - палочки сетчатки глаза.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214282" y="162986"/>
          <a:ext cx="8715435" cy="6532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Презентация" r:id="rId4" imgW="4562941" imgH="3419856" progId="PowerPoint.Show.8">
                  <p:embed/>
                </p:oleObj>
              </mc:Choice>
              <mc:Fallback>
                <p:oleObj name="Презентация" r:id="rId4" imgW="4562941" imgH="3419856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62986"/>
                        <a:ext cx="8715435" cy="6532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71670" y="500042"/>
            <a:ext cx="4325800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Дальнозоркость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bol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1714488"/>
            <a:ext cx="3092966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428596" y="1500174"/>
            <a:ext cx="4929222" cy="40318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Дальнозоркость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коварное заболевание. В дальнозорком глазе фокус при спокойном состоянии глаза находится за сетчаткой.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Дально­зоркий глаз преломляет слабее нормального. Для того что­бы видеть даже весьма удаленные предметы, дальнозоркий глаз должен делать усилие; для видения близко лежащих предметов аккомодационная способность глаза уже недо­статочна. Следовательно, близкие предметы не могут быть видимы без напряжения глаза.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исправления дальнозоркости употребляются очки с собирающими линзами, приводящие фокус глаза в спокойном состоянии на сетчатку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14282" y="162987"/>
          <a:ext cx="8643997" cy="6478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Презентация" r:id="rId4" imgW="4562941" imgH="3419856" progId="PowerPoint.Show.8">
                  <p:embed/>
                </p:oleObj>
              </mc:Choice>
              <mc:Fallback>
                <p:oleObj name="Презентация" r:id="rId4" imgW="4562941" imgH="3419856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62987"/>
                        <a:ext cx="8643997" cy="6478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28860" y="500042"/>
            <a:ext cx="451348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Близорукость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bol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1643050"/>
            <a:ext cx="2827359" cy="3525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786182" y="1785926"/>
            <a:ext cx="4786346" cy="42362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Если расстояние между сетчатой оболочкой и хрусталиком ненормально велико или хрусталик настолько закруглён и толст, что его фокусное расстояние ненормально мало, изображение удалённого предмета попадает перед сетчатой. Этот дефект глаза очень распространён и называется </a:t>
            </a:r>
            <a:r>
              <a:rPr lang="ru-RU" sz="2400" b="1" i="1" dirty="0" smtClean="0">
                <a:solidFill>
                  <a:srgbClr val="FF0000"/>
                </a:solidFill>
              </a:rPr>
              <a:t>близорукостью </a:t>
            </a:r>
            <a:r>
              <a:rPr lang="ru-RU" sz="2400" dirty="0" smtClean="0">
                <a:solidFill>
                  <a:srgbClr val="FF0000"/>
                </a:solidFill>
              </a:rPr>
              <a:t>или </a:t>
            </a:r>
            <a:r>
              <a:rPr lang="ru-RU" sz="2400" b="1" i="1" dirty="0" smtClean="0">
                <a:solidFill>
                  <a:srgbClr val="FF0000"/>
                </a:solidFill>
              </a:rPr>
              <a:t>миопией.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Для исправления близорукости, глаза должны быть снабжены очками с рассеивающими линзами.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14282" y="162986"/>
          <a:ext cx="8715435" cy="6532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Презентация" r:id="rId4" imgW="4562941" imgH="3419856" progId="PowerPoint.Show.8">
                  <p:embed/>
                </p:oleObj>
              </mc:Choice>
              <mc:Fallback>
                <p:oleObj name="Презентация" r:id="rId4" imgW="4562941" imgH="3419856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62986"/>
                        <a:ext cx="8715435" cy="6532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71868" y="714356"/>
            <a:ext cx="3836884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Астигматизм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Ф4"/>
          <p:cNvPicPr>
            <a:picLocks noChangeAspect="1" noChangeArrowheads="1"/>
          </p:cNvPicPr>
          <p:nvPr/>
        </p:nvPicPr>
        <p:blipFill>
          <a:blip r:embed="rId6" cstate="print"/>
          <a:srcRect r="-2371" b="19821"/>
          <a:stretch>
            <a:fillRect/>
          </a:stretch>
        </p:blipFill>
        <p:spPr bwMode="auto">
          <a:xfrm>
            <a:off x="1071538" y="500042"/>
            <a:ext cx="1717658" cy="1673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285852" y="2786058"/>
            <a:ext cx="7000924" cy="27588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Обычно поверхность роговой оболочки – несколько выступающей передней части глазного яблока – и поверхность хрусталика являются частями почти идеальной сфер. Однако нередко кривизна одной или обоих этих поверхностей оказывается большей в одной плоскости, чем в какой – либо другой. Этот дефект, в результате которого получается нечёткое зрение, называется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астигматизмом.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Астигматизм исправляется цилиндрической линзой.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14282" y="162986"/>
          <a:ext cx="8715435" cy="6532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Презентация" r:id="rId4" imgW="4562941" imgH="3419856" progId="PowerPoint.Show.8">
                  <p:embed/>
                </p:oleObj>
              </mc:Choice>
              <mc:Fallback>
                <p:oleObj name="Презентация" r:id="rId4" imgW="4562941" imgH="3419856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62986"/>
                        <a:ext cx="8715435" cy="6532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8596" y="642918"/>
            <a:ext cx="3536866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Дальтонизм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02333" y="571481"/>
            <a:ext cx="1785950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00100" y="2607237"/>
            <a:ext cx="5857900" cy="319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Дальтонизм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неспособность различать цвета, если колбочки какого – либо вида оказываются с дефектом. Это расстройство зрения названо по фамилии английского химика и физика Джона Дальтона, впервые исследовавшего это явление. Дальтонизмом страдают 8% мужчин и 0.5% женщин.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14282" y="162986"/>
          <a:ext cx="8715435" cy="6532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Презентация" r:id="rId4" imgW="4562941" imgH="3419856" progId="PowerPoint.Show.8">
                  <p:embed/>
                </p:oleObj>
              </mc:Choice>
              <mc:Fallback>
                <p:oleObj name="Презентация" r:id="rId4" imgW="4562941" imgH="3419856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62986"/>
                        <a:ext cx="8715435" cy="6532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71802" y="428604"/>
            <a:ext cx="3261406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Косоглазие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2212381"/>
            <a:ext cx="4572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Косоглазие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отклонение одного глаза или попеременно одного из глаз от совместной точки фиксации с нарушением бинокулярного зрения.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14282" y="162986"/>
          <a:ext cx="8715435" cy="6532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Презентация" r:id="rId4" imgW="4562941" imgH="3419856" progId="PowerPoint.Show.8">
                  <p:embed/>
                </p:oleObj>
              </mc:Choice>
              <mc:Fallback>
                <p:oleObj name="Презентация" r:id="rId4" imgW="4562941" imgH="3419856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62986"/>
                        <a:ext cx="8715435" cy="6532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28662" y="428604"/>
            <a:ext cx="7715304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 мере взросления у многих детей развиваются различные болезни. Я решила выяснить, что считают ученики основными причинами ухудшения зрения.  Вот что получилось: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0723" name="Object 4"/>
          <p:cNvGraphicFramePr>
            <a:graphicFrameLocks noChangeAspect="1"/>
          </p:cNvGraphicFramePr>
          <p:nvPr/>
        </p:nvGraphicFramePr>
        <p:xfrm>
          <a:off x="3929058" y="2500306"/>
          <a:ext cx="4954421" cy="2717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Диаграмма" r:id="rId6" imgW="4533967" imgH="2485952" progId="MSGraph.Chart.8">
                  <p:embed/>
                </p:oleObj>
              </mc:Choice>
              <mc:Fallback>
                <p:oleObj name="Диаграмма" r:id="rId6" imgW="4533967" imgH="2485952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2500306"/>
                        <a:ext cx="4954421" cy="27171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0034" y="2357430"/>
            <a:ext cx="3429024" cy="3416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Основные причины </a:t>
            </a:r>
          </a:p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(по мнению учеников):</a:t>
            </a:r>
          </a:p>
          <a:p>
            <a:pPr algn="ctr"/>
            <a:endParaRPr lang="ru-RU" sz="2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</a:rPr>
              <a:t>неправильное освещение;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</a:rPr>
              <a:t>недостаточное вечернее освещение;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</a:rPr>
              <a:t>близкое чтение;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</a:rPr>
              <a:t>неправильная осанка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214282" y="162986"/>
          <a:ext cx="8715435" cy="6532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Презентация" r:id="rId4" imgW="4562941" imgH="3419856" progId="PowerPoint.Show.8">
                  <p:embed/>
                </p:oleObj>
              </mc:Choice>
              <mc:Fallback>
                <p:oleObj name="Презентация" r:id="rId4" imgW="4562941" imgH="3419856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62986"/>
                        <a:ext cx="8715435" cy="6532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28662" y="571480"/>
            <a:ext cx="7645747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Причины ухудшения зрения: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2357430"/>
            <a:ext cx="2357454" cy="2357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786182" y="1785926"/>
            <a:ext cx="4572000" cy="35394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</a:rPr>
              <a:t>Чтение книг на близком расстоянии;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</a:rPr>
              <a:t>Плохое освещение;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</a:rPr>
              <a:t>Неправильная посадка;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</a:rPr>
              <a:t>Травмы;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</a:rPr>
              <a:t>Персональный компьютер, телевизор.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214282" y="162987"/>
          <a:ext cx="8643997" cy="6478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Презентация" r:id="rId4" imgW="4562941" imgH="3419856" progId="PowerPoint.Show.8">
                  <p:embed/>
                </p:oleObj>
              </mc:Choice>
              <mc:Fallback>
                <p:oleObj name="Презентация" r:id="rId4" imgW="4562941" imgH="3419856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62987"/>
                        <a:ext cx="8643997" cy="6478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14414" y="285728"/>
            <a:ext cx="7134069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по охране зрения: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499241"/>
            <a:ext cx="8001056" cy="42288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трите глаза грязными руками;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Умывайтесь ежедневно с мылом;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смотрите близко телевизор (не менее 3м) и долго (более часа);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играйте в компьютерные игры более 15-20 минут;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читайте в транспорте;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читайте, не рисуйте  лежа в постели;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Читайте и рисуйте за столом, в хорошо освещенной комнате, свет должен падать слева;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Оберегайте глаза от попадания в них едких и опасных жидкостей;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Берегите глаза от колющих и режущих предметов;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Ешьте продукты с витаминами;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Гуляйте часто на свежем воздухе.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14282" y="162987"/>
          <a:ext cx="8643997" cy="6478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Презентация" r:id="rId4" imgW="4562941" imgH="3419856" progId="PowerPoint.Show.8">
                  <p:embed/>
                </p:oleObj>
              </mc:Choice>
              <mc:Fallback>
                <p:oleObj name="Презентация" r:id="rId4" imgW="4562941" imgH="3419856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62987"/>
                        <a:ext cx="8643997" cy="6478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000232" y="357166"/>
            <a:ext cx="5604291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Задачи исследования: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1643050"/>
            <a:ext cx="6429404" cy="3748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</a:rPr>
              <a:t>В процессе изучения различной литературы узнать, как устроен глаз человека;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</a:rPr>
              <a:t>Изучить, какую роль играет глаз в жизни человека;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</a:rPr>
              <a:t>Рассмотреть дефекты зрения;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</a:rPr>
              <a:t>Установить основные причины ухудшения зрения;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</a:rPr>
              <a:t>Изучить упражнения для сохранения и улучшения зрения;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</a:rPr>
              <a:t>Сделать выводы;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</a:rPr>
              <a:t>Оформить текст научной работы.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14282" y="162986"/>
          <a:ext cx="8715435" cy="6532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Презентация" r:id="rId4" imgW="4562941" imgH="3419856" progId="PowerPoint.Show.8">
                  <p:embed/>
                </p:oleObj>
              </mc:Choice>
              <mc:Fallback>
                <p:oleObj name="Презентация" r:id="rId4" imgW="4562941" imgH="3419856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62986"/>
                        <a:ext cx="8715435" cy="6532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71670" y="428604"/>
            <a:ext cx="5672387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Гимнастика для глаз.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785926"/>
            <a:ext cx="7500990" cy="38841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Мы так же рекомендуем упражнения, которые способствуют снятию напряжения мышц глаза, улучшают кровообращение: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</a:rPr>
              <a:t>Плотно закрыть глаза, а затем широко открыть их (5-6 раз с интервалом 30 сек);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</a:rPr>
              <a:t>Посмотреть вверх, вниз, влево, вправо, не поворачивая головы (3-4 раза);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</a:rPr>
              <a:t>Вращать глазами по кругу по 2-3 сек (3-4 раза);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</a:rPr>
              <a:t>Быстро-быстро моргать (1 мин);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</a:rPr>
              <a:t>Смотреть вдаль, сидя перед окном (3-4 раза).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14282" y="162986"/>
          <a:ext cx="8715435" cy="6532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Презентация" r:id="rId4" imgW="4562941" imgH="3419856" progId="PowerPoint.Show.8">
                  <p:embed/>
                </p:oleObj>
              </mc:Choice>
              <mc:Fallback>
                <p:oleObj name="Презентация" r:id="rId4" imgW="4562941" imgH="3419856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62986"/>
                        <a:ext cx="8715435" cy="6532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1538" y="1714488"/>
            <a:ext cx="7286676" cy="1938992"/>
          </a:xfrm>
          <a:prstGeom prst="rect">
            <a:avLst/>
          </a:prstGeom>
          <a:scene3d>
            <a:camera prst="perspectiveRelaxedModerately"/>
            <a:lightRig rig="soft" dir="tl">
              <a:rot lat="0" lon="0" rev="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4282" y="162986"/>
          <a:ext cx="8715435" cy="6532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Презентация" r:id="rId4" imgW="4562941" imgH="3419856" progId="PowerPoint.Show.8">
                  <p:embed/>
                </p:oleObj>
              </mc:Choice>
              <mc:Fallback>
                <p:oleObj name="Презентация" r:id="rId4" imgW="4562941" imgH="3419856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62986"/>
                        <a:ext cx="8715435" cy="6532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85918" y="500042"/>
            <a:ext cx="6086794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Методы исследования: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285992"/>
            <a:ext cx="7072362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FF0000"/>
                </a:solidFill>
              </a:rPr>
              <a:t>Анализ различной литературы и материалов сети </a:t>
            </a:r>
            <a:r>
              <a:rPr lang="en-US" sz="4000" dirty="0" smtClean="0">
                <a:solidFill>
                  <a:srgbClr val="FF0000"/>
                </a:solidFill>
              </a:rPr>
              <a:t>Internet</a:t>
            </a:r>
            <a:r>
              <a:rPr lang="ru-RU" sz="4000" dirty="0" smtClean="0">
                <a:solidFill>
                  <a:srgbClr val="FF0000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FF0000"/>
                </a:solidFill>
              </a:rPr>
              <a:t>Опрос  школьников.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14282" y="162986"/>
          <a:ext cx="8715435" cy="6532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Презентация" r:id="rId4" imgW="4562941" imgH="3419856" progId="PowerPoint.Show.8">
                  <p:embed/>
                </p:oleObj>
              </mc:Choice>
              <mc:Fallback>
                <p:oleObj name="Презентация" r:id="rId4" imgW="4562941" imgH="3419856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62986"/>
                        <a:ext cx="8715435" cy="6532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42910" y="391246"/>
            <a:ext cx="8001056" cy="5509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FF0000"/>
                </a:solidFill>
              </a:rPr>
              <a:t>Гипотеза исследования</a:t>
            </a:r>
            <a:r>
              <a:rPr lang="ru-RU" sz="2000" dirty="0" smtClean="0"/>
              <a:t>: существует потребность узнавать новое.</a:t>
            </a:r>
          </a:p>
          <a:p>
            <a:pPr>
              <a:lnSpc>
                <a:spcPct val="80000"/>
              </a:lnSpc>
            </a:pPr>
            <a:endParaRPr lang="ru-RU" sz="2000" b="1" i="1" dirty="0" smtClean="0"/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Актуальность</a:t>
            </a:r>
            <a:r>
              <a:rPr lang="ru-RU" sz="2000" dirty="0" smtClean="0"/>
              <a:t> выбранной </a:t>
            </a:r>
            <a:r>
              <a:rPr lang="ru-RU" sz="2000" b="1" dirty="0" smtClean="0">
                <a:solidFill>
                  <a:srgbClr val="FF0000"/>
                </a:solidFill>
              </a:rPr>
              <a:t>темы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состоит в том, что забота о зрении имеет большое значение в жизни человека, учит понять, почему надо беречь зрение, выполнять упражнения для сохранения здоровья глаз, сделать их необходимыми для себя, сообщать эти правила другим.</a:t>
            </a:r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FF0000"/>
                </a:solidFill>
              </a:rPr>
              <a:t>Объект изучения </a:t>
            </a:r>
            <a:r>
              <a:rPr lang="ru-RU" sz="2000" b="1" i="1" dirty="0" smtClean="0"/>
              <a:t>- </a:t>
            </a:r>
            <a:r>
              <a:rPr lang="ru-RU" sz="2000" dirty="0" smtClean="0"/>
              <a:t>глаз.</a:t>
            </a:r>
            <a:r>
              <a:rPr lang="ru-RU" sz="2000" i="1" dirty="0" smtClean="0"/>
              <a:t> </a:t>
            </a:r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FF0000"/>
                </a:solidFill>
              </a:rPr>
              <a:t>Предмет изучения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– глаз как оптический инструмент. </a:t>
            </a:r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FF0000"/>
                </a:solidFill>
              </a:rPr>
              <a:t>Цель научной работы</a:t>
            </a:r>
            <a:r>
              <a:rPr lang="ru-RU" sz="2000" b="1" i="1" dirty="0" smtClean="0"/>
              <a:t>: </a:t>
            </a:r>
            <a:r>
              <a:rPr lang="ru-RU" sz="2000" dirty="0" smtClean="0"/>
              <a:t>Привлечь внимание учащихся к проблеме сохранения здоровья глаз и хорошего зрения. А для этого необходимо понимать, как устроены органы зрения, и что можно делать для сохранения их здоровья. </a:t>
            </a:r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FF0000"/>
                </a:solidFill>
              </a:rPr>
              <a:t>Новизна работы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состоит в возможности  научиться чему-то новому...</a:t>
            </a:r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FF0000"/>
                </a:solidFill>
              </a:rPr>
              <a:t>Практическая значимость работы </a:t>
            </a:r>
            <a:r>
              <a:rPr lang="ru-RU" sz="2000" dirty="0" smtClean="0"/>
              <a:t>состоит в том, что она  может быть использована  школьниками для повышения образовательного уровня, учителем биологии и физики  при изучении  тем. Провести занимательный урок охраны здоровья.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14282" y="162987"/>
          <a:ext cx="8643997" cy="6478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Презентация" r:id="rId4" imgW="4562941" imgH="3419856" progId="PowerPoint.Show.8">
                  <p:embed/>
                </p:oleObj>
              </mc:Choice>
              <mc:Fallback>
                <p:oleObj name="Презентация" r:id="rId4" imgW="4562941" imgH="3419856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62987"/>
                        <a:ext cx="8643997" cy="6478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71736" y="500042"/>
            <a:ext cx="4368568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Что такое глаз?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2214554"/>
            <a:ext cx="2718983" cy="2441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34" y="1928802"/>
            <a:ext cx="4286280" cy="3416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Глаз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— сенсорный орган</a:t>
            </a:r>
          </a:p>
          <a:p>
            <a:pPr>
              <a:buFontTx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(орган зрительной системы)</a:t>
            </a:r>
          </a:p>
          <a:p>
            <a:pPr>
              <a:buFontTx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человека и животных, обладающий способностью воспринимать электромагнитное излучение </a:t>
            </a:r>
          </a:p>
          <a:p>
            <a:pPr>
              <a:buFontTx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в световом диапазоне </a:t>
            </a:r>
          </a:p>
          <a:p>
            <a:pPr>
              <a:buFontTx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длин волн и обеспечивающий </a:t>
            </a:r>
          </a:p>
          <a:p>
            <a:pPr>
              <a:buFontTx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функцию зрения.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14282" y="162986"/>
          <a:ext cx="8715435" cy="6532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Презентация" r:id="rId4" imgW="4562941" imgH="3419856" progId="PowerPoint.Show.8">
                  <p:embed/>
                </p:oleObj>
              </mc:Choice>
              <mc:Fallback>
                <p:oleObj name="Презентация" r:id="rId4" imgW="4562941" imgH="3419856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62986"/>
                        <a:ext cx="8715435" cy="6532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7158" y="285728"/>
            <a:ext cx="842968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Строение зрительного анализатора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1236155023643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7158" y="1142984"/>
            <a:ext cx="8455053" cy="5284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14282" y="162986"/>
          <a:ext cx="8715435" cy="6532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Презентация" r:id="rId4" imgW="4562941" imgH="3419856" progId="PowerPoint.Show.8">
                  <p:embed/>
                </p:oleObj>
              </mc:Choice>
              <mc:Fallback>
                <p:oleObj name="Презентация" r:id="rId4" imgW="4562941" imgH="3419856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62986"/>
                        <a:ext cx="8715435" cy="6532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miop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1785926"/>
            <a:ext cx="3934574" cy="2357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71472" y="1071546"/>
            <a:ext cx="3571900" cy="41549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Согласно законам физики, собирательная линза переворачивает изображение предмета. Роговица и хрусталик являются собирательными линзами, поэтому на сетчатку глаза изображение также попадает перевернутым.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14282" y="162986"/>
          <a:ext cx="8715435" cy="6532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Презентация" r:id="rId4" imgW="4562941" imgH="3419856" progId="PowerPoint.Show.8">
                  <p:embed/>
                </p:oleObj>
              </mc:Choice>
              <mc:Fallback>
                <p:oleObj name="Презентация" r:id="rId4" imgW="4562941" imgH="3419856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62986"/>
                        <a:ext cx="8715435" cy="6532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71934" y="500042"/>
            <a:ext cx="457200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«Биология становится слишком серьезной наукой, чтобы ее можно было доверять биологам»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1857364"/>
            <a:ext cx="2857520" cy="39280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57158" y="1714488"/>
            <a:ext cx="5072098" cy="44135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Физика, в первую очередь оптика, и физиология зрения тесно связаны. Со времен Евклида, Галена и Птолемея до 1583 г. существовало заблуждение, будто хрусталик - чувствующий свет орган. Именно Кеплер, который, воздав должное всеми забытому биологу </a:t>
            </a:r>
            <a:r>
              <a:rPr lang="ru-RU" sz="2400" b="1" dirty="0" err="1" smtClean="0">
                <a:solidFill>
                  <a:srgbClr val="FF0000"/>
                </a:solidFill>
              </a:rPr>
              <a:t>Ф.Платеру</a:t>
            </a:r>
            <a:r>
              <a:rPr lang="ru-RU" sz="2400" b="1" dirty="0" smtClean="0">
                <a:solidFill>
                  <a:srgbClr val="FF0000"/>
                </a:solidFill>
              </a:rPr>
              <a:t>, осознал, что светочувствительный орган зрения не хрусталик, а сетчатка. Кеплера по праву следует считать отцом физиологической оптики.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85720" y="285728"/>
          <a:ext cx="8501121" cy="6371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Презентация" r:id="rId4" imgW="4562941" imgH="3419856" progId="PowerPoint.Show.8">
                  <p:embed/>
                </p:oleObj>
              </mc:Choice>
              <mc:Fallback>
                <p:oleObj name="Презентация" r:id="rId4" imgW="4562941" imgH="3419856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285728"/>
                        <a:ext cx="8501121" cy="6371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00034" y="500042"/>
            <a:ext cx="8166979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Абсолютная чувствительность глаза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428736"/>
            <a:ext cx="7643866" cy="42842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В конце XIX в. вполне грамотно определил порог чувствительности глаза американский физик и астроном С. Р. </a:t>
            </a:r>
            <a:r>
              <a:rPr lang="ru-RU" sz="2000" b="1" dirty="0" err="1" smtClean="0">
                <a:solidFill>
                  <a:srgbClr val="FF0000"/>
                </a:solidFill>
              </a:rPr>
              <a:t>Лэнгли</a:t>
            </a:r>
            <a:r>
              <a:rPr lang="ru-RU" sz="2000" b="1" dirty="0" smtClean="0">
                <a:solidFill>
                  <a:srgbClr val="FF0000"/>
                </a:solidFill>
              </a:rPr>
              <a:t>. Как мы теперь знаем, в эксперименте по определению порога чувствительности зрительной системы необходимы следующие условия: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предварительная </a:t>
            </a:r>
            <a:r>
              <a:rPr lang="ru-RU" sz="2000" b="1" dirty="0" err="1" smtClean="0">
                <a:solidFill>
                  <a:srgbClr val="FF0000"/>
                </a:solidFill>
              </a:rPr>
              <a:t>темновая</a:t>
            </a:r>
            <a:r>
              <a:rPr lang="ru-RU" sz="2000" b="1" dirty="0" smtClean="0">
                <a:solidFill>
                  <a:srgbClr val="FF0000"/>
                </a:solidFill>
              </a:rPr>
              <a:t> адаптация глаза наблюдателя;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фиксация пятна света на периферии сетчатки, где находятся более чувствительные к свету палочки (сумеречное зрение);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достаточно маленькое световое пятно, падающее на сетчатку глаза;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световая вспышка;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определенная длина волны света, соответствующая максимуму спектральной чувствительности палочкового зрения.                                                                                             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При изучении солнечной активности ему необходимо было измерять интенсивность радиации во всем диапазоне длин волн. Так он создал тепловой детектор световой энергии - болометр. Согласно </a:t>
            </a:r>
            <a:r>
              <a:rPr lang="ru-RU" sz="2000" b="1" dirty="0" err="1" smtClean="0">
                <a:solidFill>
                  <a:srgbClr val="FF0000"/>
                </a:solidFill>
              </a:rPr>
              <a:t>Лэнгли</a:t>
            </a:r>
            <a:r>
              <a:rPr lang="ru-RU" sz="2000" b="1" dirty="0" smtClean="0">
                <a:solidFill>
                  <a:srgbClr val="FF0000"/>
                </a:solidFill>
              </a:rPr>
              <a:t>, значение по энергии - 3·10–9 эрг, что соответствует потоку, содержащему 800 фотонов.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1216</Words>
  <Application>Microsoft Office PowerPoint</Application>
  <PresentationFormat>Экран (4:3)</PresentationFormat>
  <Paragraphs>98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 Office</vt:lpstr>
      <vt:lpstr>Презентация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школа</cp:lastModifiedBy>
  <cp:revision>11</cp:revision>
  <dcterms:created xsi:type="dcterms:W3CDTF">2015-02-24T06:23:20Z</dcterms:created>
  <dcterms:modified xsi:type="dcterms:W3CDTF">2018-01-19T08:00:00Z</dcterms:modified>
</cp:coreProperties>
</file>