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8" r:id="rId4"/>
    <p:sldId id="259" r:id="rId5"/>
    <p:sldId id="260" r:id="rId6"/>
    <p:sldId id="262" r:id="rId7"/>
    <p:sldId id="264" r:id="rId8"/>
    <p:sldId id="268" r:id="rId9"/>
    <p:sldId id="269" r:id="rId10"/>
    <p:sldId id="290" r:id="rId11"/>
    <p:sldId id="289" r:id="rId12"/>
    <p:sldId id="272" r:id="rId13"/>
    <p:sldId id="273" r:id="rId14"/>
    <p:sldId id="274" r:id="rId15"/>
    <p:sldId id="275" r:id="rId16"/>
    <p:sldId id="276" r:id="rId17"/>
    <p:sldId id="279" r:id="rId18"/>
    <p:sldId id="278" r:id="rId19"/>
    <p:sldId id="280" r:id="rId20"/>
    <p:sldId id="281" r:id="rId21"/>
    <p:sldId id="287" r:id="rId22"/>
    <p:sldId id="288" r:id="rId23"/>
    <p:sldId id="282" r:id="rId24"/>
    <p:sldId id="283" r:id="rId25"/>
    <p:sldId id="284" r:id="rId26"/>
    <p:sldId id="285" r:id="rId27"/>
    <p:sldId id="286" r:id="rId28"/>
    <p:sldId id="300" r:id="rId29"/>
    <p:sldId id="293" r:id="rId30"/>
    <p:sldId id="296" r:id="rId31"/>
    <p:sldId id="29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F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8" autoAdjust="0"/>
    <p:restoredTop sz="94660"/>
  </p:normalViewPr>
  <p:slideViewPr>
    <p:cSldViewPr>
      <p:cViewPr varScale="1">
        <p:scale>
          <a:sx n="73" d="100"/>
          <a:sy n="73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A35E6-11E1-4F7E-9260-9893A9614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F76A1-40B6-4716-9E6E-D3931BF26281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08FC0-27CE-40F9-90F8-69385A2ECC7D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81159-C2E4-4CAB-A887-1DD4989CE6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3EB7C-5104-4673-A003-CAC7BAD73EE5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D926-3625-4662-84FE-215B5D9F31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FCCB3-91E4-44F8-B9B1-502CF5759E96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2DBD0-6A49-4AA2-9EE0-56AD74E1B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A3195-1B33-40E4-AC15-25A276C34D3E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8BC4-7298-4AF9-9A42-5066B9CC6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5916E-5A4C-484A-876D-7FE5744A9A7B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FF21F7-18C8-49D3-A363-DF6D4CE91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9693-53DA-47D0-B871-E70C423E21F4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583DD-8EB8-4820-B545-B26750C624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10CB9E-D268-4C25-9B2A-7268F59DA01D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6B1BD-8028-46E3-8015-1464E836E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83173-75E3-4441-AF5E-D4FB4DB9CD26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933-CF70-41F9-AACC-7D7F85E9A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804D4-075E-41B6-B8C5-FB7D09624206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1ACE8-3906-4072-905D-EC3A2E04A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08987-0CAB-4997-92BB-DDFEA6AE8349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E8424-4F71-4A94-B0BC-1C83A45C9C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30535-FEF9-4D79-ACD0-4F41DFA9E5FF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E22A5-20B1-45B3-BE90-315941677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D00C716-DA6B-456D-8271-F007C6884EEB}" type="datetimeFigureOut">
              <a:rPr lang="ru-RU"/>
              <a:pPr>
                <a:defRPr/>
              </a:pPr>
              <a:t>19.01.2018</a:t>
            </a:fld>
            <a:endParaRPr lang="ru-RU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8EFE002-CD4E-426B-8640-B4CA80C82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0" y="142875"/>
            <a:ext cx="9144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i="1" smtClean="0">
                <a:solidFill>
                  <a:schemeClr val="bg1"/>
                </a:solidFill>
              </a:rPr>
              <a:t>Красота </a:t>
            </a:r>
            <a:r>
              <a:rPr lang="ru-RU" sz="6600" b="1" i="1" smtClean="0">
                <a:solidFill>
                  <a:schemeClr val="bg1"/>
                </a:solidFill>
                <a:latin typeface="Arial" charset="0"/>
              </a:rPr>
              <a:t>б</a:t>
            </a:r>
            <a:r>
              <a:rPr lang="ru-RU" sz="6600" b="1" i="1" smtClean="0">
                <a:solidFill>
                  <a:schemeClr val="bg1"/>
                </a:solidFill>
              </a:rPr>
              <a:t>айкальского льда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3286125"/>
            <a:ext cx="9144000" cy="3571875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Автор проекта: Сердюк Мария</a:t>
            </a:r>
          </a:p>
          <a:p>
            <a:pPr eaLnBrk="1" hangingPunct="1">
              <a:defRPr/>
            </a:pPr>
            <a:r>
              <a:rPr lang="ru-RU" b="1" i="1" dirty="0" smtClean="0"/>
              <a:t>ученица 4 класса А</a:t>
            </a:r>
          </a:p>
          <a:p>
            <a:pPr eaLnBrk="1" hangingPunct="1">
              <a:defRPr/>
            </a:pPr>
            <a:r>
              <a:rPr lang="ru-RU" b="1" i="1" dirty="0" smtClean="0"/>
              <a:t>МБОУ г. Иркутска СОШ №65.</a:t>
            </a:r>
          </a:p>
          <a:p>
            <a:pPr eaLnBrk="1" hangingPunct="1">
              <a:defRPr/>
            </a:pPr>
            <a:endParaRPr lang="ru-RU" b="1" i="1" dirty="0" smtClean="0"/>
          </a:p>
          <a:p>
            <a:pPr eaLnBrk="1" hangingPunct="1">
              <a:defRPr/>
            </a:pPr>
            <a:r>
              <a:rPr lang="ru-RU" sz="2400" b="1" i="1" dirty="0" smtClean="0"/>
              <a:t>Научный руководитель: </a:t>
            </a:r>
            <a:r>
              <a:rPr lang="ru-RU" sz="2400" b="1" i="1" dirty="0" err="1" smtClean="0"/>
              <a:t>Шароватова</a:t>
            </a:r>
            <a:r>
              <a:rPr lang="ru-RU" sz="2400" b="1" i="1" dirty="0" smtClean="0"/>
              <a:t> Ольга Алексеевна</a:t>
            </a:r>
          </a:p>
          <a:p>
            <a:pPr eaLnBrk="1" hangingPunct="1">
              <a:defRPr/>
            </a:pPr>
            <a:r>
              <a:rPr lang="ru-RU" sz="2400" b="1" i="1" dirty="0" smtClean="0"/>
              <a:t>учитель начальных классов.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E:\Лед на Байкале\Переправа через Байкал\гужевая перепра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57688"/>
            <a:ext cx="8229600" cy="2500312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rgbClr val="000000"/>
                </a:solidFill>
              </a:rPr>
              <a:t>Уже в XVII в. через зимний Байкал двигались караваны, везя в Китай «мягкую рухлядь» (пушнину), оттуда — китайские шелка, чай и другие товары. 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Переправа</a:t>
            </a:r>
            <a:b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через Байкал</a:t>
            </a:r>
            <a:endParaRPr lang="ru-RU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78" name="Picture 3" descr="E:\Лед на Байкале\Переправа через Байкал\Переправа по байкальскому льд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00213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4859338" y="188913"/>
            <a:ext cx="360045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dirty="0" err="1" smtClean="0"/>
              <a:t>Осенец</a:t>
            </a:r>
            <a:r>
              <a:rPr lang="ru-RU" sz="6600" dirty="0" smtClean="0"/>
              <a:t> 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929063" y="1214438"/>
            <a:ext cx="5214937" cy="32146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С наступлением холодов начинает появляться сначала в небольшом, а затем все в большем и большем количестве плавучий лед – или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осенец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1">
                    <a:lumMod val="50000"/>
                  </a:schemeClr>
                </a:solidFill>
              </a:rPr>
              <a:t>Осенец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считается самым толстым и прочным льдом.</a:t>
            </a:r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25603" name="Picture 2" descr="E:\Лед на Байкале\Байкальский лёд Роспросвещение\Фотографии льда\Осенец\осенец образова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E:\Лед на Байкале\Байкальский лёд Роспросвещение\Фотографии льда\Становые трещины\baikal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857250" y="0"/>
            <a:ext cx="7600950" cy="1357313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/>
              <a:t>Становые щели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14313" y="1571625"/>
            <a:ext cx="8786812" cy="4929188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В разгар лютой зимы при сильных морозах очень толстый байкальский лед неожиданно начинает трескаться. В воздухе раздается грохот, похожий на раскат грома, и на гладкой поверхности прозрачного льда стремительно образуются широкие и длинные трещины. Длина трещин может достигать 20 и более километров, ширина — два-три метра.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G:\Байкал 3\трещт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err="1" smtClean="0"/>
              <a:t>Сокуи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285750" y="1500188"/>
            <a:ext cx="8501063" cy="49291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/>
              <a:t> «</a:t>
            </a:r>
            <a:r>
              <a:rPr lang="ru-RU" sz="2400" b="1" dirty="0" err="1" smtClean="0"/>
              <a:t>Сокуями</a:t>
            </a:r>
            <a:r>
              <a:rPr lang="ru-RU" sz="2400" b="1" dirty="0" smtClean="0"/>
              <a:t>» называют ледовые валы, которые образуются на отмели у берегов с приходом зимы. У кромки озера вода быстро замерзает, прибой наплёскивает волны сверху, и лёд продвигается всё дальше в озеро. В зависимости от силы волн </a:t>
            </a:r>
            <a:r>
              <a:rPr lang="ru-RU" sz="2400" b="1" dirty="0" err="1" smtClean="0"/>
              <a:t>сокуй</a:t>
            </a:r>
            <a:r>
              <a:rPr lang="ru-RU" sz="2400" b="1" dirty="0" smtClean="0"/>
              <a:t> похож на ступенчатую террасу или нагромождение ледяных валов. Вдоль </a:t>
            </a:r>
            <a:r>
              <a:rPr lang="ru-RU" sz="2400" b="1" dirty="0" err="1" smtClean="0"/>
              <a:t>сокуя</a:t>
            </a:r>
            <a:r>
              <a:rPr lang="ru-RU" sz="2400" b="1" dirty="0" smtClean="0"/>
              <a:t> часто встречаются ледяные сопки — полые, прозрачные ледяные шатры до 6 метров в высоту. Такая форма льда характерна только для Байкала.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E:\Лед на Байкале\Байкальский лёд Роспросвещение\Фотографии льда\СОКУИ\146642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/>
              <a:t>Сало</a:t>
            </a:r>
            <a:endParaRPr lang="ru-RU" sz="6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625" y="1857375"/>
            <a:ext cx="8429625" cy="378142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Плоские тонкие кристаллы льда, еще не смерзшиеся в сплошную корочку. Они образуются на спокойной поверхности воды и являются первым признаком ее охлаждения ниже 0° С. Сроки образования сала определяются тепловым запасом воды.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E:\Лед на Байкале\Байкальский лёд Роспросвещение\Фотографии льда\Сало\146641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err="1" smtClean="0"/>
              <a:t>Колобовники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88" y="1285875"/>
            <a:ext cx="8358187" cy="51435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Это скатанная форма блинчатого льда, которая формируется при замерзании озера и разрушении его ледяной кромки волнами. Обычно обломки льдин имеют округлую форму мутного цвета, часто с утолщенными краями. </a:t>
            </a:r>
            <a:r>
              <a:rPr lang="ru-RU" b="1" dirty="0" err="1" smtClean="0"/>
              <a:t>Колобовники</a:t>
            </a:r>
            <a:r>
              <a:rPr lang="ru-RU" b="1" dirty="0" smtClean="0"/>
              <a:t> доставляют немало неприятностей автомобильному транспорту и даже пешеходам.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G:\Байкал 3\лед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63" y="0"/>
            <a:ext cx="5214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0"/>
            <a:ext cx="4143375" cy="5786438"/>
          </a:xfrm>
        </p:spPr>
        <p:txBody>
          <a:bodyPr/>
          <a:lstStyle/>
          <a:p>
            <a:pPr indent="457200" algn="ctr" eaLnBrk="1" hangingPunct="1">
              <a:defRPr/>
            </a:pPr>
            <a:r>
              <a:rPr lang="ru-RU" sz="2800" b="1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Воды Байкала ежегодно сковывает сплошной ледовый покров.</a:t>
            </a:r>
            <a:br>
              <a:rPr lang="ru-RU" sz="2800" b="1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  <a:t> Одной из байкальских тайн является тайна о невероятных формах байкальского льда. Ведь среди них есть такие, которые наука пока не в состоянии объяснить.</a:t>
            </a:r>
            <a:br>
              <a:rPr lang="ru-RU" sz="2800" b="1" smtClean="0">
                <a:solidFill>
                  <a:srgbClr val="000000"/>
                </a:solidFill>
                <a:effectLst/>
                <a:latin typeface="Arial" charset="0"/>
                <a:cs typeface="Times New Roman" pitchFamily="18" charset="0"/>
              </a:rPr>
            </a:br>
            <a:r>
              <a:rPr lang="ru-RU" sz="540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z="5400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3" descr="E:\Лед на Байкале\Байкальский лёд Роспросвещение\Фотографии льда\Колобовники\5033f7.3eq5yu.3dki.sg.i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000125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Шуга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625" y="1285875"/>
            <a:ext cx="8358188" cy="51435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/>
              <a:t>Частицы переохладившейся воды вовлекаются в толщу или на дно реки прежде, чем успевают превратиться в лед. Процесс кристаллизации завершается у них уже в воде. Образовавшийся таким образом лед постепенно всплывает и образует шугу.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E:\Лед на Байкале\Байкальский лёд Роспросвещение\Фотографии льда\Шуга\Кристальная шуг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857250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smtClean="0"/>
              <a:t>Ледяные сопки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428625" y="1571625"/>
            <a:ext cx="8358188" cy="485775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К уникальным явлениям относят и так называемые «сопки». Особенность тут в том, что в процессе ледостава при ветреной погоде холодная вода нагоняется на берег высокими валами, некоторая их часть выбрасывается на сушу далеко от береговой кромки, замерзает в виде конуса. Но замерзает не сразу, а постепенно. В конце концов, появляются своего рода ледяные хребты.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E:\Лед на Байкале\Байкальский лёд Роспросвещение\Фотографии льда\Ледяной грот\170973_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E:\Рыбы\.jpgпещер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8" y="0"/>
            <a:ext cx="4786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928687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/>
              <a:t>Ледяные гроты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1928813"/>
            <a:ext cx="9144000" cy="4929187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/>
              <a:t>На  берегах Байкала много гротов и пещер. Зимой они выглядят как сказочные дворцы благодаря бесчисленным сосулькам, которые украшают стены. В начале зимы, когда озеро еще не сковано льдом, во время штормов вода выплескивается на скалы и тут же замерзает. Волны оставляют после себя удивительной формы наплески и огромные массивы льда, замершие в полуметре над поверхностью.</a:t>
            </a:r>
          </a:p>
          <a:p>
            <a:pPr eaLnBrk="1" hangingPunct="1"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E:\Рыбы\пещера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E:\Рыбы\пещера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E:\Лед на Байкале\Байкальский лёд Роспросвещение\Фотографии льда\Наплёски\20130317_baikal_0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Прямоугольник 2"/>
          <p:cNvSpPr>
            <a:spLocks noChangeArrowheads="1"/>
          </p:cNvSpPr>
          <p:nvPr/>
        </p:nvSpPr>
        <p:spPr bwMode="auto">
          <a:xfrm>
            <a:off x="0" y="285750"/>
            <a:ext cx="885825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rgbClr val="000000"/>
                </a:solidFill>
                <a:latin typeface="Tahoma" pitchFamily="34" charset="0"/>
              </a:rPr>
              <a:t>Семь причин, почему ступить на байкальский лёд нужно хотя бы раз в жизни</a:t>
            </a:r>
            <a:r>
              <a:rPr lang="ru-RU" sz="3200" b="1" i="1">
                <a:solidFill>
                  <a:srgbClr val="000000"/>
                </a:solidFill>
              </a:rPr>
              <a:t>:</a:t>
            </a:r>
            <a:endParaRPr lang="ru-RU" sz="3200"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5" y="142875"/>
            <a:ext cx="4143375" cy="67151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1</a:t>
            </a:r>
            <a:r>
              <a:rPr lang="ru-RU" sz="2000" b="1" dirty="0" smtClean="0"/>
              <a:t>. 30 километров! На столько тянутся самые длинные трещины во льду Байкала.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2</a:t>
            </a:r>
            <a:r>
              <a:rPr lang="ru-RU" sz="2000" b="1" dirty="0" smtClean="0"/>
              <a:t>. 40 сантиметров! Такой толщины льда достаточно, чтобы выдержать внедорожник.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3</a:t>
            </a:r>
            <a:r>
              <a:rPr lang="ru-RU" sz="2000" b="1" dirty="0" smtClean="0"/>
              <a:t>. 5 километров! Таким будет тормозной путь по льду Байкала, если резко нажать на педаль тормоза на скорости 100 км/ ч.</a:t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FFFF00"/>
                </a:solidFill>
              </a:rPr>
              <a:t>4</a:t>
            </a:r>
            <a:r>
              <a:rPr lang="ru-RU" sz="2000" b="1" dirty="0" smtClean="0"/>
              <a:t>. 40 метров! На такой глубине сквозь прозрачный лёд видны камни на дне Байкала.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  <p:pic>
        <p:nvPicPr>
          <p:cNvPr id="43010" name="Picture 2" descr="E:\Лед на Байкале\Байкальский лёд Роспросвещение\Фотографии льда\14690520071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Актуальность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1571625"/>
            <a:ext cx="9144000" cy="406717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 Озеро Байкал уникально во многих отношениях. Оно хранит около 20% мировых запасов пресной озерной воды, а прозрачность ее такова, что можно с легкостью рассмотреть предметы, находящиеся на глубине 50 метров. Особенно красив Байкал зимой. Огромные глыбы и прозрачность льда завораживают своей красотой. 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:\Users\q\Pictures\1381134743_943645558.jpg"/>
          <p:cNvPicPr>
            <a:picLocks noChangeAspect="1" noChangeArrowheads="1"/>
          </p:cNvPicPr>
          <p:nvPr/>
        </p:nvPicPr>
        <p:blipFill>
          <a:blip r:embed="rId2"/>
          <a:srcRect b="26"/>
          <a:stretch>
            <a:fillRect/>
          </a:stretch>
        </p:blipFill>
        <p:spPr bwMode="auto">
          <a:xfrm>
            <a:off x="-612775" y="0"/>
            <a:ext cx="5572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1"/>
          <p:cNvSpPr>
            <a:spLocks noChangeArrowheads="1"/>
          </p:cNvSpPr>
          <p:nvPr/>
        </p:nvSpPr>
        <p:spPr bwMode="auto">
          <a:xfrm>
            <a:off x="4857750" y="685800"/>
            <a:ext cx="428625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FFFF00"/>
                </a:solidFill>
                <a:cs typeface="Times New Roman" pitchFamily="18" charset="0"/>
              </a:rPr>
              <a:t>5</a:t>
            </a:r>
            <a:r>
              <a:rPr lang="ru-RU" sz="2400" b="1">
                <a:cs typeface="Times New Roman" pitchFamily="18" charset="0"/>
              </a:rPr>
              <a:t>. −30° С! Даже при такой температуре Байкал ещё не замерзает.</a:t>
            </a:r>
            <a:endParaRPr lang="ru-RU" sz="2400" b="1"/>
          </a:p>
          <a:p>
            <a:pPr algn="ctr">
              <a:tabLst>
                <a:tab pos="457200" algn="l"/>
              </a:tabLst>
            </a:pPr>
            <a:r>
              <a:rPr lang="ru-RU" sz="2400" b="1">
                <a:solidFill>
                  <a:srgbClr val="FFFF00"/>
                </a:solidFill>
                <a:cs typeface="Times New Roman" pitchFamily="18" charset="0"/>
              </a:rPr>
              <a:t>6</a:t>
            </a:r>
            <a:r>
              <a:rPr lang="ru-RU" sz="2400" b="1">
                <a:cs typeface="Times New Roman" pitchFamily="18" charset="0"/>
              </a:rPr>
              <a:t>. В декабре на берегах Байкала образуются удивительные пещеры. Про них нет интересных цифр, но их красота завораживает.</a:t>
            </a:r>
            <a:endParaRPr lang="ru-RU" sz="2400" b="1"/>
          </a:p>
          <a:p>
            <a:pPr algn="ctr" eaLnBrk="0" hangingPunct="0">
              <a:tabLst>
                <a:tab pos="457200" algn="l"/>
              </a:tabLst>
            </a:pPr>
            <a:r>
              <a:rPr lang="ru-RU" sz="2400" b="1">
                <a:solidFill>
                  <a:srgbClr val="FFFF00"/>
                </a:solidFill>
                <a:cs typeface="Times New Roman" pitchFamily="18" charset="0"/>
              </a:rPr>
              <a:t>7</a:t>
            </a:r>
            <a:r>
              <a:rPr lang="ru-RU" sz="2400" b="1">
                <a:cs typeface="Times New Roman" pitchFamily="18" charset="0"/>
              </a:rPr>
              <a:t>. Колобовник, сокуй, осенец. Узнать и увидеть эти и другие формы льда можно только на Байкале.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1" name="Прямоугольник 2"/>
          <p:cNvSpPr>
            <a:spLocks noChangeArrowheads="1"/>
          </p:cNvSpPr>
          <p:nvPr/>
        </p:nvSpPr>
        <p:spPr bwMode="auto">
          <a:xfrm>
            <a:off x="4643438" y="0"/>
            <a:ext cx="4500562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latin typeface="Tahoma" pitchFamily="34" charset="0"/>
              </a:rPr>
              <a:t>Приезжайте</a:t>
            </a:r>
            <a:r>
              <a:rPr lang="ru-RU" sz="4000" b="1" i="1"/>
              <a:t> </a:t>
            </a:r>
            <a:r>
              <a:rPr lang="ru-RU" sz="4000" b="1" i="1">
                <a:latin typeface="Tahoma" pitchFamily="34" charset="0"/>
              </a:rPr>
              <a:t>на Байкал</a:t>
            </a:r>
          </a:p>
          <a:p>
            <a:pPr algn="ctr"/>
            <a:r>
              <a:rPr lang="ru-RU" sz="4000" b="1" i="1">
                <a:latin typeface="Tahoma" pitchFamily="34" charset="0"/>
              </a:rPr>
              <a:t> и все увидите своими глазами!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Sharovatova\Desktop\7 чудес Бацкала\БАЙКАЛ\Лё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714375" y="0"/>
            <a:ext cx="7743825" cy="135731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/>
              <a:t>Объект исследования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2928938"/>
            <a:ext cx="9144000" cy="2709862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smtClean="0">
                <a:solidFill>
                  <a:schemeClr val="bg1">
                    <a:lumMod val="50000"/>
                  </a:schemeClr>
                </a:solidFill>
              </a:rPr>
              <a:t>Озеро Байкал в зимнее время года</a:t>
            </a:r>
            <a:endParaRPr lang="ru-RU" sz="5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G:\Байкал 3\ле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85750"/>
            <a:ext cx="7772400" cy="1071563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Предмет исследования</a:t>
            </a:r>
            <a:endParaRPr lang="ru-RU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357188" y="3886200"/>
            <a:ext cx="8572500" cy="1752600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bg1">
                    <a:lumMod val="50000"/>
                  </a:schemeClr>
                </a:solidFill>
              </a:rPr>
              <a:t>Многообразие уникальных форм льда</a:t>
            </a:r>
            <a:endParaRPr lang="ru-RU" sz="4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Sharovatova\Desktop\7 чудес Бацкала\БАЙКАЛ\Ледяной грот на Байкал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20638"/>
            <a:ext cx="6072188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/>
            <a:r>
              <a:rPr lang="ru-RU" sz="5400" b="1">
                <a:solidFill>
                  <a:srgbClr val="00004D"/>
                </a:solidFill>
                <a:cs typeface="Times New Roman" pitchFamily="18" charset="0"/>
              </a:rPr>
              <a:t>Цель исследования:</a:t>
            </a:r>
            <a:endParaRPr lang="ru-RU" sz="6600">
              <a:cs typeface="Times New Roman" pitchFamily="18" charset="0"/>
            </a:endParaRPr>
          </a:p>
          <a:p>
            <a:pPr indent="457200" algn="ctr"/>
            <a:r>
              <a:rPr lang="ru-RU" sz="4000" b="1" i="1">
                <a:solidFill>
                  <a:srgbClr val="000073"/>
                </a:solidFill>
                <a:cs typeface="Times New Roman" pitchFamily="18" charset="0"/>
              </a:rPr>
              <a:t> рассказать об уникальных формах</a:t>
            </a:r>
          </a:p>
          <a:p>
            <a:pPr indent="457200" algn="ctr"/>
            <a:r>
              <a:rPr lang="ru-RU" sz="4000" b="1" i="1">
                <a:solidFill>
                  <a:srgbClr val="000073"/>
                </a:solidFill>
                <a:cs typeface="Times New Roman" pitchFamily="18" charset="0"/>
              </a:rPr>
              <a:t> и структурах байкальского льда</a:t>
            </a:r>
            <a:endParaRPr lang="ru-RU" sz="4000" b="1" i="1">
              <a:solidFill>
                <a:srgbClr val="0000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500063"/>
            <a:ext cx="7772400" cy="2500312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chemeClr val="tx1"/>
                </a:solidFill>
                <a:effectLst/>
                <a:latin typeface="Arial" charset="0"/>
                <a:cs typeface="Times New Roman" pitchFamily="18" charset="0"/>
              </a:rPr>
              <a:t>Для достижения цели поставлены следующие задачи-этапы:</a:t>
            </a:r>
            <a:r>
              <a:rPr lang="ru-RU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ru-RU" smtClean="0">
                <a:solidFill>
                  <a:schemeClr val="tx1"/>
                </a:solidFill>
                <a:effectLst/>
                <a:latin typeface="Arial" charset="0"/>
              </a:rPr>
            </a:br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0" y="3071813"/>
            <a:ext cx="9144000" cy="2566987"/>
          </a:xfrm>
        </p:spPr>
        <p:txBody>
          <a:bodyPr/>
          <a:lstStyle/>
          <a:p>
            <a:pPr indent="457200" algn="just">
              <a:spcBef>
                <a:spcPct val="0"/>
              </a:spcBef>
              <a:buClrTx/>
              <a:buSzTx/>
              <a:defRPr/>
            </a:pPr>
            <a:r>
              <a:rPr lang="ru-RU" b="1" smtClean="0">
                <a:effectLst/>
                <a:latin typeface="Arial" charset="0"/>
                <a:cs typeface="Times New Roman" pitchFamily="18" charset="0"/>
              </a:rPr>
              <a:t> 1.Затронуть вопрос истории изучения байкальского льда.</a:t>
            </a:r>
          </a:p>
          <a:p>
            <a:pPr indent="457200" algn="just">
              <a:spcBef>
                <a:spcPct val="0"/>
              </a:spcBef>
              <a:buClrTx/>
              <a:buSzTx/>
              <a:defRPr/>
            </a:pPr>
            <a:endParaRPr lang="ru-RU" b="1" smtClean="0">
              <a:effectLst/>
              <a:latin typeface="Arial" charset="0"/>
            </a:endParaRPr>
          </a:p>
          <a:p>
            <a:pPr indent="457200" algn="just">
              <a:spcBef>
                <a:spcPct val="0"/>
              </a:spcBef>
              <a:buClrTx/>
              <a:buSzTx/>
              <a:defRPr/>
            </a:pPr>
            <a:r>
              <a:rPr lang="ru-RU" b="1" smtClean="0">
                <a:effectLst/>
                <a:latin typeface="Arial" charset="0"/>
                <a:cs typeface="Times New Roman" pitchFamily="18" charset="0"/>
              </a:rPr>
              <a:t>2.Познакомиться с видами байкальского льда.</a:t>
            </a:r>
            <a:endParaRPr lang="ru-RU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E:\Лед на Байкале\Байкальский лёд Роспросвещение\Ледяные торос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214313"/>
            <a:ext cx="7772400" cy="1214437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smtClean="0">
                <a:solidFill>
                  <a:srgbClr val="FFFF00"/>
                </a:solidFill>
              </a:rPr>
              <a:t>Гипотеза:</a:t>
            </a:r>
            <a:endParaRPr lang="ru-RU" sz="6600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642938" y="3143250"/>
            <a:ext cx="8143875" cy="2786063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полученной информацией поделюсь с одноклассниками, которая усилит интерес к родному озеру, увлечёт ребят добывать интересную информацию об окружающем мире.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5851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b="1" smtClean="0">
                <a:solidFill>
                  <a:srgbClr val="FFFFFF"/>
                </a:solidFill>
              </a:rPr>
              <a:t>В течение 100—130 дней в году по поверхности ставшего Байкала поддерживается автомобильная и конная переправа. Однако байкальские ледовые дороги, наряду с удобствами, доставляют немало трудностей и даже опасностей. Отсюда большой интерес к байкальским льдам, который с давних пор проявляли люди, на практике разрешавшие задачу зимнего транспорта по озеру</a:t>
            </a:r>
            <a:r>
              <a:rPr lang="ru-RU" sz="2800" b="1" smtClean="0">
                <a:solidFill>
                  <a:srgbClr val="FFFFFF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5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Тема5</Template>
  <TotalTime>391</TotalTime>
  <Words>714</Words>
  <PresentationFormat>Экран (4:3)</PresentationFormat>
  <Paragraphs>50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Tahoma</vt:lpstr>
      <vt:lpstr>Wingdings</vt:lpstr>
      <vt:lpstr>Calibri</vt:lpstr>
      <vt:lpstr>Times New Roman</vt:lpstr>
      <vt:lpstr>Тема5</vt:lpstr>
      <vt:lpstr>Тема5</vt:lpstr>
      <vt:lpstr>Красота байкальского льда</vt:lpstr>
      <vt:lpstr>Воды Байкала ежегодно сковывает сплошной ледовый покров.  Одной из байкальских тайн является тайна о невероятных формах байкальского льда. Ведь среди них есть такие, которые наука пока не в состоянии объяснить.  </vt:lpstr>
      <vt:lpstr>Актуальность</vt:lpstr>
      <vt:lpstr>Объект исследования</vt:lpstr>
      <vt:lpstr>Предмет исследования</vt:lpstr>
      <vt:lpstr>Слайд 6</vt:lpstr>
      <vt:lpstr>Для достижения цели поставлены следующие задачи-этапы: </vt:lpstr>
      <vt:lpstr>Гипотеза:</vt:lpstr>
      <vt:lpstr>В течение 100—130 дней в году по поверхности ставшего Байкала поддерживается автомобильная и конная переправа. Однако байкальские ледовые дороги, наряду с удобствами, доставляют немало трудностей и даже опасностей. Отсюда большой интерес к байкальским льдам, который с давних пор проявляли люди, на практике разрешавшие задачу зимнего транспорта по озеру.</vt:lpstr>
      <vt:lpstr>Уже в XVII в. через зимний Байкал двигались караваны, везя в Китай «мягкую рухлядь» (пушнину), оттуда — китайские шелка, чай и другие товары. </vt:lpstr>
      <vt:lpstr>Переправа  через Байкал</vt:lpstr>
      <vt:lpstr>Осенец </vt:lpstr>
      <vt:lpstr>Становые щели</vt:lpstr>
      <vt:lpstr>Слайд 14</vt:lpstr>
      <vt:lpstr>Сокуи</vt:lpstr>
      <vt:lpstr>Слайд 16</vt:lpstr>
      <vt:lpstr>Сало</vt:lpstr>
      <vt:lpstr>Слайд 18</vt:lpstr>
      <vt:lpstr>Колобовники</vt:lpstr>
      <vt:lpstr>Слайд 20</vt:lpstr>
      <vt:lpstr>Шуга</vt:lpstr>
      <vt:lpstr>Слайд 22</vt:lpstr>
      <vt:lpstr>Ледяные сопки</vt:lpstr>
      <vt:lpstr>Слайд 24</vt:lpstr>
      <vt:lpstr>Ледяные гроты</vt:lpstr>
      <vt:lpstr>Слайд 26</vt:lpstr>
      <vt:lpstr>Слайд 27</vt:lpstr>
      <vt:lpstr>Слайд 28</vt:lpstr>
      <vt:lpstr>1. 30 километров! На столько тянутся самые длинные трещины во льду Байкала. 2. 40 сантиметров! Такой толщины льда достаточно, чтобы выдержать внедорожник. 3. 5 километров! Таким будет тормозной путь по льду Байкала, если резко нажать на педаль тормоза на скорости 100 км/ ч. 4. 40 метров! На такой глубине сквозь прозрачный лёд видны камни на дне Байкала.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Зимняя сказка озера Байкала</dc:title>
  <dc:creator>user</dc:creator>
  <cp:lastModifiedBy>User</cp:lastModifiedBy>
  <cp:revision>46</cp:revision>
  <dcterms:created xsi:type="dcterms:W3CDTF">2018-01-14T00:41:37Z</dcterms:created>
  <dcterms:modified xsi:type="dcterms:W3CDTF">2018-01-19T13:32:24Z</dcterms:modified>
</cp:coreProperties>
</file>