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63" r:id="rId11"/>
    <p:sldId id="272" r:id="rId12"/>
    <p:sldId id="265" r:id="rId13"/>
    <p:sldId id="258" r:id="rId14"/>
    <p:sldId id="273" r:id="rId15"/>
    <p:sldId id="275" r:id="rId16"/>
    <p:sldId id="276" r:id="rId17"/>
    <p:sldId id="274" r:id="rId18"/>
    <p:sldId id="278" r:id="rId19"/>
    <p:sldId id="277" r:id="rId20"/>
    <p:sldId id="279" r:id="rId21"/>
    <p:sldId id="280" r:id="rId22"/>
    <p:sldId id="259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60" r:id="rId34"/>
    <p:sldId id="293" r:id="rId35"/>
    <p:sldId id="292" r:id="rId36"/>
    <p:sldId id="297" r:id="rId37"/>
    <p:sldId id="296" r:id="rId38"/>
    <p:sldId id="299" r:id="rId39"/>
    <p:sldId id="26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B8454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4.depositphotos.com/1000792/340/v/950/depositphotos_3401981-stock-illustration-wise-owl-sitting-on-pile.jpg" TargetMode="External"/><Relationship Id="rId13" Type="http://schemas.openxmlformats.org/officeDocument/2006/relationships/hyperlink" Target="http://im1-tub-ru.yandex.net/i?id=0fe2c97f40fd2ad30165b006df64a899" TargetMode="External"/><Relationship Id="rId18" Type="http://schemas.openxmlformats.org/officeDocument/2006/relationships/hyperlink" Target="http://appliftonews.ru/app/knuty_i_knut?ct=ipadweb&amp;at=10l3Sj" TargetMode="External"/><Relationship Id="rId3" Type="http://schemas.openxmlformats.org/officeDocument/2006/relationships/hyperlink" Target="http://fony-kartinki.ru/_ph/20/2/732888246.jpg" TargetMode="External"/><Relationship Id="rId21" Type="http://schemas.openxmlformats.org/officeDocument/2006/relationships/hyperlink" Target="http://ochenporusski.com/wp-content/uploads/2016/11/tri-koroba.jpg" TargetMode="External"/><Relationship Id="rId7" Type="http://schemas.openxmlformats.org/officeDocument/2006/relationships/hyperlink" Target="http://polsergmich.blogspot.ru/2013/10/blog-post_3841.html" TargetMode="External"/><Relationship Id="rId12" Type="http://schemas.openxmlformats.org/officeDocument/2006/relationships/hyperlink" Target="http://im2-tub-ru.yandex.net/i?id=047c4374ca8c35ae88f225c0d5743866" TargetMode="External"/><Relationship Id="rId17" Type="http://schemas.openxmlformats.org/officeDocument/2006/relationships/hyperlink" Target="http://www.womie.ru/wp-content/uploads/2014/01/%D0%9E-%D0%BF%D1%80%D0%B5%D0%B4%D0%B0%D1%82%D0%B5%D0%BB%D1%8C%D1%81%D1%82%D0%B2%D0%B5-%D0%B8-%D0%B4%D0%BE%D0%BD%D0%BE%D1%81%D0%B8%D1%82%D0%B5%D0%BB%D1%8C%D1%81%D1%82%D0%B2%D0%B5-2.jpg" TargetMode="External"/><Relationship Id="rId25" Type="http://schemas.openxmlformats.org/officeDocument/2006/relationships/hyperlink" Target="https://www.google.ru/search" TargetMode="External"/><Relationship Id="rId2" Type="http://schemas.openxmlformats.org/officeDocument/2006/relationships/image" Target="../media/image47.jpeg"/><Relationship Id="rId16" Type="http://schemas.openxmlformats.org/officeDocument/2006/relationships/hyperlink" Target="http://acm.org.ru/img/390380.jpg" TargetMode="External"/><Relationship Id="rId20" Type="http://schemas.openxmlformats.org/officeDocument/2006/relationships/hyperlink" Target="http://kakpravilno.info/kak-pravilno-prigotovit-kukuruznye-hlopja-2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5011/63130515.17/0_5f415_57aa0e87_XXL" TargetMode="External"/><Relationship Id="rId11" Type="http://schemas.openxmlformats.org/officeDocument/2006/relationships/hyperlink" Target="http://www.kompravda.eu/daily/26296.4/3173443/" TargetMode="External"/><Relationship Id="rId24" Type="http://schemas.openxmlformats.org/officeDocument/2006/relationships/hyperlink" Target="http://pro-poslovicy.ru/wp-content/uploads/2016/11/518774_640.jpg" TargetMode="External"/><Relationship Id="rId5" Type="http://schemas.openxmlformats.org/officeDocument/2006/relationships/hyperlink" Target="https://art-apple.ru/albums/vector-school/clipart-school2.jpg" TargetMode="External"/><Relationship Id="rId15" Type="http://schemas.openxmlformats.org/officeDocument/2006/relationships/hyperlink" Target="http://im2-tub-ru.yandex.net/i?id=9c6ca7f72fbc8cbcc4bd25b4104e9cae" TargetMode="External"/><Relationship Id="rId23" Type="http://schemas.openxmlformats.org/officeDocument/2006/relationships/hyperlink" Target="http://pro-poslovicy.ru/wp-content/uploads/2016/11/286239_640.jpg" TargetMode="External"/><Relationship Id="rId10" Type="http://schemas.openxmlformats.org/officeDocument/2006/relationships/hyperlink" Target="http://im3-tub-ru.yandex.net/i?id=441d18c4a6c0c9186b6f1daa527debc4" TargetMode="External"/><Relationship Id="rId19" Type="http://schemas.openxmlformats.org/officeDocument/2006/relationships/hyperlink" Target="http://www.mirfactov.ru/wp-content/uploads/2016/02/13_sozdat_pchelu.jpg" TargetMode="External"/><Relationship Id="rId4" Type="http://schemas.openxmlformats.org/officeDocument/2006/relationships/hyperlink" Target="http://repetitorskype.ru/blogs/uroki-matematiki" TargetMode="External"/><Relationship Id="rId9" Type="http://schemas.openxmlformats.org/officeDocument/2006/relationships/hyperlink" Target="http://7oom.ru/powerpoint/fon-dlya-prezentacii-bloknot-07.jpg" TargetMode="External"/><Relationship Id="rId14" Type="http://schemas.openxmlformats.org/officeDocument/2006/relationships/hyperlink" Target="http://www.art-centre.ru/digital/figurativ/pictures/rr-c35" TargetMode="External"/><Relationship Id="rId22" Type="http://schemas.openxmlformats.org/officeDocument/2006/relationships/hyperlink" Target="http://static.smartafisha.ru/photo/training/12/15/121530/photo_792304_54740f0e7e9d4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udivitelno.com/plants/item/85-rekordsmeny-sredi-rastenij" TargetMode="External"/><Relationship Id="rId3" Type="http://schemas.openxmlformats.org/officeDocument/2006/relationships/hyperlink" Target="http://lmagic.info/number_trick.html" TargetMode="External"/><Relationship Id="rId7" Type="http://schemas.openxmlformats.org/officeDocument/2006/relationships/hyperlink" Target="http://umeem-sami.ru/wp-content/uploads/2014/02/19.-cifry-ot-1-do-100.jpg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23.olx.by/images_slandoby/69349363_1_644x461_matematika-podgotovka-k-tst-i-shkolnikov-brest_rev001.jpg" TargetMode="External"/><Relationship Id="rId5" Type="http://schemas.openxmlformats.org/officeDocument/2006/relationships/hyperlink" Target="http://www.vseodetyah.com/editorfiles/shlapa-fokus.jpg" TargetMode="External"/><Relationship Id="rId10" Type="http://schemas.openxmlformats.org/officeDocument/2006/relationships/hyperlink" Target="http://cs2.a5.ru/media/9e/80/96/650_9e8096c99d0882221d43a72af5ec0b02.png" TargetMode="External"/><Relationship Id="rId4" Type="http://schemas.openxmlformats.org/officeDocument/2006/relationships/hyperlink" Target="http://fokusy.kak-nauchitsya.ru/matematicheskie-fokusy-sekrety.html" TargetMode="External"/><Relationship Id="rId9" Type="http://schemas.openxmlformats.org/officeDocument/2006/relationships/hyperlink" Target="http://www.liveinternet.ru/users/5679659/post39492250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384764"/>
            <a:ext cx="5629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Занимательная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арифметика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dvazhdi_dva_cheti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33265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7144" y="3548915"/>
            <a:ext cx="4680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Методические материалы для занятий. </a:t>
            </a:r>
          </a:p>
          <a:p>
            <a:r>
              <a:rPr lang="ru-RU" sz="2000" b="1" dirty="0" smtClean="0"/>
              <a:t>Приложение к рабочей программе </a:t>
            </a:r>
          </a:p>
          <a:p>
            <a:r>
              <a:rPr lang="ru-RU" sz="2000" b="1" dirty="0" smtClean="0"/>
              <a:t>по внеурочной деятельности </a:t>
            </a:r>
          </a:p>
          <a:p>
            <a:r>
              <a:rPr lang="ru-RU" sz="2000" b="1" dirty="0" smtClean="0"/>
              <a:t>«Математика в реальной жизни»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7144" y="5373216"/>
            <a:ext cx="4342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/>
              <a:t>М</a:t>
            </a:r>
            <a:r>
              <a:rPr lang="ru-RU" dirty="0" err="1" smtClean="0"/>
              <a:t>урастова</a:t>
            </a:r>
            <a:r>
              <a:rPr lang="ru-RU" dirty="0" smtClean="0"/>
              <a:t>  Алина  Владимировна,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СОШ </a:t>
            </a:r>
            <a:r>
              <a:rPr lang="ru-RU" dirty="0" err="1" smtClean="0"/>
              <a:t>г.Ноябрьск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Конь о четырех ногах,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да и то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спотыкается</a:t>
            </a:r>
          </a:p>
        </p:txBody>
      </p:sp>
      <p:pic>
        <p:nvPicPr>
          <p:cNvPr id="4" name="Объект 3" descr="http://otvet.imgsmail.ru/download/u_2b601af75c64bf900e6265ad51173b34_8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365" y="1196752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566124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(Каждый </a:t>
            </a:r>
            <a:r>
              <a:rPr lang="ru-RU" sz="3200" b="1" dirty="0">
                <a:solidFill>
                  <a:srgbClr val="002060"/>
                </a:solidFill>
              </a:rPr>
              <a:t>может ошибиться, оказаться в затруднительном </a:t>
            </a:r>
            <a:r>
              <a:rPr lang="ru-RU" sz="3200" b="1" dirty="0" smtClean="0">
                <a:solidFill>
                  <a:srgbClr val="002060"/>
                </a:solidFill>
              </a:rPr>
              <a:t>положении)</a:t>
            </a:r>
            <a:r>
              <a:rPr lang="ru-RU" sz="3200" b="1" dirty="0">
                <a:solidFill>
                  <a:srgbClr val="002060"/>
                </a:solidFill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1934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0054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Два медведя в одной берлоге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не живут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 descr="Медведи подрались из-за лосося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3"/>
            <a:ext cx="6192688" cy="373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90404" y="5288340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(Соперники </a:t>
            </a:r>
            <a:r>
              <a:rPr lang="ru-RU" sz="3200" b="1" dirty="0">
                <a:solidFill>
                  <a:srgbClr val="002060"/>
                </a:solidFill>
              </a:rPr>
              <a:t>вместе не уживаются </a:t>
            </a:r>
            <a:r>
              <a:rPr lang="ru-RU" sz="3200" b="1" dirty="0" smtClean="0">
                <a:solidFill>
                  <a:srgbClr val="002060"/>
                </a:solidFill>
              </a:rPr>
              <a:t>- о </a:t>
            </a:r>
            <a:r>
              <a:rPr lang="ru-RU" sz="3200" b="1" dirty="0">
                <a:solidFill>
                  <a:srgbClr val="002060"/>
                </a:solidFill>
              </a:rPr>
              <a:t>тех, кто претендует в равной мере на </a:t>
            </a:r>
            <a:r>
              <a:rPr lang="ru-RU" sz="3200" b="1" dirty="0" smtClean="0">
                <a:solidFill>
                  <a:srgbClr val="002060"/>
                </a:solidFill>
              </a:rPr>
              <a:t>первенство)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844824"/>
            <a:ext cx="72008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B84542"/>
                </a:solidFill>
              </a:rPr>
              <a:t>«Единица с обманом» </a:t>
            </a:r>
            <a:r>
              <a:rPr lang="ru-RU" b="1" dirty="0" err="1" smtClean="0">
                <a:solidFill>
                  <a:srgbClr val="B84542"/>
                </a:solidFill>
              </a:rPr>
              <a:t>В.Нестайко</a:t>
            </a:r>
            <a:endParaRPr lang="ru-RU" b="1" dirty="0" smtClean="0">
              <a:solidFill>
                <a:srgbClr val="B84542"/>
              </a:solidFill>
            </a:endParaRPr>
          </a:p>
          <a:p>
            <a:r>
              <a:rPr lang="ru-RU" b="1" dirty="0" smtClean="0">
                <a:solidFill>
                  <a:srgbClr val="B84542"/>
                </a:solidFill>
              </a:rPr>
              <a:t>«Два мороза» Русская народная сказка</a:t>
            </a:r>
          </a:p>
          <a:p>
            <a:r>
              <a:rPr lang="ru-RU" b="1" dirty="0" smtClean="0">
                <a:solidFill>
                  <a:srgbClr val="B84542"/>
                </a:solidFill>
              </a:rPr>
              <a:t>«Три медведя» </a:t>
            </a:r>
            <a:r>
              <a:rPr lang="ru-RU" b="1" dirty="0">
                <a:solidFill>
                  <a:srgbClr val="B84542"/>
                </a:solidFill>
              </a:rPr>
              <a:t>Русская народная </a:t>
            </a:r>
            <a:r>
              <a:rPr lang="ru-RU" b="1" dirty="0" smtClean="0">
                <a:solidFill>
                  <a:srgbClr val="B84542"/>
                </a:solidFill>
              </a:rPr>
              <a:t>сказка</a:t>
            </a:r>
          </a:p>
          <a:p>
            <a:r>
              <a:rPr lang="ru-RU" b="1" dirty="0" smtClean="0">
                <a:solidFill>
                  <a:srgbClr val="B84542"/>
                </a:solidFill>
              </a:rPr>
              <a:t>«Четыре желания» </a:t>
            </a:r>
            <a:r>
              <a:rPr lang="ru-RU" b="1" dirty="0" err="1" smtClean="0">
                <a:solidFill>
                  <a:srgbClr val="B84542"/>
                </a:solidFill>
              </a:rPr>
              <a:t>К.Ушинский</a:t>
            </a:r>
            <a:endParaRPr lang="ru-RU" b="1" dirty="0" smtClean="0">
              <a:solidFill>
                <a:srgbClr val="B84542"/>
              </a:solidFill>
            </a:endParaRPr>
          </a:p>
          <a:p>
            <a:r>
              <a:rPr lang="ru-RU" b="1" dirty="0" smtClean="0">
                <a:solidFill>
                  <a:srgbClr val="B84542"/>
                </a:solidFill>
              </a:rPr>
              <a:t>«Пятеро из оного стручка»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B84542"/>
                </a:solidFill>
              </a:rPr>
              <a:t>                              Г. Х. Андерсен</a:t>
            </a:r>
          </a:p>
          <a:p>
            <a:endParaRPr lang="ru-RU" b="1" dirty="0" smtClean="0">
              <a:solidFill>
                <a:srgbClr val="B84542"/>
              </a:solidFill>
            </a:endParaRPr>
          </a:p>
          <a:p>
            <a:endParaRPr lang="ru-RU" b="1" dirty="0">
              <a:solidFill>
                <a:srgbClr val="B8454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56084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 еще мы вспомнили про числа в названиях литературных произведений!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03648" y="3212976"/>
            <a:ext cx="7740352" cy="32403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Мы будем любоваться результатами умножения чисел, 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состоящих из одной цифры - 1 (единицы). 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Удивительные результаты!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 как тут не поверить в особые,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сверхъестественные свойства чисел?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764704"/>
            <a:ext cx="7668344" cy="582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 x 1 = 1</a:t>
            </a:r>
            <a:br>
              <a:rPr lang="en-US" b="1" dirty="0" smtClean="0"/>
            </a:br>
            <a:r>
              <a:rPr lang="en-US" b="1" dirty="0" smtClean="0"/>
              <a:t>11 x 11 = </a:t>
            </a:r>
            <a:r>
              <a:rPr lang="en-US" b="1" dirty="0" smtClean="0">
                <a:solidFill>
                  <a:srgbClr val="7030A0"/>
                </a:solidFill>
              </a:rPr>
              <a:t>12</a:t>
            </a:r>
            <a:r>
              <a:rPr lang="en-US" b="1" dirty="0" smtClean="0"/>
              <a:t>1</a:t>
            </a:r>
            <a:br>
              <a:rPr lang="en-US" b="1" dirty="0" smtClean="0"/>
            </a:br>
            <a:r>
              <a:rPr lang="en-US" b="1" dirty="0" smtClean="0"/>
              <a:t>111 x 111 = </a:t>
            </a:r>
            <a:r>
              <a:rPr lang="en-US" b="1" dirty="0" smtClean="0">
                <a:solidFill>
                  <a:srgbClr val="7030A0"/>
                </a:solidFill>
              </a:rPr>
              <a:t>123</a:t>
            </a:r>
            <a:r>
              <a:rPr lang="en-US" b="1" dirty="0" smtClean="0"/>
              <a:t>21</a:t>
            </a:r>
            <a:br>
              <a:rPr lang="en-US" b="1" dirty="0" smtClean="0"/>
            </a:br>
            <a:r>
              <a:rPr lang="en-US" b="1" dirty="0" smtClean="0"/>
              <a:t>1111 x 1111 = </a:t>
            </a:r>
            <a:r>
              <a:rPr lang="en-US" b="1" dirty="0" smtClean="0">
                <a:solidFill>
                  <a:srgbClr val="7030A0"/>
                </a:solidFill>
              </a:rPr>
              <a:t>1234</a:t>
            </a:r>
            <a:r>
              <a:rPr lang="en-US" b="1" dirty="0" smtClean="0"/>
              <a:t>321</a:t>
            </a:r>
            <a:br>
              <a:rPr lang="en-US" b="1" dirty="0" smtClean="0"/>
            </a:br>
            <a:r>
              <a:rPr lang="en-US" b="1" dirty="0" smtClean="0"/>
              <a:t>11111 x 11111 = </a:t>
            </a:r>
            <a:r>
              <a:rPr lang="en-US" b="1" dirty="0" smtClean="0">
                <a:solidFill>
                  <a:srgbClr val="7030A0"/>
                </a:solidFill>
              </a:rPr>
              <a:t>12345</a:t>
            </a:r>
            <a:r>
              <a:rPr lang="en-US" b="1" dirty="0" smtClean="0"/>
              <a:t>4321</a:t>
            </a:r>
            <a:br>
              <a:rPr lang="en-US" b="1" dirty="0" smtClean="0"/>
            </a:br>
            <a:r>
              <a:rPr lang="en-US" b="1" dirty="0" smtClean="0"/>
              <a:t>111111 x 111111 = </a:t>
            </a:r>
            <a:r>
              <a:rPr lang="en-US" b="1" dirty="0" smtClean="0">
                <a:solidFill>
                  <a:srgbClr val="7030A0"/>
                </a:solidFill>
              </a:rPr>
              <a:t>123456</a:t>
            </a:r>
            <a:r>
              <a:rPr lang="en-US" b="1" dirty="0" smtClean="0"/>
              <a:t>54321</a:t>
            </a:r>
            <a:br>
              <a:rPr lang="en-US" b="1" dirty="0" smtClean="0"/>
            </a:br>
            <a:r>
              <a:rPr lang="en-US" b="1" dirty="0" smtClean="0"/>
              <a:t>1111111 x 1111111 = </a:t>
            </a:r>
            <a:r>
              <a:rPr lang="en-US" b="1" dirty="0" smtClean="0">
                <a:solidFill>
                  <a:srgbClr val="7030A0"/>
                </a:solidFill>
              </a:rPr>
              <a:t>1234567</a:t>
            </a:r>
            <a:r>
              <a:rPr lang="en-US" b="1" dirty="0" smtClean="0"/>
              <a:t>654321</a:t>
            </a:r>
            <a:br>
              <a:rPr lang="en-US" b="1" dirty="0" smtClean="0"/>
            </a:br>
            <a:r>
              <a:rPr lang="en-US" b="1" dirty="0" smtClean="0"/>
              <a:t>11111111 x 11111111 = </a:t>
            </a:r>
            <a:r>
              <a:rPr lang="en-US" b="1" dirty="0" smtClean="0">
                <a:solidFill>
                  <a:srgbClr val="7030A0"/>
                </a:solidFill>
              </a:rPr>
              <a:t>12345678</a:t>
            </a:r>
            <a:r>
              <a:rPr lang="en-US" b="1" dirty="0" smtClean="0"/>
              <a:t>7654321</a:t>
            </a:r>
            <a:br>
              <a:rPr lang="en-US" b="1" dirty="0" smtClean="0"/>
            </a:br>
            <a:r>
              <a:rPr lang="en-US" b="1" dirty="0" smtClean="0"/>
              <a:t>111111111 x 111111111 = </a:t>
            </a:r>
            <a:r>
              <a:rPr lang="ru-RU" b="1" dirty="0" smtClean="0"/>
              <a:t>   							</a:t>
            </a:r>
            <a:r>
              <a:rPr lang="en-US" b="1" dirty="0" smtClean="0">
                <a:solidFill>
                  <a:srgbClr val="7030A0"/>
                </a:solidFill>
              </a:rPr>
              <a:t>123456789</a:t>
            </a:r>
            <a:r>
              <a:rPr lang="en-US" b="1" dirty="0" smtClean="0"/>
              <a:t>87654321</a:t>
            </a:r>
            <a:endParaRPr lang="ru-RU" dirty="0"/>
          </a:p>
        </p:txBody>
      </p:sp>
      <p:pic>
        <p:nvPicPr>
          <p:cNvPr id="3" name="Picture 2" descr="https://img23.olx.by/images_slandoby/69349363_1_644x461_matematika-podgotovka-k-tst-i-shkolnikov-brest_rev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312368" cy="36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162"/>
            <a:ext cx="6192688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Умножение на 11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32194"/>
            <a:ext cx="7612308" cy="55258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             </a:t>
            </a:r>
            <a:r>
              <a:rPr lang="ru-RU" sz="3400" b="1" i="1" dirty="0" smtClean="0">
                <a:solidFill>
                  <a:schemeClr val="tx2"/>
                </a:solidFill>
              </a:rPr>
              <a:t>Закономерность здесь такая: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400" b="1" i="1" dirty="0" smtClean="0">
                <a:solidFill>
                  <a:schemeClr val="tx2"/>
                </a:solidFill>
              </a:rPr>
              <a:t>53 </a:t>
            </a:r>
            <a:r>
              <a:rPr lang="ru-RU" sz="3400" b="1" i="1" dirty="0" err="1" smtClean="0">
                <a:solidFill>
                  <a:schemeClr val="tx2"/>
                </a:solidFill>
              </a:rPr>
              <a:t>х</a:t>
            </a:r>
            <a:r>
              <a:rPr lang="ru-RU" sz="3400" b="1" i="1" dirty="0" smtClean="0">
                <a:solidFill>
                  <a:schemeClr val="tx2"/>
                </a:solidFill>
              </a:rPr>
              <a:t> 11 = 583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tx2"/>
                </a:solidFill>
              </a:rPr>
              <a:t>   Шаг 1 — Складываем две цифры двузначного числа: 5 + 3 = 8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tx2"/>
                </a:solidFill>
              </a:rPr>
              <a:t>   Шаг 2 — Помещаем результат между двумя цифрами         				двузначного числа: 583</a:t>
            </a:r>
          </a:p>
          <a:p>
            <a:pPr algn="ctr">
              <a:buNone/>
            </a:pPr>
            <a:r>
              <a:rPr lang="ru-RU" sz="3400" b="1" i="1" dirty="0" smtClean="0">
                <a:solidFill>
                  <a:schemeClr val="tx2"/>
                </a:solidFill>
              </a:rPr>
              <a:t>59 х 11 = 649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tx2"/>
                </a:solidFill>
              </a:rPr>
              <a:t>   Шаг 1 — 5 + 9 = 14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tx2"/>
                </a:solidFill>
              </a:rPr>
              <a:t>   Шаг 2 — Перекидываем единицу налево, если сумма на                  		предыдущем шаге оказалась больше 9:      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tx2"/>
                </a:solidFill>
              </a:rPr>
              <a:t>   5 + 1 = 6 (справа остается второй символ, в данном 		случае это четверка)</a:t>
            </a:r>
          </a:p>
          <a:p>
            <a:pPr>
              <a:buNone/>
            </a:pPr>
            <a:r>
              <a:rPr lang="ru-RU" sz="3400" b="1" i="1" dirty="0">
                <a:solidFill>
                  <a:schemeClr val="tx2"/>
                </a:solidFill>
              </a:rPr>
              <a:t> </a:t>
            </a:r>
            <a:r>
              <a:rPr lang="ru-RU" sz="3400" b="1" i="1" dirty="0" smtClean="0">
                <a:solidFill>
                  <a:schemeClr val="tx2"/>
                </a:solidFill>
              </a:rPr>
              <a:t>  Шаг 3 — На первый символ мы единицу уже перекинули, 		получили 6. </a:t>
            </a:r>
          </a:p>
          <a:p>
            <a:pPr>
              <a:buNone/>
            </a:pPr>
            <a:r>
              <a:rPr lang="ru-RU" sz="3400" b="1" i="1" dirty="0">
                <a:solidFill>
                  <a:schemeClr val="tx2"/>
                </a:solidFill>
              </a:rPr>
              <a:t> </a:t>
            </a:r>
            <a:r>
              <a:rPr lang="ru-RU" sz="3400" b="1" i="1" dirty="0" smtClean="0">
                <a:solidFill>
                  <a:schemeClr val="tx2"/>
                </a:solidFill>
              </a:rPr>
              <a:t>  Далее у нас осталась 4, которую ставим в  центр, и дописываем 9:       649</a:t>
            </a:r>
            <a:endParaRPr lang="ru-RU" sz="34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6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41168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Математические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фокусы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84784"/>
            <a:ext cx="7211144" cy="5256584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just" fontAlgn="base">
              <a:buNone/>
            </a:pPr>
            <a:r>
              <a:rPr lang="ru-RU" b="1" dirty="0" smtClean="0"/>
              <a:t>                              </a:t>
            </a:r>
            <a:r>
              <a:rPr lang="ru-RU" sz="3900" b="1" dirty="0" smtClean="0">
                <a:solidFill>
                  <a:srgbClr val="7030A0"/>
                </a:solidFill>
              </a:rPr>
              <a:t>Угадай число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самые </a:t>
            </a:r>
            <a:r>
              <a:rPr lang="ru-RU" dirty="0">
                <a:solidFill>
                  <a:srgbClr val="002060"/>
                </a:solidFill>
              </a:rPr>
              <a:t>простые в исполнении, они не требуют реквизита, длительной тренировки и особого места для их </a:t>
            </a:r>
            <a:r>
              <a:rPr lang="ru-RU" dirty="0" smtClean="0">
                <a:solidFill>
                  <a:srgbClr val="002060"/>
                </a:solidFill>
              </a:rPr>
              <a:t>демонстрации;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главное </a:t>
            </a:r>
            <a:r>
              <a:rPr lang="ru-RU" dirty="0">
                <a:solidFill>
                  <a:srgbClr val="002060"/>
                </a:solidFill>
              </a:rPr>
              <a:t>— это то, что фокусник знает секрет: особые свойства </a:t>
            </a:r>
            <a:r>
              <a:rPr lang="ru-RU" dirty="0" smtClean="0">
                <a:solidFill>
                  <a:srgbClr val="002060"/>
                </a:solidFill>
              </a:rPr>
              <a:t>чисел</a:t>
            </a:r>
            <a:r>
              <a:rPr lang="ru-RU" dirty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се </a:t>
            </a:r>
            <a:r>
              <a:rPr lang="ru-RU" dirty="0">
                <a:solidFill>
                  <a:srgbClr val="002060"/>
                </a:solidFill>
              </a:rPr>
              <a:t>эти чудеса основаны на математических закономерностях, свойствах фигур и чисел. </a:t>
            </a:r>
          </a:p>
        </p:txBody>
      </p:sp>
    </p:spTree>
    <p:extLst>
      <p:ext uri="{BB962C8B-B14F-4D97-AF65-F5344CB8AC3E}">
        <p14:creationId xmlns:p14="http://schemas.microsoft.com/office/powerpoint/2010/main" val="27188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48072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Содержание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фокуса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2132856"/>
            <a:ext cx="8028384" cy="4525963"/>
          </a:xfrm>
        </p:spPr>
        <p:txBody>
          <a:bodyPr>
            <a:normAutofit/>
          </a:bodyPr>
          <a:lstStyle/>
          <a:p>
            <a:pPr lvl="0"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опросите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любого зрителя задумать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число;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после этого число он должен умножить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прибавить к результату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8;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разделить результат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2;</a:t>
            </a:r>
          </a:p>
          <a:p>
            <a:pPr lvl="0" fontAlgn="base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задуманное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число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отнять;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результате вы смело называете число 4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Секрет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фокуса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Например</a:t>
            </a:r>
            <a:r>
              <a:rPr lang="ru-RU" b="1" dirty="0">
                <a:solidFill>
                  <a:srgbClr val="002060"/>
                </a:solidFill>
              </a:rPr>
              <a:t>, зритель задумал число </a:t>
            </a:r>
            <a:r>
              <a:rPr lang="ru-RU" b="1" dirty="0" smtClean="0">
                <a:solidFill>
                  <a:srgbClr val="002060"/>
                </a:solidFill>
              </a:rPr>
              <a:t>7</a:t>
            </a:r>
          </a:p>
          <a:p>
            <a:pPr marL="0" indent="0" fontAlgn="base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7x2</a:t>
            </a:r>
            <a:r>
              <a:rPr lang="ru-RU" sz="4000" dirty="0">
                <a:solidFill>
                  <a:srgbClr val="002060"/>
                </a:solidFill>
              </a:rPr>
              <a:t>= 14 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14</a:t>
            </a:r>
            <a:r>
              <a:rPr lang="ru-RU" sz="4000" dirty="0">
                <a:solidFill>
                  <a:srgbClr val="002060"/>
                </a:solidFill>
              </a:rPr>
              <a:t>+ 8= 22 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22</a:t>
            </a:r>
            <a:r>
              <a:rPr lang="ru-RU" sz="4000" dirty="0">
                <a:solidFill>
                  <a:srgbClr val="002060"/>
                </a:solidFill>
              </a:rPr>
              <a:t>: 2= 11 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11- </a:t>
            </a:r>
            <a:r>
              <a:rPr lang="ru-RU" sz="4000" dirty="0">
                <a:solidFill>
                  <a:srgbClr val="002060"/>
                </a:solidFill>
              </a:rPr>
              <a:t>7= 4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vseodetyah.com/editorfiles/shlapa-foku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780"/>
          <a:stretch/>
        </p:blipFill>
        <p:spPr bwMode="auto">
          <a:xfrm>
            <a:off x="5580112" y="3356992"/>
            <a:ext cx="34659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Угаданный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день рождения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04" y="1700808"/>
            <a:ext cx="7560840" cy="50300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Содержание этого математического </a:t>
            </a:r>
            <a:r>
              <a:rPr lang="ru-RU" b="1" dirty="0" smtClean="0">
                <a:solidFill>
                  <a:srgbClr val="002060"/>
                </a:solidFill>
              </a:rPr>
              <a:t>фокуса</a:t>
            </a:r>
            <a:endParaRPr lang="ru-RU" b="1" dirty="0">
              <a:solidFill>
                <a:srgbClr val="002060"/>
              </a:solidFill>
            </a:endParaRP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Объявите зрителям, что вы сможете угадать день рождения любого незнакомого человека, сидящего в зале.</a:t>
            </a:r>
          </a:p>
          <a:p>
            <a:pPr lvl="0" algn="just" fontAlgn="base"/>
            <a:r>
              <a:rPr lang="ru-RU" dirty="0">
                <a:solidFill>
                  <a:srgbClr val="002060"/>
                </a:solidFill>
              </a:rPr>
              <a:t>Вызовите любого желающего и предложите ему умножить на 2 число дня своего рождения</a:t>
            </a:r>
          </a:p>
          <a:p>
            <a:pPr lvl="0" algn="just" fontAlgn="base"/>
            <a:r>
              <a:rPr lang="ru-RU" dirty="0">
                <a:solidFill>
                  <a:srgbClr val="002060"/>
                </a:solidFill>
              </a:rPr>
              <a:t>Затем пусть зритель сложит получившееся произведение и число 5,</a:t>
            </a:r>
          </a:p>
          <a:p>
            <a:pPr lvl="0" algn="just" fontAlgn="base"/>
            <a:r>
              <a:rPr lang="ru-RU" dirty="0">
                <a:solidFill>
                  <a:srgbClr val="002060"/>
                </a:solidFill>
              </a:rPr>
              <a:t>теперь пусть умножит на 50 полученную сумму.</a:t>
            </a:r>
          </a:p>
          <a:p>
            <a:pPr lvl="0" algn="just" fontAlgn="base"/>
            <a:r>
              <a:rPr lang="ru-RU" dirty="0">
                <a:solidFill>
                  <a:srgbClr val="002060"/>
                </a:solidFill>
              </a:rPr>
              <a:t>К этому результату необходимо прибавить номер месяца рождения (июль — 7, январь — 1)</a:t>
            </a:r>
          </a:p>
          <a:p>
            <a:pPr lvl="0" algn="just" fontAlgn="base"/>
            <a:r>
              <a:rPr lang="ru-RU" dirty="0">
                <a:solidFill>
                  <a:srgbClr val="002060"/>
                </a:solidFill>
              </a:rPr>
              <a:t>вслух назвать полученное число.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</a:rPr>
              <a:t>Через секунду вы называете день и месяц рождения зрителя.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2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6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20675"/>
            <a:ext cx="5842992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Секрет этого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фокуса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636912"/>
            <a:ext cx="6851104" cy="4021907"/>
          </a:xfrm>
        </p:spPr>
        <p:txBody>
          <a:bodyPr/>
          <a:lstStyle/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Все очень просто. В уме от того числа, которое назвал зритель, отнимите 250.</a:t>
            </a:r>
          </a:p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 вас должно выйти трехзначное или четырехзначное число. Первая и вторая цифры — день рождения, две последние — месяц.</a:t>
            </a:r>
          </a:p>
          <a:p>
            <a:endParaRPr lang="ru-RU" dirty="0"/>
          </a:p>
        </p:txBody>
      </p:sp>
      <p:pic>
        <p:nvPicPr>
          <p:cNvPr id="3074" name="Picture 2" descr="http://lmagic.info/images/opyty/2014/thumb_experiments_2014101718313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698976" cy="15121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Задуманное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число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8028384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Содержание математического фокуса</a:t>
            </a:r>
          </a:p>
          <a:p>
            <a:pPr lvl="0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Предложите своим зрителям задумать двузначное число.</a:t>
            </a:r>
          </a:p>
          <a:p>
            <a:pPr lvl="0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Теперь пусть они умножат число его десятков на 2,</a:t>
            </a:r>
          </a:p>
          <a:p>
            <a:pPr lvl="0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прибавят к этому произведению число 5,</a:t>
            </a:r>
          </a:p>
          <a:p>
            <a:pPr lvl="0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умножат эту сумму на 5,</a:t>
            </a:r>
          </a:p>
          <a:p>
            <a:pPr lvl="0"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 полученному произведению прибавят 10 и число единиц того числа, которое задумали.</a:t>
            </a:r>
          </a:p>
          <a:p>
            <a:pPr fontAlgn="base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Пусть любой зритель скажет, что у него получилось. Вычтите из полученного результата число 35 (лучше сделать это в уме или на калькуляторе, не посвящая в свои действия зрителей), и вы сможете назвать задуманное зрителями число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212976"/>
            <a:ext cx="71197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этом разделе мы хотим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познакомить вас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самыми-самыми удивительными созданиями из царства растений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9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oohma.com/uploads/posts/1273446926_plants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392" y="36734"/>
            <a:ext cx="3525607" cy="672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4392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6600"/>
                </a:solidFill>
              </a:rPr>
              <a:t>Аморфофаллус</a:t>
            </a:r>
            <a:r>
              <a:rPr lang="ru-RU" sz="2400" b="1" dirty="0">
                <a:solidFill>
                  <a:srgbClr val="006600"/>
                </a:solidFill>
              </a:rPr>
              <a:t> титанический </a:t>
            </a:r>
            <a:r>
              <a:rPr lang="ru-RU" sz="2400" b="1" dirty="0" smtClean="0">
                <a:solidFill>
                  <a:srgbClr val="006600"/>
                </a:solidFill>
              </a:rPr>
              <a:t>- достигать </a:t>
            </a:r>
            <a:r>
              <a:rPr lang="ru-RU" sz="2400" b="1" dirty="0">
                <a:solidFill>
                  <a:srgbClr val="006600"/>
                </a:solidFill>
              </a:rPr>
              <a:t>в высоту растение может до 3 метров, а вес крупного цветка составляет около 75 </a:t>
            </a:r>
            <a:r>
              <a:rPr lang="ru-RU" sz="2400" b="1" dirty="0" smtClean="0">
                <a:solidFill>
                  <a:srgbClr val="006600"/>
                </a:solidFill>
              </a:rPr>
              <a:t>килограммов</a:t>
            </a:r>
            <a:r>
              <a:rPr lang="ru-RU" sz="2400" b="1" dirty="0">
                <a:solidFill>
                  <a:srgbClr val="006600"/>
                </a:solidFill>
              </a:rPr>
              <a:t>. Второе название – Трупная лилия </a:t>
            </a:r>
            <a:r>
              <a:rPr lang="ru-RU" sz="2400" b="1" dirty="0" smtClean="0">
                <a:solidFill>
                  <a:srgbClr val="006600"/>
                </a:solidFill>
              </a:rPr>
              <a:t>– цветок получил </a:t>
            </a:r>
            <a:r>
              <a:rPr lang="ru-RU" sz="2400" b="1" dirty="0">
                <a:solidFill>
                  <a:srgbClr val="006600"/>
                </a:solidFill>
              </a:rPr>
              <a:t>за ужасный запах, который он источает. Хорошо, что обонять аромат тухлого мяса и рыбы приходится всего два дня – таков период цветения этого удивительного растения. Еще одна его особенность – редкое цветение. Живет «трупная лилия» долго, до 40 лет, и за это время цветы на ней появляются всего 3-4 раза. </a:t>
            </a:r>
          </a:p>
        </p:txBody>
      </p:sp>
    </p:spTree>
    <p:extLst>
      <p:ext uri="{BB962C8B-B14F-4D97-AF65-F5344CB8AC3E}">
        <p14:creationId xmlns:p14="http://schemas.microsoft.com/office/powerpoint/2010/main" val="5184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1eeab036b763e5846ed50b23eab025f7-l&amp;n=13"/>
          <p:cNvPicPr>
            <a:picLocks noChangeAspect="1" noChangeArrowheads="1"/>
          </p:cNvPicPr>
          <p:nvPr/>
        </p:nvPicPr>
        <p:blipFill>
          <a:blip r:embed="rId3" cstate="print"/>
          <a:srcRect t="46984"/>
          <a:stretch>
            <a:fillRect/>
          </a:stretch>
        </p:blipFill>
        <p:spPr bwMode="auto">
          <a:xfrm>
            <a:off x="1494858" y="1"/>
            <a:ext cx="4517302" cy="3352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354168"/>
            <a:ext cx="77394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Вельвичия живет от четырехсот до двух тысяч </a:t>
            </a:r>
            <a:r>
              <a:rPr lang="ru-RU" sz="2400" b="1" dirty="0" smtClean="0">
                <a:solidFill>
                  <a:srgbClr val="006600"/>
                </a:solidFill>
              </a:rPr>
              <a:t>лет. Она не </a:t>
            </a:r>
            <a:r>
              <a:rPr lang="ru-RU" sz="2400" b="1" dirty="0">
                <a:solidFill>
                  <a:srgbClr val="006600"/>
                </a:solidFill>
              </a:rPr>
              <a:t>похожа ни на одно другое растение в мире. Вельвичия удивительная имеет всего 2 листа, которые растут в противоположные стороны из розетки приподнятой над землей на 30 - 50 см. Недостаток листьев с лихвой компенсируется их размерами: до 8 метров в длину и до 2 метров в ширину. Два листа вельвичия растит всю свою жизнь, их количество никогда не увеличивается. </a:t>
            </a:r>
          </a:p>
        </p:txBody>
      </p:sp>
    </p:spTree>
    <p:extLst>
      <p:ext uri="{BB962C8B-B14F-4D97-AF65-F5344CB8AC3E}">
        <p14:creationId xmlns:p14="http://schemas.microsoft.com/office/powerpoint/2010/main" val="25186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уйя Раймонда (Puya raimondi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583" y="3063821"/>
            <a:ext cx="5688632" cy="3792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6600"/>
                </a:solidFill>
              </a:rPr>
              <a:t>Пуйя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Раймонда. Это </a:t>
            </a:r>
            <a:r>
              <a:rPr lang="ru-RU" sz="2400" b="1" dirty="0">
                <a:solidFill>
                  <a:srgbClr val="006600"/>
                </a:solidFill>
              </a:rPr>
              <a:t>растение произрастает в Перуанских и Боливийских Альпах. Оно известно тем, что обладает самым большим соцветием, которое в высоту достигает 12 метров, а в диаметре до 2,5 метров. В его состав входит 10 тысяч простых цветков. Цветет </a:t>
            </a:r>
            <a:r>
              <a:rPr lang="ru-RU" sz="2400" b="1" dirty="0" err="1">
                <a:solidFill>
                  <a:srgbClr val="006600"/>
                </a:solidFill>
              </a:rPr>
              <a:t>пуйя</a:t>
            </a:r>
            <a:r>
              <a:rPr lang="ru-RU" sz="2400" b="1" dirty="0">
                <a:solidFill>
                  <a:srgbClr val="006600"/>
                </a:solidFill>
              </a:rPr>
              <a:t> лишь раз в жизни, достигнув своего 150-летия, после чего растение умирает.</a:t>
            </a:r>
          </a:p>
        </p:txBody>
      </p:sp>
    </p:spTree>
    <p:extLst>
      <p:ext uri="{BB962C8B-B14F-4D97-AF65-F5344CB8AC3E}">
        <p14:creationId xmlns:p14="http://schemas.microsoft.com/office/powerpoint/2010/main" val="31672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инкго (Gínkgo bilób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330"/>
            <a:ext cx="5544616" cy="36964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3861048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Гинкго </a:t>
            </a:r>
            <a:r>
              <a:rPr lang="ru-RU" sz="2400" b="1" dirty="0" smtClean="0">
                <a:solidFill>
                  <a:srgbClr val="006600"/>
                </a:solidFill>
              </a:rPr>
              <a:t>- </a:t>
            </a:r>
            <a:r>
              <a:rPr lang="ru-RU" sz="2400" b="1" dirty="0">
                <a:solidFill>
                  <a:srgbClr val="006600"/>
                </a:solidFill>
              </a:rPr>
              <a:t>реликтовое растение, которое произрастает в Китае. Вид возник еще 16 миллионов лет назад, таким образом это растение самое древнее из тех, кто произрастает на планете</a:t>
            </a:r>
            <a:r>
              <a:rPr lang="ru-RU" sz="2400" b="1" dirty="0" smtClean="0">
                <a:solidFill>
                  <a:srgbClr val="006600"/>
                </a:solidFill>
              </a:rPr>
              <a:t>. </a:t>
            </a:r>
            <a:r>
              <a:rPr lang="ru-RU" sz="2400" b="1" dirty="0">
                <a:solidFill>
                  <a:srgbClr val="006600"/>
                </a:solidFill>
              </a:rPr>
              <a:t>Некоторые деревья могут жить до 2500 лет. </a:t>
            </a:r>
          </a:p>
        </p:txBody>
      </p:sp>
    </p:spTree>
    <p:extLst>
      <p:ext uri="{BB962C8B-B14F-4D97-AF65-F5344CB8AC3E}">
        <p14:creationId xmlns:p14="http://schemas.microsoft.com/office/powerpoint/2010/main" val="31041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nps.gov/common/uploads/stories/images/nri/20150518/articles/136C68DF-F476-DEB0-BF68216ADB5B3322/136C68DF-F476-DEB0-BF68216ADB5B3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5419328" cy="4060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328588"/>
            <a:ext cx="5275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</a:rPr>
              <a:t>Самое высокое растение из рода цветов — это кактус </a:t>
            </a:r>
            <a:r>
              <a:rPr lang="ru-RU" sz="2400" b="1" dirty="0" err="1">
                <a:solidFill>
                  <a:srgbClr val="006600"/>
                </a:solidFill>
              </a:rPr>
              <a:t>Сугуаро</a:t>
            </a:r>
            <a:r>
              <a:rPr lang="ru-RU" sz="2400" b="1" dirty="0">
                <a:solidFill>
                  <a:srgbClr val="006600"/>
                </a:solidFill>
              </a:rPr>
              <a:t>, который растет в Мексике и американском штате Аризона. Высота такого кактуса достигает 15 метров, а его вес просто шокирует – от 6 до 10 тонн. </a:t>
            </a:r>
          </a:p>
        </p:txBody>
      </p:sp>
    </p:spTree>
    <p:extLst>
      <p:ext uri="{BB962C8B-B14F-4D97-AF65-F5344CB8AC3E}">
        <p14:creationId xmlns:p14="http://schemas.microsoft.com/office/powerpoint/2010/main" val="24541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irkina.ru/images/stories/interesno/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40943"/>
            <a:ext cx="3737012" cy="36087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Самое толстое дерево в мире – африканский баобаб.  А среди рекордсменов зафиксирован баобаб, у которого ствол имел в обхвате 54,5 метра.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В сезон дождей крупный баобаб может накопить в своем внутреннем резервуаре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до 120 тысяч литров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дождевой воды. 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quot;секвойя генерал шерм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45" y="332656"/>
            <a:ext cx="3374351" cy="52449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54868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Самым большим и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самым тяжелым живым организмом на Земле. Принадлежит этот титул секвойя </a:t>
            </a:r>
            <a:r>
              <a:rPr lang="ru-RU" sz="2400" b="1" dirty="0" err="1" smtClean="0">
                <a:solidFill>
                  <a:srgbClr val="006600"/>
                </a:solidFill>
              </a:rPr>
              <a:t>дендрону</a:t>
            </a:r>
            <a:r>
              <a:rPr lang="ru-RU" sz="2400" b="1" dirty="0" smtClean="0">
                <a:solidFill>
                  <a:srgbClr val="006600"/>
                </a:solidFill>
              </a:rPr>
              <a:t> по имени "Генерал </a:t>
            </a:r>
            <a:r>
              <a:rPr lang="ru-RU" sz="2400" b="1" dirty="0" err="1" smtClean="0">
                <a:solidFill>
                  <a:srgbClr val="006600"/>
                </a:solidFill>
              </a:rPr>
              <a:t>Шерман</a:t>
            </a:r>
            <a:r>
              <a:rPr lang="ru-RU" sz="2400" b="1" dirty="0" smtClean="0">
                <a:solidFill>
                  <a:srgbClr val="006600"/>
                </a:solidFill>
              </a:rPr>
              <a:t>", который растет уже 2500 лет на территории США. Размеры этой гигантской секвойи просто впечатляют: высота 84 метра, диаметр 11 метров, окружность основания 31,3 метра. Еще более серьезные показатели приходятся на вес - 1910 тонн и объем - 1490 метров кубических.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Семеро одного не ждут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041" y="99446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 о человеке, который создаёт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проблемы для других)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2071678"/>
            <a:ext cx="3286141" cy="4643460"/>
            <a:chOff x="285720" y="1428736"/>
            <a:chExt cx="3286141" cy="4643460"/>
          </a:xfrm>
        </p:grpSpPr>
        <p:pic>
          <p:nvPicPr>
            <p:cNvPr id="5" name="Рисунок 4" descr="чел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596" y="1571612"/>
              <a:ext cx="1000125" cy="1428750"/>
            </a:xfrm>
            <a:prstGeom prst="rect">
              <a:avLst/>
            </a:prstGeom>
          </p:spPr>
        </p:pic>
        <p:pic>
          <p:nvPicPr>
            <p:cNvPr id="6" name="Рисунок 5" descr="чел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1604" y="1428736"/>
              <a:ext cx="1000125" cy="1428750"/>
            </a:xfrm>
            <a:prstGeom prst="rect">
              <a:avLst/>
            </a:prstGeom>
          </p:spPr>
        </p:pic>
        <p:pic>
          <p:nvPicPr>
            <p:cNvPr id="7" name="Рисунок 6" descr="чел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1736" y="1928802"/>
              <a:ext cx="1000125" cy="1428750"/>
            </a:xfrm>
            <a:prstGeom prst="rect">
              <a:avLst/>
            </a:prstGeom>
          </p:spPr>
        </p:pic>
        <p:pic>
          <p:nvPicPr>
            <p:cNvPr id="8" name="Рисунок 7" descr="чел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7290" y="4643446"/>
              <a:ext cx="1000125" cy="1428750"/>
            </a:xfrm>
            <a:prstGeom prst="rect">
              <a:avLst/>
            </a:prstGeom>
          </p:spPr>
        </p:pic>
        <p:pic>
          <p:nvPicPr>
            <p:cNvPr id="9" name="Рисунок 8" descr="чел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5720" y="3643314"/>
              <a:ext cx="1000125" cy="1428750"/>
            </a:xfrm>
            <a:prstGeom prst="rect">
              <a:avLst/>
            </a:prstGeom>
          </p:spPr>
        </p:pic>
        <p:pic>
          <p:nvPicPr>
            <p:cNvPr id="10" name="Рисунок 9" descr="чел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4000504"/>
              <a:ext cx="1000125" cy="1428750"/>
            </a:xfrm>
            <a:prstGeom prst="rect">
              <a:avLst/>
            </a:prstGeom>
          </p:spPr>
        </p:pic>
        <p:pic>
          <p:nvPicPr>
            <p:cNvPr id="11" name="Рисунок 10" descr="чел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7290" y="3071810"/>
              <a:ext cx="1000125" cy="1428750"/>
            </a:xfrm>
            <a:prstGeom prst="rect">
              <a:avLst/>
            </a:prstGeom>
          </p:spPr>
        </p:pic>
      </p:grpSp>
      <p:pic>
        <p:nvPicPr>
          <p:cNvPr id="12" name="Содержимое 3" descr="человек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97"/>
          <a:stretch>
            <a:fillRect/>
          </a:stretch>
        </p:blipFill>
        <p:spPr>
          <a:xfrm>
            <a:off x="4572000" y="2534939"/>
            <a:ext cx="2736303" cy="31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Сосна остистая межгорная по имени «Мафусаил»(Северная Америка), - является самым долгоживущим деревом на Земле,  ей 4863 года.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26626" name="Picture 2" descr="растение-рекордсмен - сосна остис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5552"/>
            <a:ext cx="47525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0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5172164"/>
            <a:ext cx="6571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 Самые быстрые темпы роста наблюдаются у </a:t>
            </a:r>
            <a:r>
              <a:rPr lang="ru-RU" sz="2400" b="1" dirty="0" err="1" smtClean="0">
                <a:solidFill>
                  <a:srgbClr val="006600"/>
                </a:solidFill>
              </a:rPr>
              <a:t>листоколосника</a:t>
            </a:r>
            <a:r>
              <a:rPr lang="ru-RU" sz="2400" b="1" dirty="0" smtClean="0">
                <a:solidFill>
                  <a:srgbClr val="006600"/>
                </a:solidFill>
              </a:rPr>
              <a:t> съедобного (бамбук). За сутки это растение вырастает на 40 см.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28674" name="Picture 2" descr="листоколос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20688"/>
            <a:ext cx="5967037" cy="3954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9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амая высокая тр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334" y="692696"/>
            <a:ext cx="3619148" cy="5226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01570" y="3224707"/>
            <a:ext cx="304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Самой высокой травой в мире является банан (банановая пальма).  Рекорд принадлежит сорту </a:t>
            </a:r>
            <a:r>
              <a:rPr lang="ru-RU" sz="2400" b="1" dirty="0" err="1" smtClean="0">
                <a:solidFill>
                  <a:srgbClr val="006600"/>
                </a:solidFill>
              </a:rPr>
              <a:t>Musa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itinerans</a:t>
            </a:r>
            <a:r>
              <a:rPr lang="ru-RU" sz="2400" b="1" dirty="0" smtClean="0">
                <a:solidFill>
                  <a:srgbClr val="006600"/>
                </a:solidFill>
              </a:rPr>
              <a:t> - 12 метров в высоту.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По горизонтали:</a:t>
            </a:r>
            <a:endParaRPr lang="ru-RU" sz="2400" dirty="0">
              <a:solidFill>
                <a:srgbClr val="0070C0"/>
              </a:solidFill>
            </a:endParaRPr>
          </a:p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1. Число</a:t>
            </a:r>
            <a:r>
              <a:rPr lang="ru-RU" sz="2400" dirty="0">
                <a:solidFill>
                  <a:srgbClr val="0070C0"/>
                </a:solidFill>
              </a:rPr>
              <a:t>, которое вычитают.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2. Результат </a:t>
            </a:r>
            <a:r>
              <a:rPr lang="ru-RU" sz="2400" dirty="0">
                <a:solidFill>
                  <a:srgbClr val="0070C0"/>
                </a:solidFill>
              </a:rPr>
              <a:t>сложения.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4.  Результат умножения двух чисел.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6.  Мера объёма жидких тел.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10. Название одной из цифр.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11.  Знак, который надо поставить между выражениями 4+5+6 и 7+8.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По вертикали: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3. Древнегреческий ученый. Его именем названа таблица умножения.   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5. Название одной из цифр.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6. Инструмент для построения прямых линий.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7. Мера длины.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8. Действие, которым находят частное.    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9. Знаки для записи чисел.   </a:t>
            </a:r>
          </a:p>
        </p:txBody>
      </p:sp>
      <p:sp>
        <p:nvSpPr>
          <p:cNvPr id="5" name="Прямоугольник 4"/>
          <p:cNvSpPr/>
          <p:nvPr/>
        </p:nvSpPr>
        <p:spPr>
          <a:xfrm rot="2136716">
            <a:off x="4886797" y="1299995"/>
            <a:ext cx="4295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КРОССВОРД 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05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rossword (5) [Режим ограниченной функциональности] - Microsoft Word (Сбой активации продукта)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64" t="34271" r="33871" b="12700"/>
          <a:stretch/>
        </p:blipFill>
        <p:spPr>
          <a:xfrm>
            <a:off x="1475656" y="476672"/>
            <a:ext cx="7488832" cy="6280360"/>
          </a:xfrm>
          <a:prstGeom prst="rect">
            <a:avLst/>
          </a:prstGeom>
        </p:spPr>
      </p:pic>
      <p:pic>
        <p:nvPicPr>
          <p:cNvPr id="4" name="Picture 2" descr="http://umeem-sami.ru/wp-content/uploads/2014/02/18.-cifry-ot-1-do-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1" r="35885" b="50000"/>
          <a:stretch/>
        </p:blipFill>
        <p:spPr bwMode="auto">
          <a:xfrm rot="1217482">
            <a:off x="1913772" y="4607205"/>
            <a:ext cx="146009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meem-sami.ru/wp-content/uploads/2014/02/18.-cifry-ot-1-do-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62625" b="50000"/>
          <a:stretch/>
        </p:blipFill>
        <p:spPr bwMode="auto">
          <a:xfrm rot="20426635">
            <a:off x="356430" y="1960727"/>
            <a:ext cx="1460091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meem-sami.ru/wp-content/uploads/2014/02/18.-cifry-ot-1-do-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0" t="51074" r="8879"/>
          <a:stretch/>
        </p:blipFill>
        <p:spPr bwMode="auto">
          <a:xfrm rot="944007">
            <a:off x="7489649" y="239092"/>
            <a:ext cx="1474839" cy="19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meem-sami.ru/wp-content/uploads/2014/02/18.-cifry-ot-1-do-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5" r="9235" b="50000"/>
          <a:stretch/>
        </p:blipFill>
        <p:spPr bwMode="auto">
          <a:xfrm>
            <a:off x="6163331" y="4799645"/>
            <a:ext cx="1474839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0525" y="735086"/>
            <a:ext cx="416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В   Ы    Ч  И    Т   А   Е    М  О   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196" y="1457806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С   У    М  </a:t>
            </a:r>
            <a:r>
              <a:rPr lang="ru-RU" sz="2400" b="1" dirty="0" err="1" smtClean="0">
                <a:solidFill>
                  <a:srgbClr val="002060"/>
                </a:solidFill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</a:rPr>
              <a:t>  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817" y="2549996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П   Р    О   И   З    В    Е   Д   Е   Н    И    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7759" y="3240709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    И   Т    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0776" y="4272454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   Е   С    Т    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3136" y="3240708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   А   В    Н    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3184" y="303644"/>
            <a:ext cx="4074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Ф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Г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77759" y="1718999"/>
            <a:ext cx="348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Р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6806" y="2134497"/>
            <a:ext cx="453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Т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759" y="3540022"/>
            <a:ext cx="3850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58137" y="2164171"/>
            <a:ext cx="3914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83136" y="2134497"/>
            <a:ext cx="4299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Ц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28651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274638"/>
            <a:ext cx="78952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Какое слово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получится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по вертикали?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7488832" cy="4061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Как называется фигура, образованная двумя лучами, исходящими из одной точки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Назовите единицу измерения времени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Как называется результат действия вычитания?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Какая величина измеряется в квадратных единицах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Назовите компонент действия умножения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Как называется часть прямой между двумя точками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Назовите единицу измерения массы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Как называется отрезок, соединяющий центр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окружности с точкой окружности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Назови компонент действия деления.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93610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37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2126026" y="692909"/>
            <a:ext cx="6048672" cy="4901184"/>
            <a:chOff x="1619672" y="522603"/>
            <a:chExt cx="6048672" cy="4901184"/>
          </a:xfrm>
        </p:grpSpPr>
        <p:sp>
          <p:nvSpPr>
            <p:cNvPr id="2" name="Овал 1"/>
            <p:cNvSpPr/>
            <p:nvPr/>
          </p:nvSpPr>
          <p:spPr>
            <a:xfrm>
              <a:off x="3635896" y="1071630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2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4307971" y="107163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980045" y="107163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5652120" y="107163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6324195" y="107163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6996269" y="107163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307971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980045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635896" y="1615650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652120" y="3247709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963821" y="1615650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80045" y="3247709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291747" y="1615650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07971" y="3247709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619672" y="1615650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635896" y="2703689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07971" y="215967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635896" y="2159670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619672" y="3247709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6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980045" y="215967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635896" y="3247709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4980045" y="1615650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619672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5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291747" y="3247709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63821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2291747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5652120" y="1615650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63821" y="3247709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635896" y="3791728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4980045" y="3791728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63821" y="3791728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291747" y="3791728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7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4307971" y="3791728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307971" y="1615650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63821" y="4335748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635896" y="4335748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635896" y="4879767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652120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6324195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63821" y="215967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291747" y="215967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4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6324195" y="215967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5652120" y="2159670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2291747" y="4335748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1619672" y="4335748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8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4307971" y="4335748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80045" y="4335748"/>
              <a:ext cx="672075" cy="544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2963821" y="4879767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9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4307971" y="4879767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4980045" y="4879767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5652120" y="4879767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6324195" y="4879767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6996269" y="4879767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6996269" y="2703689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6324195" y="1615650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5652120" y="522603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4980045" y="522603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4307971" y="522603"/>
              <a:ext cx="672075" cy="5440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3635896" y="522603"/>
              <a:ext cx="672075" cy="5440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0070C0"/>
                  </a:solidFill>
                </a:rPr>
                <a:t>1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237162" y="619805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У     Г    О   Л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53530" y="1190780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М   И    Н   У    Т    А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32111" y="1734800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Р    А    З    Н    О    С     Т    Ь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55048" y="2328037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П    Л    О   Щ   А    Д    Ь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32111" y="2796641"/>
            <a:ext cx="600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М   Н   О   Ж   И    Т     Е    Л    Ь 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02614" y="3393446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О    Т    Р    Е     З    О    К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58349" y="3910878"/>
            <a:ext cx="32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Т     О    Н    </a:t>
            </a:r>
            <a:r>
              <a:rPr lang="ru-RU" sz="3600" b="1" dirty="0" err="1" smtClean="0">
                <a:solidFill>
                  <a:srgbClr val="0038A8"/>
                </a:solidFill>
              </a:rPr>
              <a:t>Н</a:t>
            </a:r>
            <a:r>
              <a:rPr lang="ru-RU" sz="3600" b="1" dirty="0" smtClean="0">
                <a:solidFill>
                  <a:srgbClr val="0038A8"/>
                </a:solidFill>
              </a:rPr>
              <a:t>   А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38223" y="4454898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 Р    А    Д   И    У    С</a:t>
            </a:r>
            <a:endParaRPr lang="ru-RU" sz="3600" b="1" dirty="0">
              <a:solidFill>
                <a:srgbClr val="0038A8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30441" y="4998917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8A8"/>
                </a:solidFill>
              </a:rPr>
              <a:t>Д   Е     Л   И    М  О    Е</a:t>
            </a:r>
            <a:endParaRPr lang="ru-RU" sz="3600" b="1" dirty="0">
              <a:solidFill>
                <a:srgbClr val="0038A8"/>
              </a:solidFill>
            </a:endParaRPr>
          </a:p>
        </p:txBody>
      </p:sp>
      <p:pic>
        <p:nvPicPr>
          <p:cNvPr id="73" name="Picture 2" descr="http://cs2.a5.ru/media/9e/80/96/650_9e8096c99d0882221d43a72af5ec0b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" y="248021"/>
            <a:ext cx="2160240" cy="1808201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ny-kartinki.ru/_ph/20/2/732888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Авторский шаблон презентации создан с помощью изображений: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712968" cy="1440160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 smtClean="0">
                <a:hlinkClick r:id="rId3"/>
              </a:rPr>
              <a:t>Фон клетка</a:t>
            </a:r>
            <a:r>
              <a:rPr lang="ru-RU" sz="1600" dirty="0" smtClean="0"/>
              <a:t>, </a:t>
            </a:r>
          </a:p>
          <a:p>
            <a:r>
              <a:rPr lang="ru-RU" sz="1600" dirty="0" smtClean="0">
                <a:hlinkClick r:id="rId4"/>
              </a:rPr>
              <a:t>учёный</a:t>
            </a:r>
            <a:r>
              <a:rPr lang="ru-RU" sz="1600" dirty="0" smtClean="0"/>
              <a:t>,  </a:t>
            </a:r>
          </a:p>
          <a:p>
            <a:r>
              <a:rPr lang="ru-RU" sz="1600" dirty="0" smtClean="0">
                <a:hlinkClick r:id="rId5"/>
              </a:rPr>
              <a:t>окно в классе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hlinkClick r:id="rId6"/>
              </a:rPr>
              <a:t>зеленая ветка</a:t>
            </a:r>
            <a:r>
              <a:rPr lang="ru-RU" sz="1600" dirty="0" smtClean="0"/>
              <a:t>, </a:t>
            </a:r>
          </a:p>
          <a:p>
            <a:r>
              <a:rPr lang="ru-RU" sz="1600" dirty="0" smtClean="0">
                <a:hlinkClick r:id="rId7"/>
              </a:rPr>
              <a:t>раскрытая книга</a:t>
            </a:r>
            <a:r>
              <a:rPr lang="ru-RU" sz="1600" dirty="0" smtClean="0"/>
              <a:t>,  </a:t>
            </a:r>
          </a:p>
          <a:p>
            <a:r>
              <a:rPr lang="ru-RU" sz="1600" dirty="0" smtClean="0">
                <a:hlinkClick r:id="rId8"/>
              </a:rPr>
              <a:t>мудрая сова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hlinkClick r:id="rId9"/>
              </a:rPr>
              <a:t>переворачивающийся лист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276872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Ссылки на рисунки по теме «Арифметика в литературе»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51520" y="2622922"/>
            <a:ext cx="8352928" cy="27330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Слайды 3 - 11</a:t>
            </a:r>
            <a:endParaRPr lang="ru-RU" sz="1100" b="1" dirty="0" smtClean="0">
              <a:hlinkClick r:id="rId10"/>
            </a:endParaRPr>
          </a:p>
          <a:p>
            <a:r>
              <a:rPr lang="en-US" sz="800" dirty="0" smtClean="0">
                <a:hlinkClick r:id="rId10"/>
              </a:rPr>
              <a:t>http://im3-tub-ru.yandex.net/i?id=441d18c4a6c0c9186b6f1daa527debc4</a:t>
            </a:r>
            <a:endParaRPr lang="ru-RU" sz="800" dirty="0" smtClean="0"/>
          </a:p>
          <a:p>
            <a:r>
              <a:rPr lang="en-US" sz="800" dirty="0" smtClean="0">
                <a:hlinkClick r:id="rId11"/>
              </a:rPr>
              <a:t>http://www.kompravda.eu/daily/26296.4/3173443/</a:t>
            </a:r>
            <a:endParaRPr lang="ru-RU" sz="800" dirty="0" smtClean="0"/>
          </a:p>
          <a:p>
            <a:r>
              <a:rPr lang="en-US" sz="800" dirty="0" smtClean="0">
                <a:hlinkClick r:id="rId12"/>
              </a:rPr>
              <a:t>http://im2-tub-ru.yandex.net/i?id=047c4374ca8c35ae88f225c0d5743866</a:t>
            </a:r>
            <a:endParaRPr lang="ru-RU" sz="800" dirty="0" smtClean="0"/>
          </a:p>
          <a:p>
            <a:r>
              <a:rPr lang="en-US" sz="800" dirty="0" smtClean="0">
                <a:hlinkClick r:id="rId13"/>
              </a:rPr>
              <a:t>http://im1-tub-ru.yandex.net/i?id=0fe2c97f40fd2ad30165b006df64a899</a:t>
            </a:r>
            <a:endParaRPr lang="ru-RU" sz="800" dirty="0" smtClean="0"/>
          </a:p>
          <a:p>
            <a:r>
              <a:rPr lang="en-US" sz="800" dirty="0" smtClean="0">
                <a:hlinkClick r:id="rId14"/>
              </a:rPr>
              <a:t>http://www.art-centre.ru/digital/figurativ/pictures/rr-c35</a:t>
            </a:r>
            <a:endParaRPr lang="ru-RU" sz="800" dirty="0" smtClean="0"/>
          </a:p>
          <a:p>
            <a:r>
              <a:rPr lang="en-US" sz="800" dirty="0" smtClean="0">
                <a:hlinkClick r:id="rId15"/>
              </a:rPr>
              <a:t>http://im2-tub-ru.yandex.net/i?id=9c6ca7f72fbc8cbcc4bd25b4104e9cae</a:t>
            </a:r>
            <a:endParaRPr lang="ru-RU" sz="800" dirty="0" smtClean="0"/>
          </a:p>
          <a:p>
            <a:r>
              <a:rPr lang="en-US" sz="800" dirty="0" smtClean="0">
                <a:hlinkClick r:id="rId16"/>
              </a:rPr>
              <a:t>http://acm.org.ru/img/390380.jpg</a:t>
            </a:r>
            <a:endParaRPr lang="ru-RU" sz="800" dirty="0" smtClean="0"/>
          </a:p>
          <a:p>
            <a:r>
              <a:rPr lang="en-US" sz="800" dirty="0" smtClean="0">
                <a:hlinkClick r:id="rId17"/>
              </a:rPr>
              <a:t>http://www.womie.ru/wp-content/uploads/2014/01/%D0%9E-%D0%BF%D1%80%D0%B5%D0%B4%D0%B0%D1%82%D0%B5%D0%BB%D1%8C%D1%81%D1%82%D0%B2%D0%B5-%D0%B8-%D0%B4%D0%BE%D0%BD%D0%BE%D1%81%D0%B8%D1%82%D0%B5%D0%BB%D1%8C%D1%81%D1%82%D0%B2%D0%B5-2.jpg</a:t>
            </a:r>
            <a:endParaRPr lang="ru-RU" sz="800" dirty="0" smtClean="0"/>
          </a:p>
          <a:p>
            <a:r>
              <a:rPr lang="en-US" sz="800" dirty="0" smtClean="0">
                <a:hlinkClick r:id="rId18"/>
              </a:rPr>
              <a:t>http://appliftonews.ru/app/knuty_i_knut?ct=ipadweb&amp;at=10l3Sj</a:t>
            </a:r>
            <a:endParaRPr lang="ru-RU" sz="800" dirty="0" smtClean="0"/>
          </a:p>
          <a:p>
            <a:r>
              <a:rPr lang="en-US" sz="800" dirty="0" smtClean="0">
                <a:hlinkClick r:id="rId19"/>
              </a:rPr>
              <a:t>http://www.mirfactov.ru/wp-content/uploads/2016/02/13_sozdat_pchelu.jpg</a:t>
            </a:r>
            <a:endParaRPr lang="ru-RU" sz="800" dirty="0" smtClean="0"/>
          </a:p>
          <a:p>
            <a:r>
              <a:rPr lang="en-US" sz="800" dirty="0" smtClean="0">
                <a:hlinkClick r:id="rId20"/>
              </a:rPr>
              <a:t>http://kakpravilno.info/kak-pravilno-prigotovit-kukuruznye-hlopja-28.html</a:t>
            </a:r>
            <a:endParaRPr lang="ru-RU" sz="800" dirty="0" smtClean="0"/>
          </a:p>
          <a:p>
            <a:r>
              <a:rPr lang="en-US" sz="800" dirty="0" smtClean="0">
                <a:hlinkClick r:id="rId21"/>
              </a:rPr>
              <a:t>http://ochenporusski.com/wp-content/uploads/2016/11/tri-koroba.jpg</a:t>
            </a:r>
            <a:endParaRPr lang="ru-RU" sz="800" dirty="0" smtClean="0"/>
          </a:p>
          <a:p>
            <a:r>
              <a:rPr lang="en-US" sz="800" dirty="0" smtClean="0">
                <a:hlinkClick r:id="rId22"/>
              </a:rPr>
              <a:t>http://static.smartafisha.ru/photo/training/12/15/121530/photo_792304_54740f0e7e9d4.jpg</a:t>
            </a:r>
            <a:endParaRPr lang="ru-RU" sz="800" dirty="0" smtClean="0"/>
          </a:p>
          <a:p>
            <a:r>
              <a:rPr lang="en-US" sz="800" dirty="0" smtClean="0">
                <a:hlinkClick r:id="rId23"/>
              </a:rPr>
              <a:t>http://pro-poslovicy.ru/wp-content/uploads/2016/11/286239_640.jpg</a:t>
            </a:r>
            <a:endParaRPr lang="ru-RU" sz="800" dirty="0" smtClean="0"/>
          </a:p>
          <a:p>
            <a:r>
              <a:rPr lang="en-US" sz="800" dirty="0" smtClean="0">
                <a:hlinkClick r:id="rId24"/>
              </a:rPr>
              <a:t>http://pro-poslovicy.ru/wp-content/uploads/2016/11/518774_640.jpg</a:t>
            </a:r>
            <a:endParaRPr lang="ru-RU" sz="800" dirty="0" smtClean="0"/>
          </a:p>
          <a:p>
            <a:r>
              <a:rPr lang="ru-RU" sz="800" b="1" dirty="0" smtClean="0">
                <a:hlinkClick r:id="rId25"/>
              </a:rPr>
              <a:t>https://www.google.ru/search</a:t>
            </a: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21956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Ссылки и источники по теме «Магическая арифметика»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«ЗАНИМАТЕЛЬНАЯ МАТЕМАТИКА» СМЕКАЙ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, ОТГАДЫВАЙ, СЧИТАЙ (Материалы для занятий с учащимися 1-4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. Логические и комбинаторные задачи, развивающие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упражнения)/Составитель 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Н.И.Удодова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, Волгоград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: Учитель,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2008.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Слайды 14-21</a:t>
            </a:r>
          </a:p>
          <a:p>
            <a:r>
              <a:rPr lang="en-US" sz="1200" dirty="0">
                <a:hlinkClick r:id="rId3"/>
              </a:rPr>
              <a:t>http://lmagic.info/number_trick.html</a:t>
            </a:r>
            <a:endParaRPr lang="ru-RU" sz="1200" dirty="0"/>
          </a:p>
          <a:p>
            <a:r>
              <a:rPr lang="en-US" sz="1200" dirty="0">
                <a:hlinkClick r:id="rId4"/>
              </a:rPr>
              <a:t>http://fokusy.kak-nauchitsya.ru/matematicheskie-fokusy-sekrety.html</a:t>
            </a:r>
            <a:endParaRPr lang="ru-RU" sz="1200" dirty="0"/>
          </a:p>
          <a:p>
            <a:r>
              <a:rPr lang="ru-RU" sz="1200" dirty="0"/>
              <a:t>Шляпа </a:t>
            </a:r>
            <a:r>
              <a:rPr lang="en-US" sz="1200" dirty="0">
                <a:hlinkClick r:id="rId5"/>
              </a:rPr>
              <a:t>http://www.vseodetyah.com/editorfiles/shlapa-fokus.jpg</a:t>
            </a:r>
            <a:endParaRPr lang="ru-RU" sz="1200" dirty="0"/>
          </a:p>
          <a:p>
            <a:r>
              <a:rPr lang="ru-RU" sz="1200" dirty="0"/>
              <a:t>Сова с указкой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img23.olx.by/images_slandoby/69349363_1_644x461_matematika-podgotovka-k-tst-i-shkolnikov-brest_rev001.jpg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>
              <a:hlinkClick r:id="rId7"/>
            </a:endParaRPr>
          </a:p>
          <a:p>
            <a:r>
              <a:rPr lang="en-US" sz="1200" dirty="0">
                <a:hlinkClick r:id="rId8"/>
              </a:rPr>
              <a:t>http://udivitelno.com/plants/item/85-rekordsmeny-sredi-rastenij</a:t>
            </a:r>
            <a:endParaRPr lang="ru-RU" sz="1200" dirty="0"/>
          </a:p>
          <a:p>
            <a:r>
              <a:rPr lang="en-US" sz="1200" dirty="0">
                <a:hlinkClick r:id="rId9"/>
              </a:rPr>
              <a:t>http://www.liveinternet.ru/users/5679659/post394922504/</a:t>
            </a:r>
            <a:endParaRPr lang="ru-RU" sz="1200" dirty="0"/>
          </a:p>
          <a:p>
            <a:endParaRPr lang="ru-RU" sz="1200" dirty="0">
              <a:hlinkClick r:id="rId7"/>
            </a:endParaRPr>
          </a:p>
          <a:p>
            <a:endParaRPr lang="ru-RU" sz="1200" dirty="0" smtClean="0">
              <a:hlinkClick r:id="rId7"/>
            </a:endParaRPr>
          </a:p>
          <a:p>
            <a:endParaRPr lang="ru-RU" sz="1200" dirty="0">
              <a:hlinkClick r:id="rId7"/>
            </a:endParaRPr>
          </a:p>
          <a:p>
            <a:endParaRPr lang="ru-RU" sz="1200" dirty="0" smtClean="0">
              <a:hlinkClick r:id="rId7"/>
            </a:endParaRPr>
          </a:p>
          <a:p>
            <a:endParaRPr lang="ru-RU" sz="1200" dirty="0">
              <a:hlinkClick r:id="rId7"/>
            </a:endParaRPr>
          </a:p>
          <a:p>
            <a:endParaRPr lang="ru-RU" sz="1200" dirty="0" smtClean="0">
              <a:hlinkClick r:id="rId7"/>
            </a:endParaRPr>
          </a:p>
          <a:p>
            <a:r>
              <a:rPr lang="ru-RU" sz="1200" dirty="0" smtClean="0">
                <a:hlinkClick r:id="rId7"/>
              </a:rPr>
              <a:t>Знаки </a:t>
            </a:r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://umeem-sami.ru/wp-content/uploads/2014/02/19.-</a:t>
            </a:r>
            <a:r>
              <a:rPr lang="en-US" sz="1200" dirty="0" smtClean="0">
                <a:hlinkClick r:id="rId7"/>
              </a:rPr>
              <a:t>cifry-ot-1-do-100.jpg</a:t>
            </a:r>
            <a:endParaRPr lang="ru-RU" sz="1200" dirty="0" smtClean="0"/>
          </a:p>
          <a:p>
            <a:r>
              <a:rPr lang="ru-RU" sz="1200" dirty="0" smtClean="0"/>
              <a:t>Буратино </a:t>
            </a:r>
            <a:r>
              <a:rPr lang="en-US" sz="1200" dirty="0">
                <a:hlinkClick r:id="rId10"/>
              </a:rPr>
              <a:t>http://cs2.a5.ru/media/9e/80/96/650_9e8096c99d0882221d43a72af5ec0b02.png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1112" y="2851479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Ссылки на источники по теме «Зеленая арифметика»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1112" y="4005064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Ссылки на рисунки по теме «Арифметика вокруг нас»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0234" y="260648"/>
            <a:ext cx="69951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Один в поле не воин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5790" y="1127646"/>
            <a:ext cx="682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(вместе легко справиться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 </a:t>
            </a:r>
            <a:r>
              <a:rPr lang="ru-RU" sz="3200" b="1" dirty="0">
                <a:solidFill>
                  <a:srgbClr val="002060"/>
                </a:solidFill>
              </a:rPr>
              <a:t>любым делом )</a:t>
            </a:r>
          </a:p>
        </p:txBody>
      </p:sp>
      <p:pic>
        <p:nvPicPr>
          <p:cNvPr id="13" name="Содержимое 3" descr="во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21" y="2204864"/>
            <a:ext cx="666397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7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Лук семь недугов лечит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349021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(о полезных   свойствах лука)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Объект 9" descr="hello_html_m7eb423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5430" y="1946392"/>
            <a:ext cx="61812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85921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 одной неделе семь пятниц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5" y="2071678"/>
            <a:ext cx="471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(Про человека,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который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часто меняет своё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мнение)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7pyat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4360236" cy="434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088" y="346139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Не имей сто рублей,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 имей сто друзей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100 2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95" r="2966"/>
          <a:stretch/>
        </p:blipFill>
        <p:spPr>
          <a:xfrm>
            <a:off x="1537656" y="2492896"/>
            <a:ext cx="7199607" cy="390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1700808"/>
            <a:ext cx="732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( деньги потратишь, а друзья останутся)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Одна голова хорошо,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 две - лучше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821438"/>
            <a:ext cx="70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(двое быстрее найдут  решение проблемы)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4751649" cy="4059036"/>
          </a:xfrm>
        </p:spPr>
      </p:pic>
    </p:spTree>
    <p:extLst>
      <p:ext uri="{BB962C8B-B14F-4D97-AF65-F5344CB8AC3E}">
        <p14:creationId xmlns:p14="http://schemas.microsoft.com/office/powerpoint/2010/main" val="13426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Одна пчела немного мёду натаскает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48" r="12127"/>
          <a:stretch>
            <a:fillRect/>
          </a:stretch>
        </p:blipFill>
        <p:spPr>
          <a:xfrm>
            <a:off x="7385791" y="865588"/>
            <a:ext cx="1758209" cy="1187510"/>
          </a:xfrm>
        </p:spPr>
      </p:pic>
      <p:pic>
        <p:nvPicPr>
          <p:cNvPr id="5" name="Рисунок 4" descr="мё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26" y="1803065"/>
            <a:ext cx="1500174" cy="1500174"/>
          </a:xfrm>
          <a:prstGeom prst="rect">
            <a:avLst/>
          </a:prstGeom>
        </p:spPr>
      </p:pic>
      <p:pic>
        <p:nvPicPr>
          <p:cNvPr id="14" name="Рисунок 13" descr="мёд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t="20000" r="30000" b="22500"/>
          <a:stretch>
            <a:fillRect/>
          </a:stretch>
        </p:blipFill>
        <p:spPr>
          <a:xfrm>
            <a:off x="2060036" y="3589670"/>
            <a:ext cx="2857520" cy="3286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0152" y="4509120"/>
            <a:ext cx="29963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(вместе можно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справиться с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любыми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трудностями)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27824" y="1864814"/>
            <a:ext cx="5187201" cy="2992549"/>
            <a:chOff x="0" y="1293706"/>
            <a:chExt cx="5187201" cy="2992549"/>
          </a:xfrm>
        </p:grpSpPr>
        <p:pic>
          <p:nvPicPr>
            <p:cNvPr id="9" name="Содержимое 3" descr="пчела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1643043" y="2214554"/>
              <a:ext cx="1214446" cy="820247"/>
            </a:xfrm>
            <a:prstGeom prst="rect">
              <a:avLst/>
            </a:prstGeom>
          </p:spPr>
        </p:pic>
        <p:pic>
          <p:nvPicPr>
            <p:cNvPr id="10" name="Содержимое 3" descr="пчела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3000364" y="1571612"/>
              <a:ext cx="1163470" cy="785818"/>
            </a:xfrm>
            <a:prstGeom prst="rect">
              <a:avLst/>
            </a:prstGeom>
          </p:spPr>
        </p:pic>
        <p:pic>
          <p:nvPicPr>
            <p:cNvPr id="11" name="Содержимое 3" descr="пчела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4000496" y="2357430"/>
              <a:ext cx="1186705" cy="801511"/>
            </a:xfrm>
            <a:prstGeom prst="rect">
              <a:avLst/>
            </a:prstGeom>
          </p:spPr>
        </p:pic>
        <p:pic>
          <p:nvPicPr>
            <p:cNvPr id="12" name="Содержимое 3" descr="пчела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3000364" y="2714620"/>
              <a:ext cx="1057699" cy="714379"/>
            </a:xfrm>
            <a:prstGeom prst="rect">
              <a:avLst/>
            </a:prstGeom>
          </p:spPr>
        </p:pic>
        <p:pic>
          <p:nvPicPr>
            <p:cNvPr id="13" name="Содержимое 3" descr="пчела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0" y="3500438"/>
              <a:ext cx="1163469" cy="785817"/>
            </a:xfrm>
            <a:prstGeom prst="rect">
              <a:avLst/>
            </a:prstGeom>
          </p:spPr>
        </p:pic>
        <p:pic>
          <p:nvPicPr>
            <p:cNvPr id="16" name="Содержимое 3" descr="пчела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428716" y="1293706"/>
              <a:ext cx="1269240" cy="857256"/>
            </a:xfrm>
            <a:prstGeom prst="rect">
              <a:avLst/>
            </a:prstGeom>
          </p:spPr>
        </p:pic>
        <p:pic>
          <p:nvPicPr>
            <p:cNvPr id="17" name="Содержимое 3" descr="пчела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1928914" y="1365144"/>
              <a:ext cx="1163470" cy="785818"/>
            </a:xfrm>
            <a:prstGeom prst="rect">
              <a:avLst/>
            </a:prstGeom>
          </p:spPr>
        </p:pic>
        <p:pic>
          <p:nvPicPr>
            <p:cNvPr id="18" name="Содержимое 3" descr="пчела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48" r="12127"/>
            <a:stretch>
              <a:fillRect/>
            </a:stretch>
          </p:blipFill>
          <p:spPr>
            <a:xfrm>
              <a:off x="500154" y="2365276"/>
              <a:ext cx="1163469" cy="785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1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1601</Words>
  <Application>Microsoft Office PowerPoint</Application>
  <PresentationFormat>Экран (4:3)</PresentationFormat>
  <Paragraphs>255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Лук семь недугов лечит</vt:lpstr>
      <vt:lpstr>На одной неделе семь пятниц</vt:lpstr>
      <vt:lpstr>Не имей сто рублей,  а имей сто друзей</vt:lpstr>
      <vt:lpstr>Одна голова хорошо,  а две - лучше</vt:lpstr>
      <vt:lpstr>Одна пчела немного мёду натаскает</vt:lpstr>
      <vt:lpstr>Конь о четырех ногах,  да и то  спотыкается</vt:lpstr>
      <vt:lpstr>Два медведя в одной берлоге  не живут </vt:lpstr>
      <vt:lpstr>А еще мы вспомнили про числа в названиях литературных произведений!</vt:lpstr>
      <vt:lpstr>Презентация PowerPoint</vt:lpstr>
      <vt:lpstr>Презентация PowerPoint</vt:lpstr>
      <vt:lpstr>Умножение на 11</vt:lpstr>
      <vt:lpstr>Математические  фокусы</vt:lpstr>
      <vt:lpstr>Содержание фокуса</vt:lpstr>
      <vt:lpstr>Секрет фокуса</vt:lpstr>
      <vt:lpstr>Угаданный  день рождения</vt:lpstr>
      <vt:lpstr>Секрет этого фокуса</vt:lpstr>
      <vt:lpstr>Задуманное  число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слово получится по вертикали?</vt:lpstr>
      <vt:lpstr>Презентация PowerPoint</vt:lpstr>
      <vt:lpstr>Авторский шаблон презентации создан с помощью изображений:</vt:lpstr>
      <vt:lpstr>Ссылки и источники по теме «Магическая арифметика»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</cp:lastModifiedBy>
  <cp:revision>34</cp:revision>
  <dcterms:created xsi:type="dcterms:W3CDTF">2017-03-09T15:02:56Z</dcterms:created>
  <dcterms:modified xsi:type="dcterms:W3CDTF">2018-01-22T03:12:59Z</dcterms:modified>
</cp:coreProperties>
</file>