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2225" y="814610"/>
            <a:ext cx="8911687" cy="248739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Исследовательская работа «Н</a:t>
            </a:r>
            <a:r>
              <a:rPr lang="ru" sz="4800" dirty="0">
                <a:solidFill>
                  <a:srgbClr val="00B050"/>
                </a:solidFill>
                <a:latin typeface="Constantia" panose="02030602050306030303" pitchFamily="18" charset="0"/>
              </a:rPr>
              <a:t>аблюдение за прорастанием семян </a:t>
            </a:r>
            <a:r>
              <a:rPr lang="ru" sz="4800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огурца»</a:t>
            </a:r>
            <a:endParaRPr lang="ru-RU" sz="4800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98712" y="3302000"/>
            <a:ext cx="8915400" cy="3777622"/>
          </a:xfrm>
        </p:spPr>
        <p:txBody>
          <a:bodyPr/>
          <a:lstStyle/>
          <a:p>
            <a:r>
              <a:rPr lang="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Автор: Савичев Тимофей (4 года)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  Р</a:t>
            </a:r>
            <a:r>
              <a:rPr lang="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уководитель: Гудухина Светлана Александровна</a:t>
            </a:r>
          </a:p>
          <a:p>
            <a:pPr algn="just"/>
            <a:r>
              <a:rPr lang="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             ЧДОУ 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 №36 ОАО «РЖД» г. Москва</a:t>
            </a: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2018год</a:t>
            </a:r>
            <a:endParaRPr lang="ru" sz="32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39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13" y="348734"/>
            <a:ext cx="2192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6201" y="84739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472" lvl="0" indent="-347472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актуальная задача;</a:t>
            </a:r>
          </a:p>
          <a:p>
            <a:pPr marL="347472" lvl="0" indent="-347472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цели и задачи; </a:t>
            </a:r>
          </a:p>
          <a:p>
            <a:pPr marL="347472" lvl="0" indent="-347472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план работы и предполагаемый результат;</a:t>
            </a:r>
          </a:p>
          <a:p>
            <a:pPr marL="347472" lvl="0" indent="-347472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дневник наблюдений;</a:t>
            </a:r>
          </a:p>
          <a:p>
            <a:pPr marL="347472" lvl="0" indent="-347472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результаты исследования.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02" y="2786390"/>
            <a:ext cx="3225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2800" dirty="0">
                <a:solidFill>
                  <a:srgbClr val="000000"/>
                </a:solidFill>
                <a:latin typeface="Constantia" panose="02030602050306030303" pitchFamily="18" charset="0"/>
              </a:rPr>
              <a:t>Актуальная задача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9300" y="32850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ru-RU" dirty="0">
                <a:solidFill>
                  <a:srgbClr val="9A5315"/>
                </a:solidFill>
                <a:latin typeface="Segoe Print"/>
              </a:rPr>
              <a:t>Выяснить, какие условия нужны для более успешного прорастания семени, формирования и хорошего развития растения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8797" y="4208384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Цели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2700" y="47008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/>
            <a:r>
              <a:rPr lang="ru-RU" dirty="0">
                <a:solidFill>
                  <a:srgbClr val="9A5315"/>
                </a:solidFill>
                <a:latin typeface="Segoe Print"/>
              </a:rPr>
              <a:t>1. Рассмотрение влияния различных факторов на проращивание семян.</a:t>
            </a:r>
          </a:p>
          <a:p>
            <a:pPr lvl="0" algn="r" defTabSz="914400"/>
            <a:r>
              <a:rPr lang="ru-RU" dirty="0">
                <a:solidFill>
                  <a:srgbClr val="9A5315"/>
                </a:solidFill>
                <a:latin typeface="Segoe Print"/>
              </a:rPr>
              <a:t>2. Узнать новое и интересное из жизни растений, расширить кругозор детей, пополнить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9850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0" y="190500"/>
            <a:ext cx="145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Задачи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6700" y="567730"/>
            <a:ext cx="6096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472" lvl="0" indent="-347472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1E5F9">
                    <a:lumMod val="10000"/>
                  </a:srgbClr>
                </a:solidFill>
                <a:latin typeface="Segoe Print"/>
              </a:rPr>
              <a:t>1. Дать  наглядное представление детям о необходимости света, тепла, влаги, почвы для роста растений, сравнить условия для прорастания растений.</a:t>
            </a:r>
          </a:p>
          <a:p>
            <a:pPr marL="347472" lvl="0" indent="-347472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1E5F9">
                    <a:lumMod val="10000"/>
                  </a:srgbClr>
                </a:solidFill>
                <a:latin typeface="Segoe Print"/>
              </a:rPr>
              <a:t>2. Развивать познавательную активность в процессе наблюдения за прорастанием семян огурца в разных условиях.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9680" y="2745453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2400" dirty="0">
                <a:solidFill>
                  <a:srgbClr val="0070C0"/>
                </a:solidFill>
                <a:latin typeface="Segoe Print"/>
              </a:rPr>
              <a:t>План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8400" y="282390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1. Уточнить условия роста растений.</a:t>
            </a:r>
          </a:p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2. Замочить одну часть семян огурца, а затем поместить их в почву, другую часть посадить в почву сухими.</a:t>
            </a:r>
          </a:p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3. Посадить пророщенное семечко ростком вниз и ростком вверх.</a:t>
            </a:r>
          </a:p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4. Наблюдать за развитием ростков.</a:t>
            </a:r>
          </a:p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5. Следить за соблюдением условий. </a:t>
            </a:r>
          </a:p>
          <a:p>
            <a:pPr lvl="0" defTabSz="914400"/>
            <a:r>
              <a:rPr lang="ru-RU" dirty="0">
                <a:solidFill>
                  <a:srgbClr val="002060"/>
                </a:solidFill>
                <a:latin typeface="Segoe Print"/>
              </a:rPr>
              <a:t>6. Получить конечный результат и сделать вывод. </a:t>
            </a:r>
          </a:p>
          <a:p>
            <a:pPr lvl="0" defTabSz="914400"/>
            <a:endParaRPr lang="ru-RU" dirty="0">
              <a:solidFill>
                <a:srgbClr val="000000"/>
              </a:solidFill>
              <a:latin typeface="Segoe Print"/>
            </a:endParaRPr>
          </a:p>
          <a:p>
            <a:pPr lvl="0" defTabSz="914400"/>
            <a:r>
              <a:rPr lang="ru-RU" dirty="0">
                <a:solidFill>
                  <a:srgbClr val="000000"/>
                </a:solidFill>
                <a:latin typeface="Segoe Print"/>
              </a:rPr>
              <a:t>Предполагаемый результат</a:t>
            </a:r>
            <a:r>
              <a:rPr lang="ru-RU" dirty="0">
                <a:solidFill>
                  <a:srgbClr val="002060"/>
                </a:solidFill>
                <a:latin typeface="Segoe Print"/>
              </a:rPr>
              <a:t>: появление первых       листочков огурца.</a:t>
            </a:r>
          </a:p>
        </p:txBody>
      </p:sp>
    </p:spTree>
    <p:extLst>
      <p:ext uri="{BB962C8B-B14F-4D97-AF65-F5344CB8AC3E}">
        <p14:creationId xmlns:p14="http://schemas.microsoft.com/office/powerpoint/2010/main" val="46833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3" t="40833" r="34167" b="33995"/>
          <a:stretch/>
        </p:blipFill>
        <p:spPr>
          <a:xfrm>
            <a:off x="793750" y="1232694"/>
            <a:ext cx="1206500" cy="132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08200" y="1181298"/>
            <a:ext cx="3314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800"/>
              </a:spcBef>
            </a:pPr>
            <a:r>
              <a:rPr lang="ru-RU" sz="1400" dirty="0">
                <a:solidFill>
                  <a:srgbClr val="9A5315"/>
                </a:solidFill>
                <a:latin typeface="Segoe Print"/>
              </a:rPr>
              <a:t>В первом стаканчике семечко огурца посадили сухим, хорошо пролили землю, вытащили из почвы на 3 день и увидели, что семечко набухло, но ростка ещё не дало.</a:t>
            </a:r>
            <a:endParaRPr lang="en-US" sz="1400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872" t="46642" r="39371" b="30849"/>
          <a:stretch/>
        </p:blipFill>
        <p:spPr>
          <a:xfrm>
            <a:off x="6146800" y="1283245"/>
            <a:ext cx="148590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013700" y="1363295"/>
            <a:ext cx="308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800"/>
              </a:spcBef>
            </a:pPr>
            <a:r>
              <a:rPr lang="ru-RU" sz="1600" dirty="0">
                <a:solidFill>
                  <a:srgbClr val="9A5315"/>
                </a:solidFill>
                <a:latin typeface="Segoe Print"/>
              </a:rPr>
              <a:t>Другое семечко было замочено в опилках, на 3 день семечко дало росток.</a:t>
            </a:r>
            <a:endParaRPr lang="en-US" sz="1600" dirty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0500" y="2232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Наблюдение за </a:t>
            </a:r>
            <a:r>
              <a:rPr kumimoji="0" lang="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семенами огурца, </a:t>
            </a:r>
            <a:br>
              <a:rPr kumimoji="0" lang="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</a:br>
            <a:r>
              <a:rPr kumimoji="0" lang="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посаженными в почву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44160" r="34978" b="33573"/>
          <a:stretch/>
        </p:blipFill>
        <p:spPr>
          <a:xfrm rot="10800000">
            <a:off x="698500" y="3047100"/>
            <a:ext cx="1752600" cy="116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43496" r="26189" b="31574"/>
          <a:stretch/>
        </p:blipFill>
        <p:spPr>
          <a:xfrm>
            <a:off x="6146800" y="2907400"/>
            <a:ext cx="1828801" cy="130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>
          <a:xfrm>
            <a:off x="698500" y="4696307"/>
            <a:ext cx="2038361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146800" y="4736701"/>
            <a:ext cx="2038361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36861" y="2969580"/>
            <a:ext cx="2527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600" dirty="0">
                <a:solidFill>
                  <a:srgbClr val="9A5315"/>
                </a:solidFill>
                <a:latin typeface="Segoe Print"/>
              </a:rPr>
              <a:t>Семечко, посаженное сухим, на 8 день выглядело так же как и замоченное на 3 день.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85161" y="3033500"/>
            <a:ext cx="2501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600" dirty="0">
                <a:solidFill>
                  <a:srgbClr val="9A5315"/>
                </a:solidFill>
                <a:latin typeface="Segoe Print"/>
              </a:rPr>
              <a:t>Вот так выглядело на 8 день предварительно замоченное семечко.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0978" y="4694506"/>
            <a:ext cx="2501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600"/>
              </a:spcBef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Сухое семечко на 12 день листочков ещё не дало.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05789" y="4535557"/>
            <a:ext cx="2501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600"/>
              </a:spcBef>
            </a:pPr>
            <a:r>
              <a:rPr lang="ru-RU" dirty="0">
                <a:solidFill>
                  <a:srgbClr val="9A5315"/>
                </a:solidFill>
                <a:latin typeface="Segoe Print"/>
              </a:rPr>
              <a:t>Вот и долгожданные листочки от предварительно замоченного семечка!</a:t>
            </a:r>
          </a:p>
        </p:txBody>
      </p:sp>
    </p:spTree>
    <p:extLst>
      <p:ext uri="{BB962C8B-B14F-4D97-AF65-F5344CB8AC3E}">
        <p14:creationId xmlns:p14="http://schemas.microsoft.com/office/powerpoint/2010/main" val="381522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8600" y="192038"/>
            <a:ext cx="967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Наблюдение за </a:t>
            </a:r>
            <a:r>
              <a:rPr kumimoji="0" lang="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семенами огурца, </a:t>
            </a:r>
            <a:br>
              <a:rPr kumimoji="0" lang="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</a:br>
            <a:r>
              <a:rPr kumimoji="0" lang="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по-разному посаженными в почву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486848" y="1707876"/>
            <a:ext cx="2258642" cy="14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486438" y="1635038"/>
            <a:ext cx="2038285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486848" y="4258476"/>
            <a:ext cx="2093452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486438" y="4165402"/>
            <a:ext cx="2038361" cy="1386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21000" y="1635038"/>
            <a:ext cx="312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800"/>
              </a:spcBef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Одинаково пророщенные семена огурца посадили в один стаканчик ростком вверх…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86583" y="1947095"/>
            <a:ext cx="218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800"/>
              </a:spcBef>
            </a:pPr>
            <a:r>
              <a:rPr lang="ru-RU" sz="2000" dirty="0">
                <a:solidFill>
                  <a:srgbClr val="9A5315"/>
                </a:solidFill>
                <a:latin typeface="Segoe Print"/>
              </a:rPr>
              <a:t>…а в другой – ростком вниз.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4150" y="4426147"/>
            <a:ext cx="3438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srgbClr val="9A5315"/>
                </a:solidFill>
                <a:latin typeface="Segoe Print"/>
              </a:rPr>
              <a:t>Вот так выглядят корни растения семечко которого посажено вверх на 7 день.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61271" y="4351549"/>
            <a:ext cx="317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srgbClr val="9A5315"/>
                </a:solidFill>
                <a:latin typeface="Segoe Print"/>
              </a:rPr>
              <a:t>Вот так выглядят корни растения семечко которого посажено вниз.</a:t>
            </a:r>
          </a:p>
        </p:txBody>
      </p:sp>
    </p:spTree>
    <p:extLst>
      <p:ext uri="{BB962C8B-B14F-4D97-AF65-F5344CB8AC3E}">
        <p14:creationId xmlns:p14="http://schemas.microsoft.com/office/powerpoint/2010/main" val="112850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800" y="1688049"/>
            <a:ext cx="108585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800"/>
              </a:spcBef>
            </a:pPr>
            <a:r>
              <a:rPr lang="ru-RU" sz="2400" dirty="0">
                <a:solidFill>
                  <a:srgbClr val="9A5315"/>
                </a:solidFill>
                <a:latin typeface="Segoe Print"/>
              </a:rPr>
              <a:t>В ходе эксперимента мы создавали растениям одинаковые  условия, но сажали по-разному, чтобы определить их влияние на рост и развитие растения. </a:t>
            </a:r>
          </a:p>
          <a:p>
            <a:pPr lvl="0" defTabSz="914400">
              <a:spcBef>
                <a:spcPts val="1800"/>
              </a:spcBef>
            </a:pPr>
            <a:r>
              <a:rPr lang="ru-RU" sz="2400" dirty="0">
                <a:solidFill>
                  <a:srgbClr val="9A5315"/>
                </a:solidFill>
                <a:latin typeface="Segoe Print"/>
              </a:rPr>
              <a:t>Часть семян мы предварительно замочили в воде, а другие посадили без  замачивания. Те семена, которые были замочены, дали более ранние всходы. Значит, для более быстрых всходов семена необходимо замачивать.</a:t>
            </a:r>
          </a:p>
          <a:p>
            <a:pPr lvl="0" defTabSz="914400">
              <a:spcBef>
                <a:spcPts val="1800"/>
              </a:spcBef>
            </a:pPr>
            <a:r>
              <a:rPr lang="ru-RU" sz="2400" dirty="0">
                <a:solidFill>
                  <a:srgbClr val="9A5315"/>
                </a:solidFill>
                <a:latin typeface="Segoe Print"/>
              </a:rPr>
              <a:t>Одинаково пророщенные семена, посаженные ростками вверх или вниз, по-разному формируют корневую систему, стебель имеет изгиб, побеги тянуться вверх, а корень – вниз, но сами растения, находящиеся над землёй одинаковы.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3600" y="870635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Выводы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4782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402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Constantia</vt:lpstr>
      <vt:lpstr>Segoe Print</vt:lpstr>
      <vt:lpstr>Wingdings 3</vt:lpstr>
      <vt:lpstr>Легкий дым</vt:lpstr>
      <vt:lpstr>Исследовательская работа «Наблюдение за прорастанием семян огурца»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прорастанием семян огурца</dc:title>
  <dc:creator>Пользователь</dc:creator>
  <cp:lastModifiedBy>Пользователь</cp:lastModifiedBy>
  <cp:revision>4</cp:revision>
  <dcterms:created xsi:type="dcterms:W3CDTF">2018-01-28T19:24:28Z</dcterms:created>
  <dcterms:modified xsi:type="dcterms:W3CDTF">2018-01-31T19:22:12Z</dcterms:modified>
</cp:coreProperties>
</file>