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theme/themeOverride10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0"/>
  </p:notesMasterIdLst>
  <p:handoutMasterIdLst>
    <p:handoutMasterId r:id="rId41"/>
  </p:handoutMasterIdLst>
  <p:sldIdLst>
    <p:sldId id="256" r:id="rId2"/>
    <p:sldId id="291" r:id="rId3"/>
    <p:sldId id="257" r:id="rId4"/>
    <p:sldId id="296" r:id="rId5"/>
    <p:sldId id="258" r:id="rId6"/>
    <p:sldId id="259" r:id="rId7"/>
    <p:sldId id="260" r:id="rId8"/>
    <p:sldId id="261" r:id="rId9"/>
    <p:sldId id="292" r:id="rId10"/>
    <p:sldId id="293" r:id="rId11"/>
    <p:sldId id="294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95" r:id="rId21"/>
    <p:sldId id="272" r:id="rId22"/>
    <p:sldId id="273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74" r:id="rId31"/>
    <p:sldId id="283" r:id="rId32"/>
    <p:sldId id="297" r:id="rId33"/>
    <p:sldId id="285" r:id="rId34"/>
    <p:sldId id="286" r:id="rId35"/>
    <p:sldId id="287" r:id="rId36"/>
    <p:sldId id="289" r:id="rId37"/>
    <p:sldId id="288" r:id="rId38"/>
    <p:sldId id="290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7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2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G:\&#1101;&#1085;&#1077;&#1088;&#1075;&#1086;&#1089;&#1073;&#1077;&#1088;&#1077;&#1078;&#1077;&#1085;&#1080;&#1077;\&#1090;&#1072;&#1073;&#1083;&#1080;&#1094;&#1072;%20&#1072;&#1085;&#1082;&#1077;&#1090;&#1099;%20&#1101;&#1085;&#1077;&#1088;&#1075;&#1086;&#1089;&#1073;&#1077;&#1088;&#1077;&#1078;&#1077;&#1085;&#1080;&#1077;.xlsx" TargetMode="External"/><Relationship Id="rId1" Type="http://schemas.openxmlformats.org/officeDocument/2006/relationships/themeOverride" Target="../theme/themeOverride1.xml"/><Relationship Id="rId5" Type="http://schemas.microsoft.com/office/2011/relationships/chartStyle" Target="style1.xml"/><Relationship Id="rId4" Type="http://schemas.microsoft.com/office/2011/relationships/chartColorStyle" Target="colors1.xm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1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galina\Desktop\&#1101;&#1085;&#1077;&#1088;&#1075;&#1086;&#1089;&#1073;&#1077;&#1088;&#1077;&#1078;&#1077;&#1085;&#1080;&#1077;%20&#1089;&#1088;&#1072;&#1074;&#1085;&#1077;&#1085;&#1080;&#1077;.xlsx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oleObject" Target="file:///G:\&#1101;&#1085;&#1077;&#1088;&#1075;&#1086;&#1089;&#1073;&#1077;&#1088;&#1077;&#1078;&#1077;&#1085;&#1080;&#1077;\&#1090;&#1072;&#1073;&#1083;&#1080;&#1094;&#1072;%20&#1072;&#1085;&#1082;&#1077;&#1090;&#1099;%20&#1101;&#1085;&#1077;&#1088;&#1075;&#1086;&#1089;&#1073;&#1077;&#1088;&#1077;&#1078;&#1077;&#1085;&#1080;&#1077;.xlsx" TargetMode="External"/><Relationship Id="rId1" Type="http://schemas.openxmlformats.org/officeDocument/2006/relationships/themeOverride" Target="../theme/themeOverride2.xm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G:\&#1101;&#1085;&#1077;&#1088;&#1075;&#1086;&#1089;&#1073;&#1077;&#1088;&#1077;&#1078;&#1077;&#1085;&#1080;&#1077;\&#1090;&#1072;&#1073;&#1083;&#1080;&#1094;&#1072;%20&#1072;&#1085;&#1082;&#1077;&#1090;&#1099;%20&#1101;&#1085;&#1077;&#1088;&#1075;&#1086;&#1089;&#1073;&#1077;&#1088;&#1077;&#1078;&#1077;&#1085;&#1080;&#1077;.xlsx" TargetMode="External"/><Relationship Id="rId1" Type="http://schemas.openxmlformats.org/officeDocument/2006/relationships/themeOverride" Target="../theme/themeOverride3.xml"/><Relationship Id="rId5" Type="http://schemas.microsoft.com/office/2011/relationships/chartStyle" Target="style3.xml"/><Relationship Id="rId4" Type="http://schemas.microsoft.com/office/2011/relationships/chartColorStyle" Target="colors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oleObject" Target="file:///G:\&#1101;&#1085;&#1077;&#1088;&#1075;&#1086;&#1089;&#1073;&#1077;&#1088;&#1077;&#1078;&#1077;&#1085;&#1080;&#1077;\&#1090;&#1072;&#1073;&#1083;&#1080;&#1094;&#1072;%20&#1072;&#1085;&#1082;&#1077;&#1090;&#1099;%20&#1101;&#1085;&#1077;&#1088;&#1075;&#1086;&#1089;&#1073;&#1077;&#1088;&#1077;&#1078;&#1077;&#1085;&#1080;&#1077;.xlsx" TargetMode="External"/><Relationship Id="rId1" Type="http://schemas.openxmlformats.org/officeDocument/2006/relationships/themeOverride" Target="../theme/themeOverride4.xm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G:\&#1101;&#1085;&#1077;&#1088;&#1075;&#1086;&#1089;&#1073;&#1077;&#1088;&#1077;&#1078;&#1077;&#1085;&#1080;&#1077;\&#1090;&#1072;&#1073;&#1083;&#1080;&#1094;&#1072;%20&#1072;&#1085;&#1082;&#1077;&#1090;&#1099;%20&#1101;&#1085;&#1077;&#1088;&#1075;&#1086;&#1089;&#1073;&#1077;&#1088;&#1077;&#1078;&#1077;&#1085;&#1080;&#1077;.xlsx" TargetMode="External"/><Relationship Id="rId1" Type="http://schemas.openxmlformats.org/officeDocument/2006/relationships/themeOverride" Target="../theme/themeOverride5.xml"/><Relationship Id="rId5" Type="http://schemas.microsoft.com/office/2011/relationships/chartStyle" Target="style5.xml"/><Relationship Id="rId4" Type="http://schemas.microsoft.com/office/2011/relationships/chartColorStyle" Target="colors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oleObject" Target="file:///G:\&#1101;&#1085;&#1077;&#1088;&#1075;&#1086;&#1089;&#1073;&#1077;&#1088;&#1077;&#1078;&#1077;&#1085;&#1080;&#1077;\&#1090;&#1072;&#1073;&#1083;&#1080;&#1094;&#1072;%20&#1072;&#1085;&#1082;&#1077;&#1090;&#1099;%20&#1101;&#1085;&#1077;&#1088;&#1075;&#1086;&#1089;&#1073;&#1077;&#1088;&#1077;&#1078;&#1077;&#1085;&#1080;&#1077;.xlsx" TargetMode="External"/><Relationship Id="rId1" Type="http://schemas.openxmlformats.org/officeDocument/2006/relationships/themeOverride" Target="../theme/themeOverride6.xml"/><Relationship Id="rId4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Home\Desktop\&#1090;&#1072;&#1073;&#1083;&#1080;&#1094;&#1072;%20&#1072;&#1085;&#1082;&#1077;&#1090;&#1099;%20&#1101;&#1085;&#1077;&#1088;&#1075;&#1086;&#1089;&#1073;&#1077;&#1088;&#1077;&#1078;&#1077;&#1085;&#1080;&#1077;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galina\Desktop\&#1101;&#1085;&#1077;&#1088;&#1075;&#1086;&#1089;&#1073;&#1077;&#1088;&#1077;&#1078;&#1077;&#1085;&#1080;&#1077;%20&#1089;&#1088;&#1072;&#1074;&#1085;&#1077;&#1085;&#1080;&#1077;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galina\Desktop\&#1101;&#1085;&#1077;&#1088;&#1075;&#1086;&#1089;&#1073;&#1077;&#1088;&#1077;&#1078;&#1077;&#1085;&#1080;&#1077;%20&#1089;&#1088;&#1072;&#1074;&#1085;&#1077;&#1085;&#1080;&#1077;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8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 smtClean="0">
                <a:solidFill>
                  <a:schemeClr val="tx1"/>
                </a:solidFill>
              </a:rPr>
              <a:t>Выключаете ли вы свет </a:t>
            </a:r>
            <a:r>
              <a:rPr lang="ru-RU" dirty="0">
                <a:solidFill>
                  <a:schemeClr val="tx1"/>
                </a:solidFill>
              </a:rPr>
              <a:t>в комнате, когда </a:t>
            </a:r>
            <a:r>
              <a:rPr lang="ru-RU" dirty="0" smtClean="0">
                <a:solidFill>
                  <a:schemeClr val="tx1"/>
                </a:solidFill>
              </a:rPr>
              <a:t>выходите </a:t>
            </a:r>
            <a:r>
              <a:rPr lang="ru-RU" dirty="0">
                <a:solidFill>
                  <a:schemeClr val="tx1"/>
                </a:solidFill>
              </a:rPr>
              <a:t>из </a:t>
            </a:r>
            <a:r>
              <a:rPr lang="ru-RU" dirty="0" smtClean="0">
                <a:solidFill>
                  <a:schemeClr val="tx1"/>
                </a:solidFill>
              </a:rPr>
              <a:t>нее? </a:t>
            </a:r>
            <a:endParaRPr lang="ru-RU" dirty="0">
              <a:solidFill>
                <a:schemeClr val="tx1"/>
              </a:solidFill>
            </a:endParaRPr>
          </a:p>
          <a:p>
            <a:pPr algn="ctr" rtl="0">
              <a:defRPr sz="28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0388496801002572"/>
          <c:y val="1.6131658040181376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30503621464580538"/>
          <c:w val="1"/>
          <c:h val="0.5648540393193631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90%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9870277599665229E-2"/>
                  <c:y val="8.2637276281741737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Лист1!$G$26:$G$27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Лист1!$H$26:$H$27</c:f>
              <c:numCache>
                <c:formatCode>General</c:formatCode>
                <c:ptCount val="2"/>
                <c:pt idx="0">
                  <c:v>18</c:v>
                </c:pt>
                <c:pt idx="1">
                  <c:v>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8.5430284308495807E-2"/>
          <c:y val="2.2655416154822143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8237303249126215E-4"/>
          <c:y val="0.22865183128574726"/>
          <c:w val="0.83373436542120805"/>
          <c:h val="0.517940156197902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Годовая экономия коммунальных платежей при использовании мероприятий по энергосбережению</c:v>
                </c:pt>
              </c:strCache>
            </c:strRef>
          </c:tx>
          <c:spPr>
            <a:ln>
              <a:noFill/>
            </a:ln>
          </c:spPr>
          <c:explosion val="16"/>
          <c:dPt>
            <c:idx val="0"/>
            <c:bubble3D val="0"/>
            <c:spPr>
              <a:solidFill>
                <a:srgbClr val="92D050"/>
              </a:solidFill>
              <a:ln w="25400">
                <a:noFill/>
              </a:ln>
              <a:effectLst/>
              <a:sp3d/>
            </c:spPr>
          </c:dPt>
          <c:dPt>
            <c:idx val="1"/>
            <c:bubble3D val="0"/>
            <c:explosion val="29"/>
            <c:spPr>
              <a:solidFill>
                <a:srgbClr val="002060"/>
              </a:solidFill>
              <a:ln w="25400">
                <a:noFill/>
              </a:ln>
              <a:effectLst/>
              <a:sp3d/>
            </c:spPr>
          </c:dPt>
          <c:dPt>
            <c:idx val="2"/>
            <c:bubble3D val="0"/>
            <c:spPr>
              <a:solidFill>
                <a:srgbClr val="FFC000"/>
              </a:solidFill>
              <a:ln w="25400">
                <a:noFill/>
              </a:ln>
              <a:effectLst/>
              <a:sp3d/>
            </c:spPr>
          </c:dPt>
          <c:dPt>
            <c:idx val="3"/>
            <c:bubble3D val="0"/>
            <c:spPr>
              <a:solidFill>
                <a:srgbClr val="FF0000"/>
              </a:solidFill>
              <a:ln w="25400">
                <a:noFill/>
              </a:ln>
              <a:effectLst/>
              <a:sp3d/>
            </c:spPr>
          </c:dPt>
          <c:dPt>
            <c:idx val="4"/>
            <c:bubble3D val="0"/>
            <c:spPr>
              <a:solidFill>
                <a:srgbClr val="00B0F0"/>
              </a:solidFill>
              <a:ln w="25400">
                <a:noFill/>
              </a:ln>
              <a:effectLst/>
              <a:sp3d/>
            </c:spPr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465187933409231E-2"/>
                  <c:y val="-0.1349768105625351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Выключение крана при чистке зубов</c:v>
                </c:pt>
                <c:pt idx="1">
                  <c:v>Принятие душа вместо ванны</c:v>
                </c:pt>
                <c:pt idx="2">
                  <c:v>Отключение неиспользуемых электроприборов</c:v>
                </c:pt>
                <c:pt idx="3">
                  <c:v>Замена ламп накаливания на светодиодные лампы</c:v>
                </c:pt>
                <c:pt idx="4">
                  <c:v>Монтаж низкоэмиссионных пленок на окна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0.1</c:v>
                </c:pt>
                <c:pt idx="1">
                  <c:v>0.44</c:v>
                </c:pt>
                <c:pt idx="2">
                  <c:v>0.04</c:v>
                </c:pt>
                <c:pt idx="3">
                  <c:v>0.34</c:v>
                </c:pt>
                <c:pt idx="4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109452003534944"/>
          <c:y val="0.14126292031085691"/>
          <c:w val="0.29674928146620705"/>
          <c:h val="0.848575467207193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  <a:bevel/>
    </a:ln>
    <a:effectLst/>
  </c:spPr>
  <c:txPr>
    <a:bodyPr/>
    <a:lstStyle/>
    <a:p>
      <a:pPr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vert="horz"/>
          <a:lstStyle/>
          <a:p>
            <a:pPr>
              <a:defRPr sz="2800"/>
            </a:pPr>
            <a:r>
              <a:rPr lang="ru-RU" sz="2800"/>
              <a:t>Сумма коммунальных платежей в год, руб.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946258344264073E-3"/>
          <c:y val="0.24300791424409635"/>
          <c:w val="0.90670699510291619"/>
          <c:h val="0.6762015758932767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16076650191218347"/>
                  <c:y val="7.6042669641644717E-2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Семья</a:t>
                    </a:r>
                    <a:r>
                      <a:rPr lang="ru-RU" sz="18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применяет </a:t>
                    </a:r>
                    <a:r>
                      <a: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энергосбережение- 33 747</a:t>
                    </a:r>
                    <a:endParaRPr lang="ru-RU" sz="18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06566836849634"/>
                      <c:h val="0.2871654306928859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8.037184382758969E-2"/>
                  <c:y val="-0.14702896259389983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Семья</a:t>
                    </a:r>
                    <a:r>
                      <a:rPr lang="ru-RU" sz="18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не</a:t>
                    </a:r>
                    <a:r>
                      <a:rPr lang="ru-RU" sz="18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применяет энергосбережение- </a:t>
                    </a:r>
                    <a:r>
                      <a: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54 </a:t>
                    </a:r>
                    <a:r>
                      <a: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838</a:t>
                    </a:r>
                    <a:endParaRPr lang="ru-RU" sz="18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713822683871578"/>
                      <c:h val="0.120419526035568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Лист1!$N$54:$O$54</c:f>
              <c:numCache>
                <c:formatCode>#,##0</c:formatCode>
                <c:ptCount val="2"/>
                <c:pt idx="0">
                  <c:v>33747</c:v>
                </c:pt>
                <c:pt idx="1">
                  <c:v>54838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Стоит ли холодильник в прохладном месте комнаты, вдали от отопительных приборов?</a:t>
            </a:r>
            <a:endParaRPr lang="ru-RU" sz="2800" dirty="0">
              <a:solidFill>
                <a:schemeClr val="tx1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240217346017092"/>
          <c:y val="0.26232743653439161"/>
          <c:w val="0.79679441876894386"/>
          <c:h val="0.5690473955231177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60%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Лист1!$G$28:$G$29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Лист1!$H$28:$H$29</c:f>
              <c:numCache>
                <c:formatCode>General</c:formatCode>
                <c:ptCount val="2"/>
                <c:pt idx="0">
                  <c:v>12</c:v>
                </c:pt>
                <c:pt idx="1">
                  <c:v>8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8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Используете ли вы энергосберегающие лампочки?</a:t>
            </a:r>
            <a:endParaRPr lang="ru-RU" sz="288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7298607033080984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85%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Лист1!$G$30:$G$31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Лист1!$H$30:$H$31</c:f>
              <c:numCache>
                <c:formatCode>General</c:formatCode>
                <c:ptCount val="2"/>
                <c:pt idx="0">
                  <c:v>17</c:v>
                </c:pt>
                <c:pt idx="1">
                  <c:v>3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8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Принимаете ли вы чаще </a:t>
            </a:r>
            <a:r>
              <a:rPr lang="ru-RU" sz="288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душ, чем </a:t>
            </a:r>
            <a:r>
              <a:rPr lang="ru-RU" sz="288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ванну?</a:t>
            </a:r>
            <a:endParaRPr lang="ru-RU" sz="288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945236321424192"/>
          <c:y val="0.21158250914269566"/>
          <c:w val="0.79008486643328257"/>
          <c:h val="0.6244978257525467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85%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15%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Лист1!$G$32:$G$33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Лист1!$H$32:$H$33</c:f>
              <c:numCache>
                <c:formatCode>General</c:formatCode>
                <c:ptCount val="2"/>
                <c:pt idx="0">
                  <c:v>17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80" dirty="0" smtClean="0">
                <a:solidFill>
                  <a:schemeClr val="tx1"/>
                </a:solidFill>
              </a:rPr>
              <a:t>Закрываете ли вы </a:t>
            </a:r>
            <a:r>
              <a:rPr lang="ru-RU" sz="2880" dirty="0">
                <a:solidFill>
                  <a:schemeClr val="tx1"/>
                </a:solidFill>
              </a:rPr>
              <a:t>кран, когда </a:t>
            </a:r>
            <a:r>
              <a:rPr lang="ru-RU" sz="2880" dirty="0" smtClean="0">
                <a:solidFill>
                  <a:schemeClr val="tx1"/>
                </a:solidFill>
              </a:rPr>
              <a:t>чистите зубы?</a:t>
            </a:r>
            <a:endParaRPr lang="ru-RU" sz="288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4050613873091669"/>
          <c:y val="5.9617788946768044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40%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60%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Лист1!$G$34:$G$35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Лист1!$H$34:$H$35</c:f>
              <c:numCache>
                <c:formatCode>General</c:formatCode>
                <c:ptCount val="2"/>
                <c:pt idx="0">
                  <c:v>8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Пользуетесь ли вы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регулятором поступления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тепла,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на улице теплеет или когда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уходите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246824064822061"/>
          <c:y val="9.0561932224068845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3775453252941865"/>
          <c:w val="1"/>
          <c:h val="0.514130186736008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30%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70%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Лист1!$G$36:$G$37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Лист1!$H$36:$H$37</c:f>
              <c:numCache>
                <c:formatCode>General</c:formatCode>
                <c:ptCount val="2"/>
                <c:pt idx="0">
                  <c:v>6</c:v>
                </c:pt>
                <c:pt idx="1">
                  <c:v>14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Энергосбережение в быту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453380522099861E-2"/>
          <c:y val="0.11589199862420772"/>
          <c:w val="0.82363617097412467"/>
          <c:h val="0.8169481462544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Лист1!$G$24</c:f>
              <c:strCache>
                <c:ptCount val="1"/>
                <c:pt idx="0">
                  <c:v>да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2.7777777777777779E-3"/>
                  <c:y val="1.1223344556677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Лист1!$H$23:$O$23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Лист1!$H$24:$O$24</c:f>
              <c:numCache>
                <c:formatCode>General</c:formatCode>
                <c:ptCount val="8"/>
                <c:pt idx="0">
                  <c:v>20</c:v>
                </c:pt>
                <c:pt idx="1">
                  <c:v>18</c:v>
                </c:pt>
                <c:pt idx="2">
                  <c:v>12</c:v>
                </c:pt>
                <c:pt idx="3">
                  <c:v>17</c:v>
                </c:pt>
                <c:pt idx="4">
                  <c:v>20</c:v>
                </c:pt>
                <c:pt idx="5">
                  <c:v>17</c:v>
                </c:pt>
                <c:pt idx="6">
                  <c:v>8</c:v>
                </c:pt>
                <c:pt idx="7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Лист1!$G$25</c:f>
              <c:strCache>
                <c:ptCount val="1"/>
                <c:pt idx="0">
                  <c:v>нет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333333333333333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3333333333333332E-3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1111111111111112E-2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3333333333333332E-3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111111111111112E-2"/>
                  <c:y val="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5.5555555555555558E-3"/>
                  <c:y val="2.3148148148148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Лист1!$H$23:$O$23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Лист1!$H$25:$O$25</c:f>
              <c:numCache>
                <c:formatCode>General</c:formatCode>
                <c:ptCount val="8"/>
                <c:pt idx="0">
                  <c:v>0</c:v>
                </c:pt>
                <c:pt idx="1">
                  <c:v>2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3</c:v>
                </c:pt>
                <c:pt idx="6">
                  <c:v>12</c:v>
                </c:pt>
                <c:pt idx="7">
                  <c:v>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5967872"/>
        <c:axId val="95969664"/>
        <c:axId val="0"/>
      </c:bar3DChart>
      <c:catAx>
        <c:axId val="959678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5969664"/>
        <c:crosses val="autoZero"/>
        <c:auto val="1"/>
        <c:lblAlgn val="ctr"/>
        <c:lblOffset val="100"/>
        <c:tickMarkSkip val="5"/>
        <c:noMultiLvlLbl val="0"/>
      </c:catAx>
      <c:valAx>
        <c:axId val="959696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Количество респондентов</a:t>
                </a:r>
              </a:p>
            </c:rich>
          </c:tx>
          <c:layout>
            <c:manualLayout>
              <c:xMode val="edge"/>
              <c:yMode val="edge"/>
              <c:x val="1.9203923977481045E-2"/>
              <c:y val="0.239810012841288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ru-RU"/>
          </a:p>
        </c:txPr>
        <c:crossAx val="959678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оплаты в месяц за воду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водоотведение,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7553283018046"/>
          <c:y val="5.128558323283492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Лист1!$B$28</c:f>
              <c:strCache>
                <c:ptCount val="1"/>
                <c:pt idx="0">
                  <c:v>Вода,водоотведение,руб</c:v>
                </c:pt>
              </c:strCache>
            </c:strRef>
          </c:tx>
          <c:dPt>
            <c:idx val="0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13442602511495183"/>
                  <c:y val="7.0767751674739338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smtClean="0">
                        <a:latin typeface="Times New Roman" pitchFamily="18" charset="0"/>
                        <a:cs typeface="Times New Roman" pitchFamily="18" charset="0"/>
                      </a:rPr>
                      <a:t>Семья</a:t>
                    </a:r>
                    <a:r>
                      <a:rPr lang="ru-RU" sz="1600" b="1" baseline="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600" b="1" dirty="0" smtClean="0">
                        <a:latin typeface="Times New Roman" pitchFamily="18" charset="0"/>
                        <a:cs typeface="Times New Roman" pitchFamily="18" charset="0"/>
                      </a:rPr>
                      <a:t>применяет</a:t>
                    </a:r>
                    <a:r>
                      <a:rPr lang="ru-RU" sz="1600" b="1" baseline="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600" b="1" baseline="0" dirty="0">
                        <a:latin typeface="Times New Roman" pitchFamily="18" charset="0"/>
                        <a:cs typeface="Times New Roman" pitchFamily="18" charset="0"/>
                      </a:rPr>
                      <a:t>энергосбережение-1439</a:t>
                    </a:r>
                    <a:endParaRPr lang="ru-RU" baseline="0" dirty="0"/>
                  </a:p>
                </c:rich>
              </c:tx>
              <c:dLblPos val="bestFi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563031209183678"/>
                      <c:h val="0.18231583958110198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9046648876322586"/>
                  <c:y val="-0.162687116805865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Семья</a:t>
                    </a:r>
                    <a:r>
                      <a:rPr lang="ru-RU" sz="16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не </a:t>
                    </a:r>
                    <a:r>
                      <a: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применяет энергосбережение-</a:t>
                    </a:r>
                    <a:r>
                      <a:rPr lang="ru-RU" sz="1600" b="1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2393</a:t>
                    </a:r>
                    <a:endParaRPr lang="ru-RU" sz="1600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451764974405434"/>
                      <c:h val="0.18231583958110198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1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Лист1!$C$28:$D$28</c:f>
              <c:numCache>
                <c:formatCode>General</c:formatCode>
                <c:ptCount val="2"/>
                <c:pt idx="0">
                  <c:v>1439</c:v>
                </c:pt>
                <c:pt idx="1">
                  <c:v>2394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2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2296553217442961E-2"/>
          <c:y val="0.255632707476947"/>
          <c:w val="0.89839592652970535"/>
          <c:h val="0.714460145453924"/>
        </c:manualLayout>
      </c:layout>
      <c:pie3DChart>
        <c:varyColors val="1"/>
        <c:ser>
          <c:idx val="0"/>
          <c:order val="0"/>
          <c:tx>
            <c:strRef>
              <c:f>Лист1!$I$32</c:f>
              <c:strCache>
                <c:ptCount val="1"/>
                <c:pt idx="0">
                  <c:v>Сумма оплаты в год за электроэнегию,руб.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rgbClr val="1F7EE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4"/>
              <c:layout>
                <c:manualLayout>
                  <c:x val="-0.13228714550925036"/>
                  <c:y val="9.2943625921906109E-2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Семья</a:t>
                    </a:r>
                    <a:r>
                      <a:rPr lang="ru-RU" sz="18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применяет </a:t>
                    </a:r>
                    <a:r>
                      <a: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энергосбережение-7 442</a:t>
                    </a:r>
                    <a:endParaRPr lang="ru-RU" sz="18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238930499541213"/>
                      <c:h val="0.19970430635912245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0.20204959136205533"/>
                  <c:y val="-0.19707575226684215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Семья не применяет энергосбережение -15 424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1916287903036509"/>
                      <c:h val="0.24216860519771308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Лист1!$J$32:$O$32</c:f>
              <c:numCache>
                <c:formatCode>General</c:formatCode>
                <c:ptCount val="6"/>
                <c:pt idx="4">
                  <c:v>7442</c:v>
                </c:pt>
                <c:pt idx="5">
                  <c:v>15424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0.13449</cdr:y>
    </cdr:from>
    <cdr:to>
      <cdr:x>1</cdr:x>
      <cdr:y>0.13449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flipV="1">
          <a:off x="-2286000" y="504056"/>
          <a:ext cx="5526360" cy="1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0.20952</cdr:x>
      <cdr:y>0.18667</cdr:y>
    </cdr:from>
    <cdr:to>
      <cdr:x>0.91424</cdr:x>
      <cdr:y>0.83215</cdr:y>
    </cdr:to>
    <cdr:grpSp>
      <cdr:nvGrpSpPr>
        <cdr:cNvPr id="4" name="Группа 3"/>
        <cdr:cNvGrpSpPr/>
      </cdr:nvGrpSpPr>
      <cdr:grpSpPr>
        <a:xfrm xmlns:a="http://schemas.openxmlformats.org/drawingml/2006/main">
          <a:off x="1584147" y="1008130"/>
          <a:ext cx="5328275" cy="3485979"/>
          <a:chOff x="1584176" y="1008112"/>
          <a:chExt cx="5328220" cy="3486001"/>
        </a:xfrm>
      </cdr:grpSpPr>
      <cdr:sp macro="" textlink="">
        <cdr:nvSpPr>
          <cdr:cNvPr id="2" name="TextBox 2"/>
          <cdr:cNvSpPr txBox="1"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1584176" y="1008112"/>
            <a:ext cx="1439788" cy="46166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cdr:spPr>
        <cdr:txBody>
          <a:bodyPr xmlns:a="http://schemas.openxmlformats.org/drawingml/2006/main" wrap="square">
            <a:spAutoFit/>
          </a:bodyPr>
          <a:lstStyle xmlns:a="http://schemas.openxmlformats.org/drawingml/2006/main"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 xmlns:a="http://schemas.openxmlformats.org/drawingml/2006/main"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чел.)</a:t>
            </a:r>
          </a:p>
        </cdr:txBody>
      </cdr:sp>
      <cdr:sp macro="" textlink="">
        <cdr:nvSpPr>
          <cdr:cNvPr id="3" name="TextBox 2"/>
          <cdr:cNvSpPr txBox="1"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5472608" y="4032448"/>
            <a:ext cx="1439788" cy="46166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cdr:spPr>
        <cdr:txBody>
          <a:bodyPr xmlns:a="http://schemas.openxmlformats.org/drawingml/2006/main" wrap="square">
            <a:spAutoFit/>
          </a:bodyPr>
          <a:lstStyle xmlns:a="http://schemas.openxmlformats.org/drawingml/2006/main"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 xmlns:a="http://schemas.openxmlformats.org/drawingml/2006/main"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чел.)</a:t>
            </a:r>
          </a:p>
        </cdr:txBody>
      </cdr:sp>
    </cdr:grp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0.03774</cdr:x>
      <cdr:y>0.30986</cdr:y>
    </cdr:from>
    <cdr:to>
      <cdr:x>0.9717</cdr:x>
      <cdr:y>0.7241</cdr:y>
    </cdr:to>
    <cdr:grpSp>
      <cdr:nvGrpSpPr>
        <cdr:cNvPr id="4" name="Группа 3"/>
        <cdr:cNvGrpSpPr/>
      </cdr:nvGrpSpPr>
      <cdr:grpSpPr>
        <a:xfrm xmlns:a="http://schemas.openxmlformats.org/drawingml/2006/main">
          <a:off x="288064" y="1584180"/>
          <a:ext cx="7128774" cy="2117830"/>
          <a:chOff x="288032" y="1584176"/>
          <a:chExt cx="7128780" cy="2117849"/>
        </a:xfrm>
      </cdr:grpSpPr>
      <cdr:sp macro="" textlink="">
        <cdr:nvSpPr>
          <cdr:cNvPr id="2" name="TextBox 2"/>
          <cdr:cNvSpPr txBox="1"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288032" y="3240360"/>
            <a:ext cx="1439788" cy="46166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cdr:spPr>
        <cdr:txBody>
          <a:bodyPr xmlns:a="http://schemas.openxmlformats.org/drawingml/2006/main" wrap="square">
            <a:spAutoFit/>
          </a:bodyPr>
          <a:lstStyle xmlns:a="http://schemas.openxmlformats.org/drawingml/2006/main"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 xmlns:a="http://schemas.openxmlformats.org/drawingml/2006/main"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чел.)</a:t>
            </a:r>
          </a:p>
        </cdr:txBody>
      </cdr:sp>
      <cdr:sp macro="" textlink="">
        <cdr:nvSpPr>
          <cdr:cNvPr id="3" name="TextBox 2"/>
          <cdr:cNvSpPr txBox="1"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5977024" y="1584176"/>
            <a:ext cx="1439788" cy="46166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cdr:spPr>
        <cdr:txBody>
          <a:bodyPr xmlns:a="http://schemas.openxmlformats.org/drawingml/2006/main" wrap="square">
            <a:spAutoFit/>
          </a:bodyPr>
          <a:lstStyle xmlns:a="http://schemas.openxmlformats.org/drawingml/2006/main"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 xmlns:a="http://schemas.openxmlformats.org/drawingml/2006/main"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чел.)</a:t>
            </a:r>
          </a:p>
        </cdr:txBody>
      </cdr: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FD719-4140-4461-B6DA-125D62A33440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3C9C5-B4E0-4B53-9772-31E819B6DB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5987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DBF73-16D9-4CE1-A910-59FC979E9672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8F14F-F3D9-47DF-B8D3-7E16566E4F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8295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8F14F-F3D9-47DF-B8D3-7E16566E4F8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938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8F14F-F3D9-47DF-B8D3-7E16566E4F8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37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8F14F-F3D9-47DF-B8D3-7E16566E4F8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740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8F14F-F3D9-47DF-B8D3-7E16566E4F8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05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018BEA7-9920-4A97-B28E-A362AADBF1B0}" type="slidenum">
              <a:rPr lang="ru-RU" altLang="ru-RU"/>
              <a:pPr/>
              <a:t>19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1516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4DF1BCF-6032-4C28-9489-EA43B793C0A9}" type="slidenum">
              <a:rPr lang="ru-RU" altLang="ru-RU"/>
              <a:pPr/>
              <a:t>32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3318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8F14F-F3D9-47DF-B8D3-7E16566E4F82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872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8F14F-F3D9-47DF-B8D3-7E16566E4F82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61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D435-DFE8-49C6-89C8-E59F8706F4F6}" type="datetime1">
              <a:rPr lang="ru-RU" smtClean="0"/>
              <a:t>19.01.2018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06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B5EF-3D67-4C57-ADBC-322512E41A86}" type="datetime1">
              <a:rPr lang="ru-RU" smtClean="0"/>
              <a:t>19.01.2018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86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6D24E-6CB9-478F-9C5F-884294D3F2C1}" type="datetime1">
              <a:rPr lang="ru-RU" smtClean="0"/>
              <a:t>19.01.2018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6381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4EEA-A442-477F-8F96-B0F443333F43}" type="datetime1">
              <a:rPr lang="ru-RU" smtClean="0"/>
              <a:t>19.01.2018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549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B28DA-E166-4EF1-96C6-86CA8A2025C2}" type="datetime1">
              <a:rPr lang="ru-RU" smtClean="0"/>
              <a:t>19.01.2018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4951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D9658-DF0D-43A7-897C-7735E1436115}" type="datetime1">
              <a:rPr lang="ru-RU" smtClean="0"/>
              <a:t>19.01.2018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664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7D18-F9AB-46EF-BAD2-FDE1637EBD49}" type="datetime1">
              <a:rPr lang="ru-RU" smtClean="0"/>
              <a:t>19.01.2018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246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9B2-8ED6-45E4-9367-F4C48044482A}" type="datetime1">
              <a:rPr lang="ru-RU" smtClean="0"/>
              <a:t>19.01.2018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194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38BCB-9924-4169-B57E-CA52036D050A}" type="datetime1">
              <a:rPr lang="ru-RU" smtClean="0"/>
              <a:t>19.01.2018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67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99E06-4AB3-42B2-9AFD-EAF1297F7F50}" type="datetime1">
              <a:rPr lang="ru-RU" smtClean="0"/>
              <a:t>19.01.2018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30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54F70-B654-4AA3-9DDE-146E1056E9F7}" type="datetime1">
              <a:rPr lang="ru-RU" smtClean="0"/>
              <a:t>19.01.2018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810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88C96-F5B1-4D7F-888E-4000290D5017}" type="datetime1">
              <a:rPr lang="ru-RU" smtClean="0"/>
              <a:t>19.01.2018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053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2B87-CF88-4513-8AA2-FAE578074769}" type="datetime1">
              <a:rPr lang="ru-RU" smtClean="0"/>
              <a:t>19.01.2018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67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01D6-2825-41EE-8D04-E5FF3043C168}" type="datetime1">
              <a:rPr lang="ru-RU" smtClean="0"/>
              <a:t>19.01.2018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89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53252-1CE2-4116-BF6C-9847BCF0FD08}" type="datetime1">
              <a:rPr lang="ru-RU" smtClean="0"/>
              <a:t>19.01.2018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391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92D2C-6CF5-49DC-A0D4-0E43744BDD1F}" type="datetime1">
              <a:rPr lang="ru-RU" smtClean="0"/>
              <a:t>19.01.2018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22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DAA58-57C2-4221-A7D4-A3FCF8DB0786}" type="datetime1">
              <a:rPr lang="ru-RU" smtClean="0"/>
              <a:t>19.01.2018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71AB4D-33BE-44C9-9F4F-28B72C29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58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31905" y="6453336"/>
            <a:ext cx="1895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Кемерово,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63189" y="4241656"/>
            <a:ext cx="44273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ученик 10 «Д» класса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МБНОУ «ГКЛ», г. Кемерово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Скоморохов Александр Владимирович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35760" y="53089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нетиповое общеобразовательное учреждение «Городской классический лицей»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03512" y="2852937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Энергосбережение в быту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r="24054"/>
          <a:stretch>
            <a:fillRect/>
          </a:stretch>
        </p:blipFill>
        <p:spPr bwMode="auto">
          <a:xfrm>
            <a:off x="1775520" y="150912"/>
            <a:ext cx="210978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7669285" y="5253592"/>
            <a:ext cx="40137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учитель математики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МБНОУ «ГКЛ», г. Кемерово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Иноземцева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Ивановна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51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1942465" y="0"/>
            <a:ext cx="94059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энергосбережению</a:t>
            </a:r>
            <a:b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516000" y="1137320"/>
            <a:ext cx="111600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Отключение устройств, длительное время находящихся в режиме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ожидания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Установка холодильника вдали от газовой плиты или радиатора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отопления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душа вместо ванны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При умывании и принятии душа отключение воды, когда в ней нет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7158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62855" y="188913"/>
            <a:ext cx="6186107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ru-RU" alt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</a:t>
            </a:r>
            <a: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570864" y="2582316"/>
            <a:ext cx="11160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720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изучения мероприятий по энергосбережению в быту мы провели анкетирование среди учеников МБНОУ «ГКЛ»,  и предложили им ответить на вопросы анкеты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81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5370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6000" y="1161924"/>
            <a:ext cx="111600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Установлены ли у вас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приборы учета воды?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Выключаете ли вы свет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комнате, когда выходите из нее?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Стоит ли холодильник в прохладном месте комнаты, вдали от отопительных приборов?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спользуете ли вы энергосберегающие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лампочки?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Используете ли вы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пластиковые окна (стеклопакеты)?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Принимаете ли вы чаще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душ, чем ванну?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Закрываете ли вы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кран, когда чистите зубы?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Пользуетесь ли вы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регулятором поступления тепла (на батареях и пр.), когда на улице теплеет или когда уходите из дома?</a:t>
            </a:r>
          </a:p>
          <a:p>
            <a:pPr>
              <a:defRPr/>
            </a:pPr>
            <a:endParaRPr lang="ru-RU" sz="2800" dirty="0"/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4653280" y="0"/>
            <a:ext cx="47650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анкеты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201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Box 5"/>
          <p:cNvSpPr txBox="1">
            <a:spLocks noChangeArrowheads="1"/>
          </p:cNvSpPr>
          <p:nvPr/>
        </p:nvSpPr>
        <p:spPr bwMode="auto">
          <a:xfrm>
            <a:off x="2600960" y="-54928"/>
            <a:ext cx="100583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анкетирования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2618169" y="556896"/>
            <a:ext cx="7397750" cy="4722813"/>
            <a:chOff x="1331640" y="1196752"/>
            <a:chExt cx="7398568" cy="4723631"/>
          </a:xfrm>
        </p:grpSpPr>
        <p:graphicFrame>
          <p:nvGraphicFramePr>
            <p:cNvPr id="7" name="Диаграмма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10589310"/>
                </p:ext>
              </p:extLst>
            </p:nvPr>
          </p:nvGraphicFramePr>
          <p:xfrm>
            <a:off x="1331640" y="1196752"/>
            <a:ext cx="7398568" cy="472363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294" name="TextBox 2"/>
            <p:cNvSpPr txBox="1">
              <a:spLocks noChangeArrowheads="1"/>
            </p:cNvSpPr>
            <p:nvPr/>
          </p:nvSpPr>
          <p:spPr bwMode="auto">
            <a:xfrm>
              <a:off x="3563862" y="2204816"/>
              <a:ext cx="14397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( 2 чел.)</a:t>
              </a:r>
            </a:p>
          </p:txBody>
        </p:sp>
        <p:sp>
          <p:nvSpPr>
            <p:cNvPr id="12295" name="TextBox 5"/>
            <p:cNvSpPr txBox="1">
              <a:spLocks noChangeArrowheads="1"/>
            </p:cNvSpPr>
            <p:nvPr/>
          </p:nvSpPr>
          <p:spPr bwMode="auto">
            <a:xfrm>
              <a:off x="6372484" y="4869573"/>
              <a:ext cx="18561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( 18 чел.)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63675" y="5285232"/>
            <a:ext cx="1116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часть респондентов выключает свет, когда выходит из комнаты, но есть и 2 респондента, не делающие этого.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0886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2170113" y="638176"/>
            <a:ext cx="8080311" cy="5133975"/>
            <a:chOff x="1236631" y="1442635"/>
            <a:chExt cx="7632438" cy="5134198"/>
          </a:xfrm>
        </p:grpSpPr>
        <p:graphicFrame>
          <p:nvGraphicFramePr>
            <p:cNvPr id="4" name="Диаграмма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71140981"/>
                </p:ext>
              </p:extLst>
            </p:nvPr>
          </p:nvGraphicFramePr>
          <p:xfrm>
            <a:off x="1236631" y="1442635"/>
            <a:ext cx="7632438" cy="513419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3318" name="TextBox 2"/>
            <p:cNvSpPr txBox="1">
              <a:spLocks noChangeArrowheads="1"/>
            </p:cNvSpPr>
            <p:nvPr/>
          </p:nvSpPr>
          <p:spPr bwMode="auto">
            <a:xfrm>
              <a:off x="2411487" y="2492896"/>
              <a:ext cx="14397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</a:t>
              </a:r>
              <a:r>
                <a:rPr lang="en-US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чел.)</a:t>
              </a:r>
            </a:p>
          </p:txBody>
        </p:sp>
        <p:sp>
          <p:nvSpPr>
            <p:cNvPr id="13319" name="TextBox 2"/>
            <p:cNvSpPr txBox="1">
              <a:spLocks noChangeArrowheads="1"/>
            </p:cNvSpPr>
            <p:nvPr/>
          </p:nvSpPr>
          <p:spPr bwMode="auto">
            <a:xfrm>
              <a:off x="7109303" y="4869160"/>
              <a:ext cx="14397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</a:t>
              </a:r>
              <a:r>
                <a:rPr lang="en-US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2 чел.)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902587" y="5798820"/>
            <a:ext cx="8942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12 человек холодильник стоит в прохладном месте комнаты.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600960" y="-65088"/>
            <a:ext cx="100583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анкетирования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084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5677476"/>
              </p:ext>
            </p:extLst>
          </p:nvPr>
        </p:nvGraphicFramePr>
        <p:xfrm>
          <a:off x="2500168" y="486824"/>
          <a:ext cx="756084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63700" y="5687568"/>
            <a:ext cx="1116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3 человека не используют энергосберегающие лампы, остальные же применяют эту технологию.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2600960" y="-65088"/>
            <a:ext cx="100583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анкетирования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955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2484565" y="507430"/>
            <a:ext cx="7777162" cy="5545137"/>
            <a:chOff x="1115616" y="999257"/>
            <a:chExt cx="7776864" cy="5544616"/>
          </a:xfrm>
        </p:grpSpPr>
        <p:graphicFrame>
          <p:nvGraphicFramePr>
            <p:cNvPr id="4" name="Диаграмма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45107213"/>
                </p:ext>
              </p:extLst>
            </p:nvPr>
          </p:nvGraphicFramePr>
          <p:xfrm>
            <a:off x="1115616" y="999257"/>
            <a:ext cx="7776864" cy="554461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5366" name="TextBox 2"/>
            <p:cNvSpPr txBox="1">
              <a:spLocks noChangeArrowheads="1"/>
            </p:cNvSpPr>
            <p:nvPr/>
          </p:nvSpPr>
          <p:spPr bwMode="auto">
            <a:xfrm>
              <a:off x="2843345" y="1700826"/>
              <a:ext cx="14397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</a:t>
              </a:r>
              <a:r>
                <a:rPr lang="en-US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чел.)</a:t>
              </a:r>
            </a:p>
          </p:txBody>
        </p:sp>
        <p:sp>
          <p:nvSpPr>
            <p:cNvPr id="15367" name="TextBox 2"/>
            <p:cNvSpPr txBox="1">
              <a:spLocks noChangeArrowheads="1"/>
            </p:cNvSpPr>
            <p:nvPr/>
          </p:nvSpPr>
          <p:spPr bwMode="auto">
            <a:xfrm>
              <a:off x="6611076" y="5449773"/>
              <a:ext cx="14397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 </a:t>
              </a:r>
              <a:r>
                <a:rPr lang="en-US" alt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</a:t>
              </a:r>
              <a:r>
                <a:rPr lang="ru-RU" alt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чел.)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892808" y="5797296"/>
            <a:ext cx="8942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часть респондентов чаще принимает душ, чем ванну.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600960" y="-65088"/>
            <a:ext cx="100583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анкетирования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9675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2492723"/>
              </p:ext>
            </p:extLst>
          </p:nvPr>
        </p:nvGraphicFramePr>
        <p:xfrm>
          <a:off x="2244136" y="288072"/>
          <a:ext cx="763284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01775" y="5476240"/>
            <a:ext cx="1116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чистки зубов более половины респондентов не закрывают кран, лишь 8 опрошенных делают это.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00960" y="-65088"/>
            <a:ext cx="100583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анкетирования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9104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1873568" y="187390"/>
            <a:ext cx="8640762" cy="5329237"/>
            <a:chOff x="395536" y="836712"/>
            <a:chExt cx="8640959" cy="5328592"/>
          </a:xfrm>
        </p:grpSpPr>
        <p:graphicFrame>
          <p:nvGraphicFramePr>
            <p:cNvPr id="4" name="Диаграмма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1909812"/>
                </p:ext>
              </p:extLst>
            </p:nvPr>
          </p:nvGraphicFramePr>
          <p:xfrm>
            <a:off x="395536" y="836712"/>
            <a:ext cx="8640959" cy="53285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414" name="TextBox 2"/>
            <p:cNvSpPr txBox="1">
              <a:spLocks noChangeArrowheads="1"/>
            </p:cNvSpPr>
            <p:nvPr/>
          </p:nvSpPr>
          <p:spPr bwMode="auto">
            <a:xfrm>
              <a:off x="1907704" y="5157192"/>
              <a:ext cx="14397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</a:t>
              </a:r>
              <a:r>
                <a:rPr lang="en-US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14</a:t>
              </a:r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чел.)</a:t>
              </a:r>
            </a:p>
          </p:txBody>
        </p:sp>
        <p:sp>
          <p:nvSpPr>
            <p:cNvPr id="17415" name="TextBox 2"/>
            <p:cNvSpPr txBox="1">
              <a:spLocks noChangeArrowheads="1"/>
            </p:cNvSpPr>
            <p:nvPr/>
          </p:nvSpPr>
          <p:spPr bwMode="auto">
            <a:xfrm>
              <a:off x="6372200" y="2852936"/>
              <a:ext cx="14397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( </a:t>
              </a:r>
              <a:r>
                <a:rPr lang="en-US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чел.)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077975" y="5605272"/>
            <a:ext cx="1116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часть респондентов не использует регуляторы поступления тепла на батареях.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600960" y="-65088"/>
            <a:ext cx="100583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анкетирования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6834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6" name="Группа 6"/>
          <p:cNvGrpSpPr>
            <a:grpSpLocks/>
          </p:cNvGrpSpPr>
          <p:nvPr/>
        </p:nvGrpSpPr>
        <p:grpSpPr bwMode="auto">
          <a:xfrm>
            <a:off x="1681164" y="461964"/>
            <a:ext cx="9001125" cy="5381663"/>
            <a:chOff x="158000" y="462516"/>
            <a:chExt cx="9000775" cy="5382237"/>
          </a:xfrm>
        </p:grpSpPr>
        <p:graphicFrame>
          <p:nvGraphicFramePr>
            <p:cNvPr id="5" name="Диаграмма 4"/>
            <p:cNvGraphicFramePr/>
            <p:nvPr>
              <p:extLst>
                <p:ext uri="{D42A27DB-BD31-4B8C-83A1-F6EECF244321}">
                  <p14:modId xmlns:p14="http://schemas.microsoft.com/office/powerpoint/2010/main" val="2999003559"/>
                </p:ext>
              </p:extLst>
            </p:nvPr>
          </p:nvGraphicFramePr>
          <p:xfrm>
            <a:off x="797463" y="462516"/>
            <a:ext cx="8361312" cy="475653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 rot="3493937">
              <a:off x="1056149" y="4269424"/>
              <a:ext cx="677180" cy="2473478"/>
            </a:xfrm>
            <a:prstGeom prst="rect">
              <a:avLst/>
            </a:prstGeom>
            <a:noFill/>
          </p:spPr>
          <p:txBody>
            <a:bodyPr vert="vert270">
              <a:spAutoFit/>
            </a:bodyPr>
            <a:lstStyle/>
            <a:p>
              <a:pPr eaLnBrk="1" hangingPunct="1">
                <a:defRPr/>
              </a:pP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Установлены приборы учета воды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 bwMode="auto">
          <a:xfrm rot="3493937">
            <a:off x="3140813" y="4111356"/>
            <a:ext cx="677108" cy="3221548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Выключение света при выходе из комнаты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 rot="3493937">
            <a:off x="3881223" y="4347078"/>
            <a:ext cx="677108" cy="2753181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eaLnBrk="1" hangingPunct="1">
              <a:defRPr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Холодильник стоит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вдали от отопительных приборов</a:t>
            </a:r>
          </a:p>
        </p:txBody>
      </p:sp>
      <p:sp>
        <p:nvSpPr>
          <p:cNvPr id="18" name="TextBox 17"/>
          <p:cNvSpPr txBox="1"/>
          <p:nvPr/>
        </p:nvSpPr>
        <p:spPr bwMode="auto">
          <a:xfrm rot="3493937">
            <a:off x="4668303" y="4221386"/>
            <a:ext cx="677108" cy="3234836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энергосберегающих ламп</a:t>
            </a:r>
          </a:p>
        </p:txBody>
      </p:sp>
      <p:sp>
        <p:nvSpPr>
          <p:cNvPr id="19" name="TextBox 18"/>
          <p:cNvSpPr txBox="1"/>
          <p:nvPr/>
        </p:nvSpPr>
        <p:spPr bwMode="auto">
          <a:xfrm rot="3493937">
            <a:off x="5583218" y="4241160"/>
            <a:ext cx="430887" cy="275274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Использование стеклопакетов</a:t>
            </a:r>
          </a:p>
        </p:txBody>
      </p:sp>
      <p:sp>
        <p:nvSpPr>
          <p:cNvPr id="20" name="TextBox 19"/>
          <p:cNvSpPr txBox="1"/>
          <p:nvPr/>
        </p:nvSpPr>
        <p:spPr bwMode="auto">
          <a:xfrm rot="3493937">
            <a:off x="6292666" y="4336452"/>
            <a:ext cx="430887" cy="275274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ru-RU" sz="1600" dirty="0" smtClean="0">
                <a:latin typeface="Times New Roman" panose="02020603050405020304" pitchFamily="18" charset="0"/>
                <a:cs typeface="Times New Roman" pitchFamily="18" charset="0"/>
              </a:rPr>
              <a:t>Принятие душа вместо ванны</a:t>
            </a:r>
            <a:endParaRPr lang="ru-RU" sz="16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 rot="3493937">
            <a:off x="7221183" y="4335023"/>
            <a:ext cx="677108" cy="275274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Закрытие крана при чистке зубов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 rot="3493937">
            <a:off x="8422921" y="4215961"/>
            <a:ext cx="677108" cy="275274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регулятора поступления тепла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5"/>
          <p:cNvSpPr txBox="1">
            <a:spLocks noChangeArrowheads="1"/>
          </p:cNvSpPr>
          <p:nvPr/>
        </p:nvSpPr>
        <p:spPr bwMode="auto">
          <a:xfrm>
            <a:off x="2600960" y="-65088"/>
            <a:ext cx="100583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анкетирования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9333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282434" y="1595665"/>
            <a:ext cx="8431287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быту.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энергосбережению.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не требующие инвестиций.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требующие инвестиций.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источников.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08576" y="70913"/>
            <a:ext cx="2894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6328" y="6416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3201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516000" y="1210472"/>
            <a:ext cx="111600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720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видно из диаграммы, все респонденты подтвердили, что у них в доме установлены приборы учета воды и пластиковые окна (стеклопакеты).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половины, опрошенных указали, что используют энергосберегающие лампочки, выключают свет выходя из комнаты , пользуются душем, а холодильники предпочитают ставить вдали от отопительных приборов.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70% респондентов не пользуются регулятором тепла и не задумываются над экономией воды при   чистке зубов.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2600960" y="-65088"/>
            <a:ext cx="100583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анкетирования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6758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6000" y="1659285"/>
            <a:ext cx="11160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холодная вода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33,22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куб.м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800100" indent="-514350">
              <a:buFont typeface="+mj-lt"/>
              <a:buAutoNum type="arabicPeriod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горячая вода - 96,31руб/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куб.м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800100" indent="-514350"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водоотведение(канализация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- 20,64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куб.м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>
              <a:defRPr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457200"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семью из 3-х человек и с учетом тарифов коммунальных услуг рассчитаем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экономию.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457200">
              <a:buFont typeface="Arial" pitchFamily="34" charset="0"/>
              <a:buChar char="•"/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eaLnBrk="1" hangingPunct="1"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35808" y="182880"/>
            <a:ext cx="7434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Тарифы коммунальных услуг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8539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744782"/>
              </p:ext>
            </p:extLst>
          </p:nvPr>
        </p:nvGraphicFramePr>
        <p:xfrm>
          <a:off x="1825625" y="768033"/>
          <a:ext cx="8669338" cy="5669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62691"/>
                <a:gridCol w="2694630"/>
                <a:gridCol w="2012017"/>
              </a:tblGrid>
              <a:tr h="118866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натуральных показателях (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куб.м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 (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rgbClr val="1F7EE7"/>
                    </a:solidFill>
                  </a:tcPr>
                </a:tc>
              </a:tr>
              <a:tr h="457172">
                <a:tc gridSpan="3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воды при чистке зубов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rgbClr val="1F7E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172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Вода течет непрерывно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221,13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22920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Семья периодически включает и выключает воду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44,94</a:t>
                      </a:r>
                    </a:p>
                    <a:p>
                      <a:pPr algn="ctr"/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/>
                </a:tc>
              </a:tr>
              <a:tr h="457172"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</a:t>
                      </a:r>
                      <a:endParaRPr lang="ru-RU" sz="2400" b="1" i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ru-RU" sz="2400" b="1" i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176,19</a:t>
                      </a:r>
                    </a:p>
                  </a:txBody>
                  <a:tcPr marL="91445" marR="91445" marT="45712" marB="45712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172">
                <a:tc gridSpan="3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воды при использовании душа вместо ванны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rgbClr val="1F7E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172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ванны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11,5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1124,11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7172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душа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345,31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7172"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</a:t>
                      </a:r>
                      <a:endParaRPr lang="ru-RU" sz="2400" b="1" i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7,9</a:t>
                      </a:r>
                      <a:endParaRPr lang="ru-RU" sz="2400" b="1" i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778,80</a:t>
                      </a:r>
                      <a:endParaRPr lang="ru-RU" sz="2400" b="1" i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7172">
                <a:tc>
                  <a:txBody>
                    <a:bodyPr/>
                    <a:lstStyle/>
                    <a:p>
                      <a:pPr algn="l"/>
                      <a:r>
                        <a:rPr lang="ru-RU" sz="2400" b="1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экономия</a:t>
                      </a:r>
                      <a:endParaRPr lang="ru-RU" sz="2400" b="1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u="sng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954,99</a:t>
                      </a:r>
                      <a:endParaRPr lang="ru-RU" sz="2400" b="1" u="sng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12" marB="45712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041208" y="16891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u-RU" altLang="ru-RU" sz="32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экономии (в месяц)</a:t>
            </a:r>
            <a:br>
              <a:rPr lang="ru-RU" altLang="ru-RU" sz="32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200" kern="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3534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92433958"/>
              </p:ext>
            </p:extLst>
          </p:nvPr>
        </p:nvGraphicFramePr>
        <p:xfrm>
          <a:off x="1819275" y="226345"/>
          <a:ext cx="9182100" cy="5335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58925" y="5120640"/>
            <a:ext cx="1116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воду при использовании энергосберегающих технологий составляют 1439 руб. , в противном случае  – 2393 руб.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458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 bwMode="auto">
          <a:xfrm>
            <a:off x="1635760" y="624110"/>
            <a:ext cx="9868851" cy="12808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ламп накаливания на светодиодные лампы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16000" y="2090172"/>
            <a:ext cx="11160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мероприятий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энергосбережению, не требующих инвестиций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«Замена ламп накаливания на светодиодные лампы».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Энергосберегающие лампы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потребляют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4-9 раз меньше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электроэнергии, чем лампы накаливания.</a:t>
            </a:r>
          </a:p>
          <a:p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электроэнергии на освещение помещений до замены ламп 2727,5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кВт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4481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 bwMode="auto">
          <a:xfrm>
            <a:off x="1912939" y="409575"/>
            <a:ext cx="9648506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ламп накаливания на светодиодные лампы</a:t>
            </a:r>
            <a:b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6000" y="1443831"/>
            <a:ext cx="11160000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457200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Расход электроэнергии на освещение после внедрения замены ламп составит 401,5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кВт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457200"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457200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Экономия электроэнергии при внедрении мероприятий будет равна,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кВт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 eaLnBrk="1" hangingPunct="1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2727,5-401,5=2326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3698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>
          <a:xfrm>
            <a:off x="1737360" y="624110"/>
            <a:ext cx="9767251" cy="12808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ламп накаливания на светодиодные лампы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24579" name="Прямоугольник 2"/>
          <p:cNvSpPr>
            <a:spLocks noChangeArrowheads="1"/>
          </p:cNvSpPr>
          <p:nvPr/>
        </p:nvSpPr>
        <p:spPr bwMode="auto">
          <a:xfrm>
            <a:off x="552576" y="1612773"/>
            <a:ext cx="11160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7200" eaLnBrk="1" hangingPunct="1">
              <a:defRPr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экономия расходов на электроэнергию (при тарифе 3,04 руб./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кВтч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 7 071 руб.</a:t>
            </a:r>
          </a:p>
          <a:p>
            <a:pPr indent="457200" eaLnBrk="1" hangingPunct="1"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eaLnBrk="1" hangingPunct="1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Объем инвестиций в данное мероприятие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- 3500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руб.</a:t>
            </a:r>
          </a:p>
          <a:p>
            <a:pPr indent="457200" eaLnBrk="1" hangingPunct="1"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457200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Таким образом, срок окупаемости:</a:t>
            </a:r>
          </a:p>
          <a:p>
            <a:pPr indent="457200" algn="ctr" eaLnBrk="1" hangingPunct="1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3500:7071=0,49 год</a:t>
            </a:r>
          </a:p>
          <a:p>
            <a:pPr indent="457200" eaLnBrk="1" hangingPunct="1"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4058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337138054"/>
              </p:ext>
            </p:extLst>
          </p:nvPr>
        </p:nvGraphicFramePr>
        <p:xfrm>
          <a:off x="1943100" y="440472"/>
          <a:ext cx="937260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6050" y="5251704"/>
            <a:ext cx="1116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электроэнергию при использовании энергосберегающих технологий составляют 7442 руб. , при отсутствии таковых – 15424 руб.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2650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2612" y="267494"/>
            <a:ext cx="9616348" cy="12808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Монтаж </a:t>
            </a:r>
            <a:r>
              <a:rPr lang="ru-RU" alt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низкоэмиссионных</a:t>
            </a: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пленок на окна</a:t>
            </a:r>
            <a:endParaRPr lang="ru-RU" altLang="ru-RU" b="1" dirty="0">
              <a:solidFill>
                <a:schemeClr val="tx1"/>
              </a:solidFill>
            </a:endParaRPr>
          </a:p>
        </p:txBody>
      </p:sp>
      <p:sp>
        <p:nvSpPr>
          <p:cNvPr id="30723" name="Прямоугольник 2"/>
          <p:cNvSpPr>
            <a:spLocks noChangeArrowheads="1"/>
          </p:cNvSpPr>
          <p:nvPr/>
        </p:nvSpPr>
        <p:spPr bwMode="auto">
          <a:xfrm>
            <a:off x="698880" y="1143826"/>
            <a:ext cx="111600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мероприятий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энергосбережению, требующее инвестиции 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«Монтаж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низкоэмиссионных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пленок на окна».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Монтаж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низкоэмиссионных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пленок на окна приводит к повышению уровня теплозащиты окон и экономии тепловой энергии на подогрев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инфильтрующегося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окна холодного воздуха, ввиду снижения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воздухопроницания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Потери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тепла через 1 м</a:t>
            </a:r>
            <a:r>
              <a:rPr lang="ru-RU" alt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обычного стеклопакета(при 226-дней отопительного периода)- 0,246 Гкал/м</a:t>
            </a:r>
            <a:r>
              <a:rPr lang="ru-RU" alt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распределению потерь тепла, потери на излучение составляют 0,492 Гкал/м</a:t>
            </a:r>
            <a:r>
              <a:rPr lang="ru-RU" alt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потери тепла через 1 м</a:t>
            </a:r>
            <a:r>
              <a:rPr lang="ru-RU" alt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окна составляют 0,738 Гкал/м</a:t>
            </a:r>
            <a:r>
              <a:rPr lang="ru-RU" alt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6653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 bwMode="auto">
          <a:xfrm>
            <a:off x="2416174" y="115888"/>
            <a:ext cx="8678545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Монтаж низкоэмиссионных пленок на окна</a:t>
            </a: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671448" y="1112170"/>
            <a:ext cx="111600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7200"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Потери через 1 м</a:t>
            </a:r>
            <a:r>
              <a:rPr lang="ru-RU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окна при применении </a:t>
            </a:r>
            <a:r>
              <a:rPr lang="ru-RU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низкоэмиссионной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пленки 0,443 Гкал/м</a:t>
            </a:r>
            <a:r>
              <a:rPr lang="ru-RU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indent="457200"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эффект данного мероприятия составляет (при площади остекления 8,4 м</a:t>
            </a:r>
            <a:r>
              <a:rPr lang="ru-RU" alt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Гкал: </a:t>
            </a:r>
          </a:p>
          <a:p>
            <a:pPr indent="457200" algn="ctr"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(0,738−0,443) ∙8,4=2,48</a:t>
            </a:r>
          </a:p>
          <a:p>
            <a:pPr indent="457200" algn="ctr"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Экономия за отопительный период при тарифе 664.19 руб./Гкал составит:</a:t>
            </a:r>
          </a:p>
          <a:p>
            <a:pPr indent="457200"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2.48 ∙ 664.19 = 1647,19 руб.</a:t>
            </a:r>
          </a:p>
          <a:p>
            <a:pPr indent="457200"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881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855969" y="1357921"/>
            <a:ext cx="111600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Энергосбережение является одной из самых серьёзных задач XXI века. От результатов решения этой проблемы зависит место нашего общества в ряду развитых в экономическом отношении стран и уровень жизни граждан.</a:t>
            </a:r>
          </a:p>
          <a:p>
            <a:pPr eaLnBrk="1" hangingPunct="1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Энергосбережение в быту-это экономное расходование природных ресурсов и как следствие - экономия денежных средств за оплату коммунальных услуг.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платим за свет, который нам не нужен, за воду - которую мы не потребляем. Мы платим за тепло, которым обогреваем улицу.</a:t>
            </a:r>
          </a:p>
          <a:p>
            <a:pPr eaLnBrk="1" hangingPunct="1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59896" y="116633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1341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544713"/>
              </p:ext>
            </p:extLst>
          </p:nvPr>
        </p:nvGraphicFramePr>
        <p:xfrm>
          <a:off x="1463040" y="1623097"/>
          <a:ext cx="10268713" cy="4768552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2113702"/>
                <a:gridCol w="992145"/>
                <a:gridCol w="1583122"/>
                <a:gridCol w="1092439"/>
                <a:gridCol w="1582041"/>
                <a:gridCol w="1093519"/>
                <a:gridCol w="1054217"/>
                <a:gridCol w="757528"/>
              </a:tblGrid>
              <a:tr h="1038036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платежа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услугу,</a:t>
                      </a: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Семья, использующая</a:t>
                      </a:r>
                      <a:endParaRPr lang="ru-RU" sz="16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энергосбережения</a:t>
                      </a:r>
                      <a:endParaRPr lang="ru-RU" sz="16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Семья, не использующая</a:t>
                      </a:r>
                      <a:endParaRPr lang="ru-RU" sz="16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энергосбережения</a:t>
                      </a:r>
                      <a:endParaRPr lang="ru-RU" sz="16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</a:t>
                      </a:r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16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</a:t>
                      </a:r>
                      <a:endParaRPr lang="ru-RU" sz="16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1102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натур.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показателях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натур.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показателях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месяц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год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</a:tr>
              <a:tr h="51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1.Холодная вода,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куб.м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33,22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166,10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279,05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112,95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1 355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1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2.Горячая вода,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куб.м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963,10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1 598,75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635,65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7 628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1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3.Водоотведение,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куб.м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20,64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309,60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516,00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206,40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2 477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142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4.Электроснабжение,кВтЧ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620,16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422,82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1 285,37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665,21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7 983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760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5.Отопление, Гкал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664,19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1,1342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753,32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1,3409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890,61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137,29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1 647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760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7E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2 812,28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4 569,78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1 757,49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21090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59864" y="822960"/>
            <a:ext cx="10332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в сравнении суммы коммунальных платежей двух семей, состоящие из трех человек и проживающие в одинаковых квартирах.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6784" y="0"/>
            <a:ext cx="7434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экономии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2681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334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16000" y="2736503"/>
            <a:ext cx="11160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исследования показали, что семья из трех человек может снизить коммунальные платежи при выполнении нескольких энергосберегающих мероприятий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21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090 рублей в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  <a:endParaRPr lang="ru-RU" alt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079876" y="188913"/>
            <a:ext cx="6119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3660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097299040"/>
              </p:ext>
            </p:extLst>
          </p:nvPr>
        </p:nvGraphicFramePr>
        <p:xfrm>
          <a:off x="1512824" y="402336"/>
          <a:ext cx="10048240" cy="6356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42979" y="1682115"/>
            <a:ext cx="2016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(2 114 руб. 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736970" y="4829874"/>
            <a:ext cx="2016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(9 346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512250" y="4750816"/>
            <a:ext cx="2016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(912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931989" y="2474279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(7 071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50716" y="1644969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(1647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4157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017357298"/>
              </p:ext>
            </p:extLst>
          </p:nvPr>
        </p:nvGraphicFramePr>
        <p:xfrm>
          <a:off x="1914525" y="535722"/>
          <a:ext cx="9210675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06550" y="5458968"/>
            <a:ext cx="1116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при использовании технологий энергосбережения составляют 33747 руб. в год, а при отсутствии данных технологий - 54838 руб. в год.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5210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>
          <a:xfrm>
            <a:off x="2819718" y="85725"/>
            <a:ext cx="8229600" cy="11430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исследования мы: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2660" y="1467641"/>
            <a:ext cx="1159934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02900" indent="4572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одтвердили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что энергосбережение — важная задача 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сохранению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природных ресурсов и одна из самых серьёзных и актуальных задач XXI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века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60000" indent="457200">
              <a:buFont typeface="+mj-lt"/>
              <a:buAutoNum type="arabicPeriod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indent="457200">
              <a:buFont typeface="+mj-lt"/>
              <a:buAutoNum type="arabicPeriod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702900" indent="457200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определили,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у 100% респондентов установлены приборы учета воды и стеклопакеты. Более 50% опрошенных указали, что используют энергосберегающие лампочки, выключают свет выходя из комнаты, пользуются душем, а холодильники предпочитают ставить вдали от отопительных приборов. При этом, 70% респондентов не пользуются регулятором тепла и не задумываются над экономией воды при умывании и чистке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зубов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60000" indent="457200"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7006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000" y="1459649"/>
            <a:ext cx="1173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457200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выявили,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использование организационных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мероприятий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энергосбережению, не требующие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инвестиций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снижает потребление энергоресурсов и соответственно плату за коммунальные платежи на 58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457200">
              <a:buFont typeface="Wingdings" pitchFamily="2" charset="2"/>
              <a:buChar char="Ø"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457200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доказали,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при внедрении инвестиционных мероприятий по энергосбережению «замена ламп накаливания на светодиодные лампы» и «монтаж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низкоэмиссионных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пленок на окна», затраты на коммунальные платежи снижаются на 42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457200">
              <a:buFont typeface="Wingdings" pitchFamily="2" charset="2"/>
              <a:buChar char="Ø"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457200"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установили,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наибольший процент в общей сумме экономии после внедрения мероприятий по энергосбережению, составляет плата за воду и водоотведение 54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144713" y="52388"/>
            <a:ext cx="82296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alt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исследования мы: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4236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 bwMode="auto">
          <a:xfrm>
            <a:off x="3810028" y="336088"/>
            <a:ext cx="4571944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исследования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772032" y="1748631"/>
            <a:ext cx="11160000" cy="381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мероприятий по энергосбережению и по повышению энергетической эффективности позволяют уменьшить объем потребления топливно-энергетических ресурсов и воды, снизить неоправданные потери и ежемесячные затраты на коммунальные услуги на 62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0681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 bwMode="auto">
          <a:xfrm>
            <a:off x="4765576" y="116632"/>
            <a:ext cx="266084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329184" y="1176593"/>
            <a:ext cx="11786616" cy="5586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1.Бухмиров В.В.,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Нурахов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Н.Н., Косарев П.Г., Фролов В.В.,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Пророкова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М.В. «Методические рекомендации по оценке эффективности энергосберегающих мероприятий» - Томск: ИД ТГУ, 2014. – 96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стр.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 Сергеев С. К., Измайлов В. В. Учебное пособие «Энергосбережение».- Тверь: «Альфа- Пресс», 2004</a:t>
            </a:r>
          </a:p>
          <a:p>
            <a:pPr fontAlgn="base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 Н. И. Данилов, Ю. Н. Тимофеева, Я. М. Щелоков. «Энергосбережение для начинающих» Екатеринбург,2004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стр. 54-63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 Незнанов Г. П., Янсон Ю. А., Незнанова Е. В. «Энергосбережение в школе, дома, на работе» Кемерово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2006,стр.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14-25</a:t>
            </a:r>
          </a:p>
          <a:p>
            <a:pPr fontAlgn="base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«Способы экономии электроэнергии в быту» :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://pandia.ru/text/78/481/45137.php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fontAlgn="base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Методические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разработке программ в области энергосбережения и повышения энергетической эффективности организаций с участием государства или муниципальных образований. – М.: ФГБУ «РЭА»,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2010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Статья «Применение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низкоэмиссионных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пленок на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окнах» : http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www.guildenergo.ru/01.01.04.05/260.aspx</a:t>
            </a:r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Энергокалькулятор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http://www.technopark.by/iccee/calculator</a:t>
            </a:r>
          </a:p>
          <a:p>
            <a:pPr fontAlgn="base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613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 bwMode="auto">
          <a:xfrm>
            <a:off x="2506272" y="2715144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4327778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130289" y="1403641"/>
            <a:ext cx="11160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каждым годом на бытовые нужды расходуется всё большая доля электроэнергии, газа, тепла,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воды. Многие знают о некоторых энергосберегающих технологиях, но далеко не все применяют их. </a:t>
            </a:r>
          </a:p>
          <a:p>
            <a:pPr eaLnBrk="1" hangingPunct="1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научная работа поможет не только уменьшить неоправданные расходы семьи, но и сэкономить природные ресурсы, а также наглядно покажет выгоду применения мероприятий по энергосбережению.</a:t>
            </a:r>
          </a:p>
          <a:p>
            <a:pPr eaLnBrk="1" hangingPunct="1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будет полезна всем людям, рационально планирующим свой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бюджет,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тем, кто не желает переплачивать за коммунальные услуги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59896" y="116633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6243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982123" y="624110"/>
            <a:ext cx="2227755" cy="12808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</a:t>
            </a:r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 bwMode="auto">
          <a:xfrm>
            <a:off x="516000" y="2236026"/>
            <a:ext cx="11160000" cy="182391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457200">
              <a:buNone/>
              <a:defRPr/>
            </a:pPr>
            <a:r>
              <a:rPr lang="ru-RU" alt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предположили, что использование мероприятий по энергосбережению как требующие, так и не требующие инвестиции приводит к экономии коммунальных </a:t>
            </a:r>
            <a:r>
              <a:rPr lang="ru-RU" alt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платежей</a:t>
            </a:r>
            <a:r>
              <a:rPr lang="en-US" alt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defRPr/>
            </a:pPr>
            <a:endParaRPr lang="ru-RU" alt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defRPr/>
            </a:pPr>
            <a:endParaRPr lang="ru-RU" alt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328" y="6416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408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Заголовок 1"/>
          <p:cNvSpPr>
            <a:spLocks noGrp="1"/>
          </p:cNvSpPr>
          <p:nvPr>
            <p:ph type="title"/>
          </p:nvPr>
        </p:nvSpPr>
        <p:spPr bwMode="auto">
          <a:xfrm>
            <a:off x="1055688" y="6858000"/>
            <a:ext cx="8229601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endParaRPr lang="ru-RU" altLang="ru-RU" smtClean="0"/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 bwMode="auto">
          <a:xfrm>
            <a:off x="1101216" y="2385216"/>
            <a:ext cx="11160000" cy="2746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457200">
              <a:buNone/>
            </a:pPr>
            <a:r>
              <a:rPr lang="ru-RU" altLang="ru-RU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выгодно применять энергосберегающие технологии в быту?</a:t>
            </a:r>
            <a:endParaRPr lang="ru-RU" altLang="ru-RU" sz="3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32887" y="188640"/>
            <a:ext cx="66826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для исследования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26328" y="6416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0451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516000" y="2253172"/>
            <a:ext cx="11160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7200" eaLnBrk="1" hangingPunct="1"/>
            <a:r>
              <a:rPr lang="ru-RU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Энергосбережение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реализация правовых, организационных, научных, производственных, технических и 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экономических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мер,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 эффективное 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топливно-энергетических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 и на вовлечение в хозяйственный оборот 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возобновляемых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энергии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Заголовок 1"/>
          <p:cNvSpPr>
            <a:spLocks noGrp="1"/>
          </p:cNvSpPr>
          <p:nvPr>
            <p:ph type="title"/>
          </p:nvPr>
        </p:nvSpPr>
        <p:spPr bwMode="auto">
          <a:xfrm>
            <a:off x="3375025" y="180912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энергосбережения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26328" y="6416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1214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2"/>
          <p:cNvSpPr>
            <a:spLocks noChangeArrowheads="1"/>
          </p:cNvSpPr>
          <p:nvPr/>
        </p:nvSpPr>
        <p:spPr bwMode="auto">
          <a:xfrm>
            <a:off x="516000" y="2349500"/>
            <a:ext cx="111600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окупаемости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период времени, необходимый для того, чтобы доходы покрыли затраты на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инвестиции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Заголовок 1"/>
          <p:cNvSpPr>
            <a:spLocks noGrp="1"/>
          </p:cNvSpPr>
          <p:nvPr>
            <p:ph type="title"/>
          </p:nvPr>
        </p:nvSpPr>
        <p:spPr bwMode="auto">
          <a:xfrm>
            <a:off x="3516468" y="0"/>
            <a:ext cx="8911687" cy="12808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срока окупаемости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26328" y="6416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580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6000" y="1192185"/>
            <a:ext cx="11160000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Монтаж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низкоэмиссионных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пленок 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окна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обычных ламп накаливания на энергосберегающие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светодиодные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счетчиков расхода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воды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окон с многокамерными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стеклопакетами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Выключение света при выходе из помещений.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495425" y="44625"/>
            <a:ext cx="9405938" cy="76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энергосбережению</a:t>
            </a:r>
            <a:b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6328" y="6416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9180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Modèle par défaut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Modèle par défaut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1124</TotalTime>
  <Words>1692</Words>
  <Application>Microsoft Office PowerPoint</Application>
  <PresentationFormat>Произвольный</PresentationFormat>
  <Paragraphs>368</Paragraphs>
  <Slides>38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Гипотеза</vt:lpstr>
      <vt:lpstr>Презентация PowerPoint</vt:lpstr>
      <vt:lpstr>Понятие энергосбережения</vt:lpstr>
      <vt:lpstr>Понятие срока окупаемости</vt:lpstr>
      <vt:lpstr>Презентация PowerPoint</vt:lpstr>
      <vt:lpstr>Мероприятия по энергосбережению </vt:lpstr>
      <vt:lpstr>Анкета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Замена ламп накаливания на светодиодные лампы</vt:lpstr>
      <vt:lpstr>Замена ламп накаливания на светодиодные лампы </vt:lpstr>
      <vt:lpstr>Замена ламп накаливания на светодиодные лампы</vt:lpstr>
      <vt:lpstr>Презентация PowerPoint</vt:lpstr>
      <vt:lpstr>Монтаж низкоэмиссионных пленок на окна</vt:lpstr>
      <vt:lpstr>Монтаж низкоэмиссионных пленок на окна</vt:lpstr>
      <vt:lpstr>Презентация PowerPoint</vt:lpstr>
      <vt:lpstr>Презентация PowerPoint</vt:lpstr>
      <vt:lpstr>Презентация PowerPoint</vt:lpstr>
      <vt:lpstr>Презентация PowerPoint</vt:lpstr>
      <vt:lpstr>В ходе исследования мы:</vt:lpstr>
      <vt:lpstr>Презентация PowerPoint</vt:lpstr>
      <vt:lpstr>Итоги исследования</vt:lpstr>
      <vt:lpstr>Источники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</dc:creator>
  <cp:lastModifiedBy>Елена И. Иноземцева</cp:lastModifiedBy>
  <cp:revision>78</cp:revision>
  <dcterms:created xsi:type="dcterms:W3CDTF">2018-01-14T11:01:04Z</dcterms:created>
  <dcterms:modified xsi:type="dcterms:W3CDTF">2018-01-19T01:21:37Z</dcterms:modified>
</cp:coreProperties>
</file>