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25" r:id="rId2"/>
    <p:sldId id="414" r:id="rId3"/>
    <p:sldId id="415" r:id="rId4"/>
    <p:sldId id="419" r:id="rId5"/>
    <p:sldId id="412" r:id="rId6"/>
    <p:sldId id="335" r:id="rId7"/>
    <p:sldId id="336" r:id="rId8"/>
    <p:sldId id="337" r:id="rId9"/>
    <p:sldId id="422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423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7" r:id="rId30"/>
    <p:sldId id="426" r:id="rId31"/>
    <p:sldId id="358" r:id="rId32"/>
    <p:sldId id="359" r:id="rId33"/>
    <p:sldId id="424" r:id="rId34"/>
    <p:sldId id="41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 autoAdjust="0"/>
    <p:restoredTop sz="96396" autoAdjust="0"/>
  </p:normalViewPr>
  <p:slideViewPr>
    <p:cSldViewPr>
      <p:cViewPr>
        <p:scale>
          <a:sx n="100" d="100"/>
          <a:sy n="100" d="100"/>
        </p:scale>
        <p:origin x="-9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35727177855"/>
          <c:y val="0.19208519959770601"/>
          <c:w val="0.56818914473983695"/>
          <c:h val="0.48899811570644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Вознаграждение за работу</c:v>
                </c:pt>
                <c:pt idx="1">
                  <c:v>Проценты и дивиденды</c:v>
                </c:pt>
                <c:pt idx="2">
                  <c:v>Доходы от сдачи в аренду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85.71</c:v>
                </c:pt>
                <c:pt idx="1">
                  <c:v>4.76</c:v>
                </c:pt>
                <c:pt idx="2">
                  <c:v>9.52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Вознаграждение за работу</c:v>
                </c:pt>
                <c:pt idx="1">
                  <c:v>Проценты и дивиденды</c:v>
                </c:pt>
                <c:pt idx="2">
                  <c:v>Доходы от сдачи в аренду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1712"/>
        <c:axId val="24465792"/>
      </c:barChart>
      <c:catAx>
        <c:axId val="244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465792"/>
        <c:crosses val="autoZero"/>
        <c:auto val="1"/>
        <c:lblAlgn val="ctr"/>
        <c:lblOffset val="100"/>
        <c:noMultiLvlLbl val="0"/>
      </c:catAx>
      <c:valAx>
        <c:axId val="2446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5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66812481773102"/>
          <c:y val="0.37547449146981599"/>
          <c:w val="0.26833187518226898"/>
          <c:h val="0.238634350393701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00973315835501"/>
          <c:y val="7.0712943808700093E-2"/>
          <c:w val="0.52899650043744495"/>
          <c:h val="0.54065907493546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Покупка продуктов питания</c:v>
                </c:pt>
                <c:pt idx="1">
                  <c:v>Бытовые покупки</c:v>
                </c:pt>
                <c:pt idx="2">
                  <c:v>Траты на себя</c:v>
                </c:pt>
                <c:pt idx="3">
                  <c:v>Средства накопления</c:v>
                </c:pt>
                <c:pt idx="4">
                  <c:v>Неприкосновенный запас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71.430000000000007</c:v>
                </c:pt>
                <c:pt idx="3">
                  <c:v>47.61</c:v>
                </c:pt>
                <c:pt idx="4">
                  <c:v>14.29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Покупка продуктов питания</c:v>
                </c:pt>
                <c:pt idx="1">
                  <c:v>Бытовые покупки</c:v>
                </c:pt>
                <c:pt idx="2">
                  <c:v>Траты на себя</c:v>
                </c:pt>
                <c:pt idx="3">
                  <c:v>Средства накопления</c:v>
                </c:pt>
                <c:pt idx="4">
                  <c:v>Неприкосновенный запас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96</c:v>
                </c:pt>
                <c:pt idx="1">
                  <c:v>97</c:v>
                </c:pt>
                <c:pt idx="2" formatCode="General">
                  <c:v>47.6</c:v>
                </c:pt>
                <c:pt idx="3">
                  <c:v>37.800000000000011</c:v>
                </c:pt>
                <c:pt idx="4">
                  <c:v>33.300000000000011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28544"/>
        <c:axId val="24430080"/>
      </c:barChart>
      <c:catAx>
        <c:axId val="2442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30080"/>
        <c:crosses val="autoZero"/>
        <c:auto val="1"/>
        <c:lblAlgn val="ctr"/>
        <c:lblOffset val="100"/>
        <c:noMultiLvlLbl val="0"/>
      </c:catAx>
      <c:valAx>
        <c:axId val="2443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2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62631233595805"/>
          <c:y val="0.39131794478798998"/>
          <c:w val="0.32037368766404201"/>
          <c:h val="0.197693589815138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95.24</c:v>
                </c:pt>
                <c:pt idx="1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71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71.430000000000007</c:v>
                </c:pt>
                <c:pt idx="1">
                  <c:v>28.57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3440"/>
        <c:axId val="24574976"/>
      </c:barChart>
      <c:catAx>
        <c:axId val="2457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574976"/>
        <c:crosses val="autoZero"/>
        <c:auto val="1"/>
        <c:lblAlgn val="ctr"/>
        <c:lblOffset val="100"/>
        <c:noMultiLvlLbl val="0"/>
      </c:catAx>
      <c:valAx>
        <c:axId val="2457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57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3808690580402"/>
          <c:y val="0.36502299407809902"/>
          <c:w val="0.250189073588024"/>
          <c:h val="0.2646094878346850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57.14</c:v>
                </c:pt>
                <c:pt idx="1">
                  <c:v>42.86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ru-RU" dirty="0" smtClean="0"/>
                      <a:t>,38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52.38</c:v>
                </c:pt>
                <c:pt idx="1">
                  <c:v>47.62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66528"/>
        <c:axId val="38572416"/>
      </c:barChart>
      <c:catAx>
        <c:axId val="385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572416"/>
        <c:crosses val="autoZero"/>
        <c:auto val="1"/>
        <c:lblAlgn val="ctr"/>
        <c:lblOffset val="100"/>
        <c:noMultiLvlLbl val="0"/>
      </c:catAx>
      <c:valAx>
        <c:axId val="385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6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57.14</c:v>
                </c:pt>
                <c:pt idx="1">
                  <c:v>38.1</c:v>
                </c:pt>
                <c:pt idx="2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52,38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52.38</c:v>
                </c:pt>
                <c:pt idx="1">
                  <c:v>47.62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58080"/>
        <c:axId val="74159616"/>
      </c:barChart>
      <c:catAx>
        <c:axId val="7415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159616"/>
        <c:crosses val="autoZero"/>
        <c:auto val="1"/>
        <c:lblAlgn val="ctr"/>
        <c:lblOffset val="100"/>
        <c:noMultiLvlLbl val="0"/>
      </c:catAx>
      <c:valAx>
        <c:axId val="7415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15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</c:v>
                </c:pt>
                <c:pt idx="1">
                  <c:v>Частично общий</c:v>
                </c:pt>
                <c:pt idx="2">
                  <c:v>Раздельный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85.72</c:v>
                </c:pt>
                <c:pt idx="1">
                  <c:v>9.52</c:v>
                </c:pt>
                <c:pt idx="2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</c:v>
                </c:pt>
                <c:pt idx="1">
                  <c:v>Частично общий</c:v>
                </c:pt>
                <c:pt idx="2">
                  <c:v>Раздельный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47.62</c:v>
                </c:pt>
                <c:pt idx="1">
                  <c:v>28.57</c:v>
                </c:pt>
                <c:pt idx="2">
                  <c:v>23.81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05984"/>
        <c:axId val="74107520"/>
      </c:barChart>
      <c:catAx>
        <c:axId val="7410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107520"/>
        <c:crosses val="autoZero"/>
        <c:auto val="1"/>
        <c:lblAlgn val="ctr"/>
        <c:lblOffset val="100"/>
        <c:noMultiLvlLbl val="0"/>
      </c:catAx>
      <c:valAx>
        <c:axId val="7410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10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4.76</c:v>
                </c:pt>
                <c:pt idx="1">
                  <c:v>95.24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Кемеровчане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47,62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52,38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47.62</c:v>
                </c:pt>
                <c:pt idx="1">
                  <c:v>52.38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42304"/>
        <c:axId val="74260480"/>
      </c:barChart>
      <c:catAx>
        <c:axId val="7424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260480"/>
        <c:crosses val="autoZero"/>
        <c:auto val="1"/>
        <c:lblAlgn val="ctr"/>
        <c:lblOffset val="100"/>
        <c:noMultiLvlLbl val="0"/>
      </c:catAx>
      <c:valAx>
        <c:axId val="7426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242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Траты за месяц, р.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cat>
            <c:strRef>
              <c:f>Лист1!$A$2:$A$5</c:f>
              <c:strCache>
                <c:ptCount val="4"/>
                <c:pt idx="0">
                  <c:v>Затраты участников опроса 1 группы</c:v>
                </c:pt>
                <c:pt idx="1">
                  <c:v>Затраты участников опроса 2 группы</c:v>
                </c:pt>
                <c:pt idx="2">
                  <c:v>Затраты участников опроса 3 группы</c:v>
                </c:pt>
                <c:pt idx="3">
                  <c:v>Статистика по Кемерово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32100</c:v>
                </c:pt>
                <c:pt idx="1">
                  <c:v>29500</c:v>
                </c:pt>
                <c:pt idx="2">
                  <c:v>27000</c:v>
                </c:pt>
                <c:pt idx="3">
                  <c:v>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65408"/>
        <c:axId val="75666944"/>
      </c:barChart>
      <c:catAx>
        <c:axId val="7566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666944"/>
        <c:crosses val="autoZero"/>
        <c:auto val="1"/>
        <c:lblAlgn val="ctr"/>
        <c:lblOffset val="100"/>
        <c:noMultiLvlLbl val="0"/>
      </c:catAx>
      <c:valAx>
        <c:axId val="756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0.69687</cdr:x>
      <cdr:y>0.04901</cdr:y>
    </cdr:from>
    <cdr:to>
      <cdr:x>0.90722</cdr:x>
      <cdr:y>0.21135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372179" y="288045"/>
          <a:ext cx="192341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0.185</cdr:x>
      <cdr:y>0</cdr:y>
    </cdr:from>
    <cdr:to>
      <cdr:x>0.34629</cdr:x>
      <cdr:y>0.0921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1680" y="-980728"/>
          <a:ext cx="1474836" cy="541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0.16925</cdr:x>
      <cdr:y>0</cdr:y>
    </cdr:from>
    <cdr:to>
      <cdr:x>0.22223</cdr:x>
      <cdr:y>0.08902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1547664" y="-836712"/>
          <a:ext cx="484428" cy="5360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</cdr:x>
      <cdr:y>0.0354</cdr:y>
    </cdr:from>
    <cdr:to>
      <cdr:x>0.94398</cdr:x>
      <cdr:y>0.23616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843016" y="168239"/>
          <a:ext cx="192552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0.675</cdr:x>
      <cdr:y>0.03284</cdr:y>
    </cdr:from>
    <cdr:to>
      <cdr:x>0.90898</cdr:x>
      <cdr:y>0.22487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554980" y="163167"/>
          <a:ext cx="192552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0.71617</cdr:x>
      <cdr:y>0.04582</cdr:y>
    </cdr:from>
    <cdr:to>
      <cdr:x>0.95015</cdr:x>
      <cdr:y>0.24358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893793" y="221060"/>
          <a:ext cx="192552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</cdr:x>
      <cdr:y>0.0354</cdr:y>
    </cdr:from>
    <cdr:to>
      <cdr:x>0.94398</cdr:x>
      <cdr:y>0.23035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843016" y="173252"/>
          <a:ext cx="192552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0.71617</cdr:x>
      <cdr:y>0.04581</cdr:y>
    </cdr:from>
    <cdr:to>
      <cdr:x>0.94898</cdr:x>
      <cdr:y>0.24357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893793" y="221012"/>
          <a:ext cx="1915909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21 человек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EE49-B88A-4CBF-BD2B-D9A07D9D81BB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75B2-BACC-4A76-AD09-86AA3611B1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6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7000"/>
                    </a14:imgEffect>
                    <a14:imgEffect>
                      <a14:colorTemperature colorTemp="3175"/>
                    </a14:imgEffect>
                    <a14:imgEffect>
                      <a14:saturation sat="240000"/>
                    </a14:imgEffect>
                    <a14:imgEffect>
                      <a14:brightnessContrast bright="-15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2069-CDA1-4B32-AE90-5E9F3DE66147}" type="datetimeFigureOut">
              <a:rPr lang="ru-RU" smtClean="0"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E23E-F637-4334-AFDA-22CDB794511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edp.ru/invest/fond/chto-takoe-dividendy.html" TargetMode="External"/><Relationship Id="rId2" Type="http://schemas.openxmlformats.org/officeDocument/2006/relationships/hyperlink" Target="http://beautyladi.ru/semejnyj-byudzh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chcad.net/products/acemoney/index_r.shtml" TargetMode="External"/><Relationship Id="rId4" Type="http://schemas.openxmlformats.org/officeDocument/2006/relationships/hyperlink" Target="http://kemerovostat.gks.ru/wps/wcm/connect/rosstat_ts/kemerovostat/resources/a1805b004c4d0ff5bb37bb7dff7d05ed/&#1057;&#1088;&#1077;&#1076;&#1085;&#1080;&#1077;+&#1087;&#1086;&#1090;&#1088;&#1077;&#1073;&#1080;&#1090;&#1077;&#1083;&#1100;&#1089;&#1082;&#1080;&#1077;+&#1094;&#1077;&#1085;&#1099;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6453336"/>
            <a:ext cx="1895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Кемерово, 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3709789"/>
            <a:ext cx="3347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10 «Д» класса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МБНОУ «ГКЛ» г. Кемерово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Караваев Илья Игоревич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МБНОУ «ГКЛ» г. Кемерово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Иноземцева Елена Ивановна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308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нетиповое общеобразовательное учреждение «Городской классический лицей»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1328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распределения бюджета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24054"/>
          <a:stretch>
            <a:fillRect/>
          </a:stretch>
        </p:blipFill>
        <p:spPr bwMode="auto">
          <a:xfrm>
            <a:off x="251520" y="150912"/>
            <a:ext cx="21097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1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является источниками дохода вашей семьи?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что вы распределяете доходы?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Тратите ли вы деньги на дополнительное образование или спортивные секции ваших детей?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ли ваша семья тратит деньги на разного рода семейные развлечения?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Соответствует ли распределение вашего семейного бюджета общепринятой закономерности?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Укажите форму ведения вашего семейного бюджета.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Пользуетесь ли вы специальными программами для помощи в ведении вашего бюджета?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источниками дохода вашей семьи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32799"/>
              </p:ext>
            </p:extLst>
          </p:nvPr>
        </p:nvGraphicFramePr>
        <p:xfrm>
          <a:off x="179512" y="1196752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6216" y="2060848"/>
            <a:ext cx="19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1600200"/>
            <a:ext cx="8784976" cy="52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47" y="5301207"/>
            <a:ext cx="9237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опрошенных основным источником дохода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вознаграждение за работу.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распределяете доходы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07808"/>
              </p:ext>
            </p:extLst>
          </p:nvPr>
        </p:nvGraphicFramePr>
        <p:xfrm>
          <a:off x="0" y="836712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7555" y="6457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180344"/>
            <a:ext cx="3960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Подавляющая часть респондентов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покупку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бытовые покупки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674"/>
            <a:ext cx="9144000" cy="16371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деньги на дополнительное образование или спортивные секции ваших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301649"/>
              </p:ext>
            </p:extLst>
          </p:nvPr>
        </p:nvGraphicFramePr>
        <p:xfrm>
          <a:off x="323528" y="1700808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376" y="141277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2243" y="6457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247" y="5301207"/>
            <a:ext cx="8270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кемеровчан тратит свои доходы на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секции или дополнительное образование.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ваша семья тратит деньги на разного рода семейные развлечения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557802"/>
              </p:ext>
            </p:extLst>
          </p:nvPr>
        </p:nvGraphicFramePr>
        <p:xfrm>
          <a:off x="611560" y="1700809"/>
          <a:ext cx="822960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41277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247" y="5503783"/>
            <a:ext cx="9072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половины кемеровчан часто тратит сбережения на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развлечения.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распределение вашего семейного бюджета общепринятой закономерности?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90673"/>
              </p:ext>
            </p:extLst>
          </p:nvPr>
        </p:nvGraphicFramePr>
        <p:xfrm>
          <a:off x="457200" y="1591623"/>
          <a:ext cx="8229600" cy="392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141277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47" y="5373216"/>
            <a:ext cx="8602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 половины кемеровчан способ распределения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соответствует данному.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ведения вашего семейного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24253"/>
              </p:ext>
            </p:extLst>
          </p:nvPr>
        </p:nvGraphicFramePr>
        <p:xfrm>
          <a:off x="457200" y="1484784"/>
          <a:ext cx="8229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3633" y="115116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06" y="5445224"/>
            <a:ext cx="9245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опрошенных общая форма ведения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но тот же ответ дала лишь половина кемеровчан.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1216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анкеты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Пользуетесь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специальными программами для помощи в ведении вашего бюджета?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269925"/>
              </p:ext>
            </p:extLst>
          </p:nvPr>
        </p:nvGraphicFramePr>
        <p:xfrm>
          <a:off x="457200" y="1556792"/>
          <a:ext cx="82296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34076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43" y="5503783"/>
            <a:ext cx="8828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Подавляющая часть респондентов не пользуется этими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участники опроса показали результаты выше  средних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опроса дали отличные друг от друга данные, из-за чего опрашиваемых можно различить по их доходам и распределению последних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екоторые практикуют собственный подход к ведению бюджета.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группы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результатах анкетирования, мы разделили участников опроса на три условные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термины.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источников.</a:t>
            </a:r>
          </a:p>
          <a:p>
            <a:pPr marL="571500" indent="-57150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04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19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участников опроса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73688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Распределяют доходы на всё выше перечисленное, положительные ответы почти на все вопросы (4 чел.).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173688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 средства накопления и неприкосновенный запас, отношение положительных ответов к отри-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цательным: 1:1 (6 чел.).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1173688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средства накопления и не часто тратятся на семейные развлечения (8 чел.).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затраты групп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6413"/>
              </p:ext>
            </p:extLst>
          </p:nvPr>
        </p:nvGraphicFramePr>
        <p:xfrm>
          <a:off x="323528" y="1556792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затраты кемеровчан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продукты питания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u="sng" dirty="0"/>
          </a:p>
          <a:p>
            <a:pPr marL="0" indent="0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семьи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покупки.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р.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 (мин.)</a:t>
            </a:r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40000 р.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мес. (макс.)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301208"/>
            <a:ext cx="80648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результат показала группа, которая: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полагается на экономию, а не на распределение доходов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меет альтернативные источники доходов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аспределяет доходы по общепринятой схеме (50% - обязательные нужды, 30% - не обязательные расходы, 20% - средства накопления и неприкосновенный запас).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подавляющая часть испытуемых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пользуется программами для распределения семейного бюджета.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9007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программы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AceMoney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&amp;Ocy;&amp;tcy;&amp;ocy;&amp;bcy;&amp;rcy;&amp;acy;&amp;zhcy;&amp;acy;&amp;iecy;&amp;tcy;&amp;scy;&amp;yacy; &amp;fcy;&amp;acy;&amp;jcy;&amp;lcy; &quot;Ace1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&amp;Ocy;&amp;tcy;&amp;ocy;&amp;bcy;&amp;rcy;&amp;acy;&amp;zhcy;&amp;acy;&amp;iecy;&amp;tcy;&amp;scy;&amp;yacy; &amp;fcy;&amp;acy;&amp;jcy;&amp;lcy; &quot;Ace1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64704"/>
            <a:ext cx="7964482" cy="554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979712" y="2420888"/>
            <a:ext cx="619268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работы с программой необходимо создать счёт с помощью кнопки «Добавить счёт».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банковского вклада, нужно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счёт и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24607" y="2420888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&amp;Ocy;&amp;tcy;&amp;ocy;&amp;bcy;&amp;rcy;&amp;acy;&amp;zhcy;&amp;acy;&amp;iecy;&amp;tcy;&amp;scy;&amp;yacy; &amp;fcy;&amp;acy;&amp;jcy;&amp;lcy; &quot;Ace2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1" y="897225"/>
            <a:ext cx="7974959" cy="55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статей доходов и расходов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059657" y="4783050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12309"/>
            <a:ext cx="7964482" cy="554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программой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1043608" y="4293096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5940152" y="1242468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979712" y="2420888"/>
            <a:ext cx="619268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строке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основные разделы программы в виде крупных значков, а слева находятся кнопки-команды.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4" y="980728"/>
            <a:ext cx="8028384" cy="55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gm1.ggpht.com/eRIDQlB2Nmg5IKRbHTkkvXB18o86dwCGvSIIfnw11K5RshuGmLPVt4HSn4SXfKxfjESIZtnak6j5o5sLZxMdpktlr7u3pEj2ypnzJh7XY9B-5pEhD93EE8QExJa_Zwa4_pVfwS2P0WHc77pkb_bf7j2kr8eJMDnRp-BD0aAOAIwPIfCC_3NNMiRPNjcxERUBxKeWLVBrLzMb8tJ9VreTi7FjXkHEJyZvAwSS9jyigW_HvCMbSzAv9XG3Tj5kP4MhZxdmB3K7g5XZvGruKs6rrheek8IErd3WJ67Ycb35LsCVCZ8ou8CpEckajydZYpo2LjXfB-R37SrW8dEErudiHZsOOlj4dXPNlxWB6FNgKJVxYtBxo_zeICHCO4FlpmHeUHx4bqCWt2THx2nWyiukxeyKBZ2Ts8bK-42sMP2dG5T-8bCxJz8EWRXyZFkyIFvQqLONtOx6exjJlgFlnkz8HHXPRAxnYA0WDVe359zPSJwLIrccnx4rpXnsYfgpFnCCEBGdKWsDJDTf-RYf42m6Hq4z60mSTZMYd4z_WSprpL27Zm1-NDA4D7oQLfYFGQop651j57RazTSzeH1cb3Coz9WtHYDconv7YmnWm9RtgOyvA0yPngIHQvwhXFomxg3LrnP9gZmnDbcGJKy_jW1Gdt3v7RLtKcsC6wxJyYHKN1l32WBANb-gdPvXWXjXa4D16OMMhDIfKzkQRn3J=w1680-h939-l75-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gm1.ggpht.com/eRIDQlB2Nmg5IKRbHTkkvXB18o86dwCGvSIIfnw11K5RshuGmLPVt4HSn4SXfKxfjESIZtnak6j5o5sLZxMdpktlr7u3pEj2ypnzJh7XY9B-5pEhD93EE8QExJa_Zwa4_pVfwS2P0WHc77pkb_bf7j2kr8eJMDnRp-BD0aAOAIwPIfCC_3NNMiRPNjcxERUBxKeWLVBrLzMb8tJ9VreTi7FjXkHEJyZvAwSS9jyigW_HvCMbSzAv9XG3Tj5kP4MhZxdmB3K7g5XZvGruKs6rrheek8IErd3WJ67Ycb35LsCVCZ8ou8CpEckajydZYpo2LjXfB-R37SrW8dEErudiHZsOOlj4dXPNlxWB6FNgKJVxYtBxo_zeICHCO4FlpmHeUHx4bqCWt2THx2nWyiukxeyKBZ2Ts8bK-42sMP2dG5T-8bCxJz8EWRXyZFkyIFvQqLONtOx6exjJlgFlnkz8HHXPRAxnYA0WDVe359zPSJwLIrccnx4rpXnsYfgpFnCCEBGdKWsDJDTf-RYf42m6Hq4z60mSTZMYd4z_WSprpL27Zm1-NDA4D7oQLfYFGQop651j57RazTSzeH1cb3Coz9WtHYDconv7YmnWm9RtgOyvA0yPngIHQvwhXFomxg3LrnP9gZmnDbcGJKy_jW1Gdt3v7RLtKcsC6wxJyYHKN1l32WBANb-gdPvXWXjXa4D16OMMhDIfKzkQRn3J=w1680-h939-l75-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5" y="908720"/>
            <a:ext cx="8108122" cy="560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gm1.ggpht.com/PMyjD_mUgeeMKYOg_F6YR-XGKjpqB4AAqmqqwqZRBuf4zQCM2aEd7fa4EIZsflOO_VFpvn0hXoKVbkP5TItNbZ9knfNVhPDpR_FDylFxYb2M9Ybs6S-bazy68M6SBYE59sx6JKyOgfrG3DC0S0pOOFdKzWzgL8bDs2-dswClUoFeRkKkDS1aTbz0_vbshQ0bZhktTDoKAi9mWVSdWoDsPiuMwDcstpjGSJohG9iCqdXUwnSMW5KukP1sDO8TkBp0oamktIXuXLgmNvd83uv3YPTEKwh1SdcNEKNT-FbA_6_ivTpfWSHFmQ8lWOezXwdYozkAz9qrhl6p6LLcofYvRi99_GZcYiRVNoaerr7i2Y_i_u_B2-gkr7bnSpjEpF1HVSIB0-BPF8HFAQbACH5I_gic_YalJbQxgnMwjG3TtQK2Pl7tiuEIX8uWMWaeoohrYojf5kXthbJYNzl-YWt3GiqSz7kHAqtt2KOmIztyeteIWlorJjc-fv8JyFjTrOwh6QBX8PRUHNkk7eipgMS0tvCeSpdpoQbathjoSGOnVM9PoTaKbytAgijospy9NfyE3tFmyVXSzT-mYwio_hgox_7_ZARTsFc6uUlOeY9OGCEPk2Hn-FxQslZrK9A-yMM_6gaK9L3dwXjWDyXn9Jrr3KarXiech5Y06Zab8Ak5KrfCwy3KvAKAQM44i6n9xGaWUhmE-Y5-nbxCzh7S=w1680-h939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48" y="476672"/>
            <a:ext cx="84829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отчётов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4" y="908720"/>
            <a:ext cx="8316416" cy="56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1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экономической ситуации, сложившейся в нашей стране в последние годы, практически каждый человек ищет возможность сэкономить свои доходы и как можно более выгодно их вложить. Но не каждый знает, как это правильно сделать. Поэтому мы решили, применив свои математические знания, найти различные способы экономии бюджета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08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знакомства с программой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программой месяц, мы смогли регулировать свои доходы и расходы, заметили, на что тратятся большинство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лагодаря правильному планированию,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сэкономили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знакомства с программой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добный и понятный интерфейс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аглядное отображение данных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данных.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слабая аналитическая часть.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наиболее выгодный способ распределения доходов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знали куда стоит вложить заработок, а на чём стоит сэкономить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оказали, что стоит пользоваться специальными программами для распределения семейного бюджета.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blogvestor.biz/o-dengax/semejnyj-byudzhet.html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://beautyladi.ru/semejnyj-byudzhet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доходов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//predp.ru/invest/fond/chto-takoe-dividendy.html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статистика по городу Кемерово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kemerovostat.gks.ru/wps/wcm/connect/rosstat_ts/kemerovostat/resources/a1805b004c4d0ff5bb37bb7dff7d05ed/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Средние+потребительские+цены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pdf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Официальный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создателей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AceMoney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//mechcad.net/products/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acemoney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/index_r.shtml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6304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880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исследовательская работа покажет не только проверенные способы сохранения денег, но и некоторые другие, появившиеся относительно недавно. Она будет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интересна людям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 узнать про эти способы. 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81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предположили, что  одним из способов экономии бюджета семьи, может стать его правильное планирование, а также выгодные вложения доходов для получения прибыли.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125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планирование семейного бюджета на экономию доходов?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6035" y="188640"/>
            <a:ext cx="550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для исследования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 регулирования семейных доходов, составляемый, как правило, на один месяц называется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семейным бюджетом.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</p:txBody>
      </p:sp>
      <p:cxnSp>
        <p:nvCxnSpPr>
          <p:cNvPr id="5" name="Прямая со стрелкой 4"/>
          <p:cNvCxnSpPr>
            <a:endCxn id="13" idx="0"/>
          </p:cNvCxnSpPr>
          <p:nvPr/>
        </p:nvCxnSpPr>
        <p:spPr>
          <a:xfrm flipH="1">
            <a:off x="2259353" y="2420888"/>
            <a:ext cx="2178490" cy="539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7" idx="0"/>
          </p:cNvCxnSpPr>
          <p:nvPr/>
        </p:nvCxnSpPr>
        <p:spPr>
          <a:xfrm>
            <a:off x="4410228" y="2420888"/>
            <a:ext cx="2304255" cy="539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09" y="2960701"/>
            <a:ext cx="4392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семейного бюджета,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все доходы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складываются 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 место).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0227" y="2960701"/>
            <a:ext cx="46085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семейного бюджета, при котором каждый член семьи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доходами по-своему, а общие доходы делятся поровну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10227" y="2420888"/>
            <a:ext cx="0" cy="3648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доходов и их распределение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Средства накопления – доходы, складывающиеся из сэкономленных денег и незапланированных доходов.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Неприкосновенный запас – фиксированная сумма, отложенная на определенный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пополнятся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Дивиденды – доходы акционерного общества, распределяемые между членами этого общества.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исследования нашего вопроса была составлена анкета. В опросе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ученики и родители МБНОУ «ГКЛ». Ответы респондентов сравнивались с официальной статистикой по городу Кемерово.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16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2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772</Words>
  <Application>Microsoft Office PowerPoint</Application>
  <PresentationFormat>Экран (4:3)</PresentationFormat>
  <Paragraphs>292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Презентация 2</vt:lpstr>
      <vt:lpstr>Презентация PowerPoint</vt:lpstr>
      <vt:lpstr>Содержание</vt:lpstr>
      <vt:lpstr>Введение</vt:lpstr>
      <vt:lpstr>Введение</vt:lpstr>
      <vt:lpstr>Гипотеза</vt:lpstr>
      <vt:lpstr>Презентация PowerPoint</vt:lpstr>
      <vt:lpstr>Семейный бюджет</vt:lpstr>
      <vt:lpstr>Источники доходов и их распределение</vt:lpstr>
      <vt:lpstr>Исследование</vt:lpstr>
      <vt:lpstr>Анкета</vt:lpstr>
      <vt:lpstr>Анализ результатов анкеты Что является источниками дохода вашей семьи?</vt:lpstr>
      <vt:lpstr>Анализ результатов анкеты На что вы распределяете доходы?</vt:lpstr>
      <vt:lpstr>Анализ результатов анкеты Тратите ли вы деньги на дополнительное образование или спортивные секции ваших детей?</vt:lpstr>
      <vt:lpstr>Анализ результатов анкеты Часто ли ваша семья тратит деньги на разного рода семейные развлечения?</vt:lpstr>
      <vt:lpstr>Анализ результатов анкеты Соответствует ли распределение вашего семейного бюджета общепринятой закономерности?</vt:lpstr>
      <vt:lpstr>Анализ результатов анкеты Укажите форму ведения вашего семейного бюджета</vt:lpstr>
      <vt:lpstr>Анализ результатов анкеты Пользуетесь ли вы специальными программами для помощи в ведении вашего бюджета?</vt:lpstr>
      <vt:lpstr>Результаты анкетирования</vt:lpstr>
      <vt:lpstr>Деление на группы</vt:lpstr>
      <vt:lpstr>Группы участников опроса</vt:lpstr>
      <vt:lpstr>Ежемесячные затраты групп</vt:lpstr>
      <vt:lpstr>Ежемесячные затраты кемеровчан</vt:lpstr>
      <vt:lpstr>Вывод</vt:lpstr>
      <vt:lpstr>Обзор программы AceMoney</vt:lpstr>
      <vt:lpstr>Создание статей доходов и расходов</vt:lpstr>
      <vt:lpstr>Работа с программой</vt:lpstr>
      <vt:lpstr>Отчёты</vt:lpstr>
      <vt:lpstr>Виды отчётов</vt:lpstr>
      <vt:lpstr>Расписание</vt:lpstr>
      <vt:lpstr>Результаты знакомства с программой</vt:lpstr>
      <vt:lpstr>Результаты знакомства с программой</vt:lpstr>
      <vt:lpstr>В ходе исследования мы:</vt:lpstr>
      <vt:lpstr>Список источников</vt:lpstr>
      <vt:lpstr>Спасибо за внимание!</vt:lpstr>
    </vt:vector>
  </TitlesOfParts>
  <Company>KRU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Елена И. Иноземцева</cp:lastModifiedBy>
  <cp:revision>260</cp:revision>
  <dcterms:created xsi:type="dcterms:W3CDTF">2016-12-15T15:59:02Z</dcterms:created>
  <dcterms:modified xsi:type="dcterms:W3CDTF">2018-01-18T07:12:23Z</dcterms:modified>
</cp:coreProperties>
</file>