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10" r:id="rId2"/>
    <p:sldId id="411" r:id="rId3"/>
    <p:sldId id="412" r:id="rId4"/>
    <p:sldId id="420" r:id="rId5"/>
    <p:sldId id="421" r:id="rId6"/>
    <p:sldId id="301" r:id="rId7"/>
    <p:sldId id="267" r:id="rId8"/>
    <p:sldId id="291" r:id="rId9"/>
    <p:sldId id="269" r:id="rId10"/>
    <p:sldId id="413" r:id="rId11"/>
    <p:sldId id="370" r:id="rId12"/>
    <p:sldId id="364" r:id="rId13"/>
    <p:sldId id="365" r:id="rId14"/>
    <p:sldId id="366" r:id="rId15"/>
    <p:sldId id="367" r:id="rId16"/>
    <p:sldId id="371" r:id="rId17"/>
    <p:sldId id="372" r:id="rId18"/>
    <p:sldId id="368" r:id="rId19"/>
    <p:sldId id="369" r:id="rId20"/>
    <p:sldId id="271" r:id="rId21"/>
    <p:sldId id="274" r:id="rId22"/>
    <p:sldId id="363" r:id="rId23"/>
    <p:sldId id="276" r:id="rId24"/>
    <p:sldId id="422" r:id="rId25"/>
    <p:sldId id="272" r:id="rId26"/>
    <p:sldId id="273" r:id="rId27"/>
    <p:sldId id="278" r:id="rId28"/>
    <p:sldId id="293" r:id="rId29"/>
    <p:sldId id="294" r:id="rId30"/>
    <p:sldId id="296" r:id="rId31"/>
    <p:sldId id="281" r:id="rId32"/>
    <p:sldId id="423" r:id="rId33"/>
    <p:sldId id="282" r:id="rId34"/>
    <p:sldId id="283" r:id="rId35"/>
    <p:sldId id="284" r:id="rId36"/>
    <p:sldId id="297" r:id="rId37"/>
    <p:sldId id="286" r:id="rId38"/>
    <p:sldId id="289" r:id="rId39"/>
    <p:sldId id="414" r:id="rId40"/>
    <p:sldId id="416" r:id="rId41"/>
    <p:sldId id="417" r:id="rId42"/>
    <p:sldId id="418" r:id="rId43"/>
    <p:sldId id="33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 autoAdjust="0"/>
    <p:restoredTop sz="96396" autoAdjust="0"/>
  </p:normalViewPr>
  <p:slideViewPr>
    <p:cSldViewPr>
      <p:cViewPr>
        <p:scale>
          <a:sx n="80" d="100"/>
          <a:sy n="80" d="100"/>
        </p:scale>
        <p:origin x="-155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8961067366579E-2"/>
          <c:y val="0.17269229952474591"/>
          <c:w val="0.94937379702537195"/>
          <c:h val="0.55964578918085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15-24 лет (24)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Люминесцентные и светодиодные лампы</c:v>
                </c:pt>
                <c:pt idx="1">
                  <c:v>Солнечные батареи</c:v>
                </c:pt>
                <c:pt idx="2">
                  <c:v>Индивидуальный источник теплоэнергосбережения</c:v>
                </c:pt>
                <c:pt idx="3">
                  <c:v>Система обратного водоснабжения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22</c:v>
                </c:pt>
                <c:pt idx="2">
                  <c:v>22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25-49 лет (31)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Люминесцентные и светодиодные лампы</c:v>
                </c:pt>
                <c:pt idx="1">
                  <c:v>Солнечные батареи</c:v>
                </c:pt>
                <c:pt idx="2">
                  <c:v>Индивидуальный источник теплоэнергосбережения</c:v>
                </c:pt>
                <c:pt idx="3">
                  <c:v>Система обратного водоснабжения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30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50-68 лет (12)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Люминесцентные и светодиодные лампы</c:v>
                </c:pt>
                <c:pt idx="1">
                  <c:v>Солнечные батареи</c:v>
                </c:pt>
                <c:pt idx="2">
                  <c:v>Индивидуальный источник теплоэнергосбережения</c:v>
                </c:pt>
                <c:pt idx="3">
                  <c:v>Система обратного водоснабжения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960832"/>
        <c:axId val="5962368"/>
      </c:barChart>
      <c:catAx>
        <c:axId val="596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5962368"/>
        <c:crosses val="autoZero"/>
        <c:auto val="1"/>
        <c:lblAlgn val="ctr"/>
        <c:lblOffset val="100"/>
        <c:noMultiLvlLbl val="0"/>
      </c:catAx>
      <c:valAx>
        <c:axId val="596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960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555555555555552E-2"/>
          <c:y val="0.87548736500848057"/>
          <c:w val="0.9"/>
          <c:h val="7.4389084482311671E-2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/>
            </a:pPr>
            <a:r>
              <a:rPr lang="ru-RU" sz="2400" b="1" dirty="0"/>
              <a:t>25-49 </a:t>
            </a:r>
            <a:r>
              <a:rPr lang="ru-RU" sz="2400" b="1" dirty="0" smtClean="0"/>
              <a:t>лет</a:t>
            </a:r>
            <a:r>
              <a:rPr lang="en-US" sz="2400" b="1" dirty="0" smtClean="0"/>
              <a:t> (31) </a:t>
            </a:r>
            <a:endParaRPr lang="ru-RU" sz="2400" b="1" dirty="0"/>
          </a:p>
        </c:rich>
      </c:tx>
      <c:layout>
        <c:manualLayout>
          <c:xMode val="edge"/>
          <c:yMode val="edge"/>
          <c:x val="0.34178380764710353"/>
          <c:y val="1.6717395035791914E-3"/>
        </c:manualLayout>
      </c:layout>
      <c:overlay val="0"/>
      <c:spPr>
        <a:noFill/>
        <a:ln w="370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3962191335466"/>
          <c:y val="0.15785991556285101"/>
          <c:w val="0.40155962203030099"/>
          <c:h val="0.553413265770720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25-49 лет</c:v>
                </c:pt>
              </c:strCache>
            </c:strRef>
          </c:tx>
          <c:spPr>
            <a:solidFill>
              <a:srgbClr val="9999FF"/>
            </a:solidFill>
            <a:ln w="1853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850072214198423E-2"/>
                  <c:y val="3.534969534773713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1 чел.</a:t>
                    </a:r>
                    <a:r>
                      <a:rPr lang="en-US" sz="1800" b="1" dirty="0"/>
                      <a:t>
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4774761868564301"/>
                  <c:y val="3.147536148495919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8 чел.</a:t>
                    </a:r>
                    <a:r>
                      <a:rPr lang="en-US" sz="1800" b="1" dirty="0"/>
                      <a:t>
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967921692911294E-2"/>
                  <c:y val="-0.16638582732369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8</a:t>
                    </a:r>
                    <a:r>
                      <a:rPr lang="ru-RU" sz="1800" b="1" baseline="0" dirty="0" smtClean="0"/>
                      <a:t> чел.</a:t>
                    </a:r>
                    <a:r>
                      <a:rPr lang="en-US" sz="1800" b="1" dirty="0"/>
                      <a:t>
36%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800" b="1" dirty="0" smtClean="0"/>
                      <a:t>5</a:t>
                    </a:r>
                    <a:r>
                      <a:rPr lang="ru-RU" sz="1800" b="1" baseline="0" dirty="0" smtClean="0"/>
                      <a:t> чел.</a:t>
                    </a:r>
                    <a:r>
                      <a:rPr lang="en-US" sz="1800" b="1" dirty="0"/>
                      <a:t>
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7075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853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7075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853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853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7075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37075">
          <a:noFill/>
        </a:ln>
      </c:spPr>
    </c:plotArea>
    <c:legend>
      <c:legendPos val="b"/>
      <c:layout>
        <c:manualLayout>
          <c:xMode val="edge"/>
          <c:yMode val="edge"/>
          <c:x val="0"/>
          <c:y val="0.68402028167742879"/>
          <c:w val="1"/>
          <c:h val="0.1164105759585490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9883364507801"/>
          <c:y val="0.172665188008676"/>
          <c:w val="0.51231472907197662"/>
          <c:h val="0.646577657794718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Лампы накаливания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10780</c:v>
                </c:pt>
                <c:pt idx="1">
                  <c:v>30133</c:v>
                </c:pt>
                <c:pt idx="2">
                  <c:v>49486</c:v>
                </c:pt>
                <c:pt idx="3">
                  <c:v>68839</c:v>
                </c:pt>
                <c:pt idx="4">
                  <c:v>88192</c:v>
                </c:pt>
                <c:pt idx="5">
                  <c:v>107545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Светодиодные лампы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32740</c:v>
                </c:pt>
                <c:pt idx="1">
                  <c:v>36113.18</c:v>
                </c:pt>
                <c:pt idx="2">
                  <c:v>39486.36</c:v>
                </c:pt>
                <c:pt idx="3">
                  <c:v>42859.54</c:v>
                </c:pt>
                <c:pt idx="4">
                  <c:v>46232.72</c:v>
                </c:pt>
                <c:pt idx="5">
                  <c:v>49605.9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Экономия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9999.64</c:v>
                </c:pt>
                <c:pt idx="3">
                  <c:v>25979.46</c:v>
                </c:pt>
                <c:pt idx="4">
                  <c:v>41959.28</c:v>
                </c:pt>
                <c:pt idx="5">
                  <c:v>57939.1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49984"/>
        <c:axId val="87852544"/>
      </c:lineChart>
      <c:catAx>
        <c:axId val="8784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 использования</a:t>
                </a:r>
              </a:p>
            </c:rich>
          </c:tx>
          <c:layout>
            <c:manualLayout>
              <c:xMode val="edge"/>
              <c:yMode val="edge"/>
              <c:x val="0.7030099941393213"/>
              <c:y val="0.844259795936929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7852544"/>
        <c:crosses val="autoZero"/>
        <c:auto val="1"/>
        <c:lblAlgn val="ctr"/>
        <c:lblOffset val="100"/>
        <c:noMultiLvlLbl val="0"/>
      </c:catAx>
      <c:valAx>
        <c:axId val="878525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Расходы, 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4707523389933001E-2"/>
              <c:y val="9.6085208183469396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849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682550847142509"/>
          <c:y val="0.24857629213761856"/>
          <c:w val="0.31474201947303471"/>
          <c:h val="0.570665175606139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9883364507801"/>
          <c:y val="0.172665188008676"/>
          <c:w val="0.51691901302913201"/>
          <c:h val="0.646577657794718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Лампы накаливания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10780</c:v>
                </c:pt>
                <c:pt idx="1">
                  <c:v>30133</c:v>
                </c:pt>
                <c:pt idx="2">
                  <c:v>49486</c:v>
                </c:pt>
                <c:pt idx="3">
                  <c:v>68839</c:v>
                </c:pt>
                <c:pt idx="4">
                  <c:v>88192</c:v>
                </c:pt>
                <c:pt idx="5">
                  <c:v>107545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Датчики движения со светодиодными лампами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33598</c:v>
                </c:pt>
                <c:pt idx="1">
                  <c:v>36127.89</c:v>
                </c:pt>
                <c:pt idx="2">
                  <c:v>38657.78</c:v>
                </c:pt>
                <c:pt idx="3">
                  <c:v>41187.67</c:v>
                </c:pt>
                <c:pt idx="4">
                  <c:v>43717.56</c:v>
                </c:pt>
                <c:pt idx="5">
                  <c:v>46247.45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Экономия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10828.22</c:v>
                </c:pt>
                <c:pt idx="3">
                  <c:v>27651.33</c:v>
                </c:pt>
                <c:pt idx="4">
                  <c:v>44474.44</c:v>
                </c:pt>
                <c:pt idx="5">
                  <c:v>61297.55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81152"/>
        <c:axId val="88083456"/>
      </c:lineChart>
      <c:catAx>
        <c:axId val="8808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 использования</a:t>
                </a:r>
              </a:p>
            </c:rich>
          </c:tx>
          <c:layout>
            <c:manualLayout>
              <c:xMode val="edge"/>
              <c:yMode val="edge"/>
              <c:x val="0.70569998822971913"/>
              <c:y val="0.842072126263336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8083456"/>
        <c:crosses val="autoZero"/>
        <c:auto val="1"/>
        <c:lblAlgn val="ctr"/>
        <c:lblOffset val="100"/>
        <c:noMultiLvlLbl val="0"/>
      </c:catAx>
      <c:valAx>
        <c:axId val="880834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Расходы, 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4707523389933001E-2"/>
              <c:y val="9.6085208183469396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081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803589016796495"/>
          <c:y val="0.24974919314608299"/>
          <c:w val="0.319185623455151"/>
          <c:h val="0.5683192013317568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3864829396301"/>
          <c:y val="0.16951210902831901"/>
          <c:w val="0.86956135170603699"/>
          <c:h val="0.6872500537880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 без энергоэффективных решинй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8.33333333333332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89E-3"/>
                  <c:y val="-1.0498172160765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5000000000000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2777777777778E-2"/>
                  <c:y val="-2.0996344321530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Холодное водоснабжение</c:v>
                </c:pt>
                <c:pt idx="1">
                  <c:v>Отопление</c:v>
                </c:pt>
                <c:pt idx="2">
                  <c:v>Электроэнергия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16716.16</c:v>
                </c:pt>
                <c:pt idx="1">
                  <c:v>43711.57</c:v>
                </c:pt>
                <c:pt idx="2">
                  <c:v>288496</c:v>
                </c:pt>
                <c:pt idx="3">
                  <c:v>348923.73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Затраты с энергоэффективными решениями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77777777777778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00000000000001E-2"/>
                  <c:y val="-1.0498172160765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185067526416E-16"/>
                  <c:y val="1.28082725976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89E-3"/>
                  <c:y val="2.09963443215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Холодное водоснабжение</c:v>
                </c:pt>
                <c:pt idx="1">
                  <c:v>Отопление</c:v>
                </c:pt>
                <c:pt idx="2">
                  <c:v>Электроэнергия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835.81</c:v>
                </c:pt>
                <c:pt idx="1">
                  <c:v>43711.57</c:v>
                </c:pt>
                <c:pt idx="2">
                  <c:v>281350.78000000003</c:v>
                </c:pt>
                <c:pt idx="3">
                  <c:v>325898.26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8"/>
        <c:axId val="97766784"/>
        <c:axId val="97784960"/>
      </c:barChart>
      <c:catAx>
        <c:axId val="9776678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97784960"/>
        <c:crosses val="autoZero"/>
        <c:auto val="1"/>
        <c:lblAlgn val="ctr"/>
        <c:lblOffset val="100"/>
        <c:noMultiLvlLbl val="0"/>
      </c:catAx>
      <c:valAx>
        <c:axId val="97784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776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1.0919091000470799E-2"/>
          <c:w val="0.99851454505686799"/>
          <c:h val="0.120214321424604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62029746282E-2"/>
          <c:y val="0.19187811234899332"/>
          <c:w val="0.94937379702537195"/>
          <c:h val="0.53502979250259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15-24 лет (24)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7777777777777801E-3"/>
                  <c:y val="-7.43310269656723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8798E-3"/>
                  <c:y val="-2.43267989380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используют</c:v>
                </c:pt>
                <c:pt idx="1">
                  <c:v>Люминесцентные и светодиодные лампы</c:v>
                </c:pt>
                <c:pt idx="2">
                  <c:v>Солнечные батареи</c:v>
                </c:pt>
                <c:pt idx="3">
                  <c:v>Индивидуальный источник теплоэнергосбережения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25-49 лет (31)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7777777777777801E-3"/>
                  <c:y val="-2.0272332448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используют</c:v>
                </c:pt>
                <c:pt idx="1">
                  <c:v>Люминесцентные и светодиодные лампы</c:v>
                </c:pt>
                <c:pt idx="2">
                  <c:v>Солнечные батареи</c:v>
                </c:pt>
                <c:pt idx="3">
                  <c:v>Индивидуальный источник теплоэнергосбережения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30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50-68 лет (12)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используют</c:v>
                </c:pt>
                <c:pt idx="1">
                  <c:v>Люминесцентные и светодиодные лампы</c:v>
                </c:pt>
                <c:pt idx="2">
                  <c:v>Солнечные батареи</c:v>
                </c:pt>
                <c:pt idx="3">
                  <c:v>Индивидуальный источник теплоэнергосбережения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3892352"/>
        <c:axId val="23893888"/>
      </c:barChart>
      <c:catAx>
        <c:axId val="2389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23893888"/>
        <c:crosses val="autoZero"/>
        <c:auto val="1"/>
        <c:lblAlgn val="ctr"/>
        <c:lblOffset val="100"/>
        <c:noMultiLvlLbl val="0"/>
      </c:catAx>
      <c:valAx>
        <c:axId val="2389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389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777777777777778E-2"/>
          <c:y val="0.85958530549311363"/>
          <c:w val="0.9"/>
          <c:h val="7.4389084482311671E-2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15-24 лет</a:t>
            </a:r>
            <a:r>
              <a:rPr lang="en-US" sz="2800" baseline="0" dirty="0" smtClean="0"/>
              <a:t> (24)</a:t>
            </a:r>
            <a:r>
              <a:rPr lang="ru-RU" sz="2800" baseline="0" dirty="0" smtClean="0"/>
              <a:t> </a:t>
            </a:r>
            <a:endParaRPr lang="ru-RU" sz="2800" dirty="0"/>
          </a:p>
        </c:rich>
      </c:tx>
      <c:layout>
        <c:manualLayout>
          <c:xMode val="edge"/>
          <c:yMode val="edge"/>
          <c:x val="4.3998103790096374E-2"/>
          <c:y val="0.35694712236274828"/>
        </c:manualLayout>
      </c:layout>
      <c:overlay val="0"/>
      <c:spPr>
        <a:noFill/>
        <a:ln w="2542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250807513309823"/>
          <c:y val="7.9080147008755305E-2"/>
          <c:w val="0.69332417500782872"/>
          <c:h val="0.648051284899968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15-24 лет (24) (N=24)</c:v>
                </c:pt>
              </c:strCache>
            </c:strRef>
          </c:tx>
          <c:spPr>
            <a:solidFill>
              <a:srgbClr val="9999FF"/>
            </a:solidFill>
            <a:ln w="1271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ru-RU" sz="1400" baseline="0" dirty="0" smtClean="0"/>
                      <a:t> чел.</a:t>
                    </a:r>
                    <a:r>
                      <a:rPr lang="ru-RU" sz="1400" dirty="0"/>
                      <a:t>
25%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407969114652025E-2"/>
                  <c:y val="-4.744858098204142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 чел.</a:t>
                    </a:r>
                    <a:r>
                      <a:rPr lang="ru-RU" sz="1400" dirty="0"/>
                      <a:t>
21%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9 чел.</a:t>
                    </a:r>
                    <a:r>
                      <a:rPr lang="ru-RU" sz="1400" dirty="0"/>
                      <a:t>
37%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675861157763013E-2"/>
                  <c:y val="0.1130680820410635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 чел.</a:t>
                    </a:r>
                    <a:r>
                      <a:rPr lang="ru-RU" sz="1400" dirty="0"/>
                      <a:t>
13%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298029890621146E-2"/>
                  <c:y val="8.2328665990517177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400" dirty="0" smtClean="0"/>
                      <a:t>1</a:t>
                    </a:r>
                    <a:r>
                      <a:rPr lang="ru-RU" sz="1400" baseline="0" dirty="0" smtClean="0"/>
                      <a:t> чел.</a:t>
                    </a:r>
                    <a:r>
                      <a:rPr lang="ru-RU" sz="1400" dirty="0"/>
                      <a:t>
2%</a:t>
                    </a:r>
                  </a:p>
                </c:rich>
              </c:tx>
              <c:numFmt formatCode="0%" sourceLinked="0"/>
              <c:spPr>
                <a:noFill/>
                <a:ln w="25429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29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100 - 500тыс.рублей</c:v>
                </c:pt>
                <c:pt idx="3">
                  <c:v>500 тыс. - 1млн.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71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100 - 500тыс.рублей</c:v>
                </c:pt>
                <c:pt idx="3">
                  <c:v>500 тыс. - 1млн.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271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14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100 - 500тыс.рублей</c:v>
                </c:pt>
                <c:pt idx="3">
                  <c:v>500 тыс. - 1млн.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2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8955344123651201"/>
          <c:y val="0"/>
          <c:w val="7.7566345873432497E-3"/>
          <c:h val="1.4103959753979401E-2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1473599033043711"/>
          <c:w val="0.99953707349081367"/>
          <c:h val="0.23238458637616199"/>
        </c:manualLayout>
      </c:layout>
      <c:overlay val="0"/>
      <c:spPr>
        <a:effectLst>
          <a:glow rad="127000">
            <a:schemeClr val="tx1"/>
          </a:glow>
        </a:effectLst>
      </c:spPr>
      <c:txPr>
        <a:bodyPr/>
        <a:lstStyle/>
        <a:p>
          <a:pPr algn="just">
            <a:defRPr sz="2400" b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25-49 </a:t>
            </a:r>
            <a:r>
              <a:rPr lang="ru-RU" sz="2800" dirty="0" smtClean="0"/>
              <a:t>лет</a:t>
            </a:r>
            <a:r>
              <a:rPr lang="en-US" sz="2800" dirty="0" smtClean="0"/>
              <a:t> (31)</a:t>
            </a:r>
            <a:r>
              <a:rPr lang="ru-RU" sz="2800" baseline="0" dirty="0" smtClean="0"/>
              <a:t> </a:t>
            </a:r>
            <a:endParaRPr lang="ru-RU" sz="2800" dirty="0"/>
          </a:p>
        </c:rich>
      </c:tx>
      <c:layout>
        <c:manualLayout>
          <c:xMode val="edge"/>
          <c:yMode val="edge"/>
          <c:x val="2.7809495604712953E-2"/>
          <c:y val="0.31726949601664883"/>
        </c:manualLayout>
      </c:layout>
      <c:overlay val="0"/>
      <c:spPr>
        <a:noFill/>
        <a:ln w="2541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470428696412946"/>
          <c:y val="4.8283352916013191E-2"/>
          <c:w val="0.32799179790026245"/>
          <c:h val="0.6827924590328895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25-49 лет (N=31)</c:v>
                </c:pt>
              </c:strCache>
            </c:strRef>
          </c:tx>
          <c:spPr>
            <a:solidFill>
              <a:srgbClr val="9999FF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7381646738602103E-2"/>
                  <c:y val="0.114895106301134"/>
                </c:manualLayout>
              </c:layout>
              <c:tx>
                <c:rich>
                  <a:bodyPr/>
                  <a:lstStyle/>
                  <a:p>
                    <a:r>
                      <a:rPr lang="ru-RU" sz="1400" i="0" dirty="0" smtClean="0"/>
                      <a:t>9</a:t>
                    </a:r>
                    <a:r>
                      <a:rPr lang="ru-RU" sz="1400" i="0" baseline="0" dirty="0" smtClean="0"/>
                      <a:t> чел.</a:t>
                    </a:r>
                    <a:r>
                      <a:rPr lang="en-US" sz="1400" i="0" dirty="0"/>
                      <a:t>
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074912510936132E-2"/>
                  <c:y val="-0.22796994049157118"/>
                </c:manualLayout>
              </c:layout>
              <c:tx>
                <c:rich>
                  <a:bodyPr/>
                  <a:lstStyle/>
                  <a:p>
                    <a:r>
                      <a:rPr lang="ru-RU" sz="1400" i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400" i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400" i="0" baseline="0" dirty="0" smtClean="0">
                        <a:solidFill>
                          <a:schemeClr val="tx1"/>
                        </a:solidFill>
                      </a:rPr>
                      <a:t> чел.</a:t>
                    </a:r>
                    <a:r>
                      <a:rPr lang="en-US" sz="1400" i="0" dirty="0">
                        <a:solidFill>
                          <a:schemeClr val="tx1"/>
                        </a:solidFill>
                      </a:rPr>
                      <a:t>
36%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958348873934605E-2"/>
                  <c:y val="-3.2060209272522099E-3"/>
                </c:manualLayout>
              </c:layout>
              <c:tx>
                <c:rich>
                  <a:bodyPr/>
                  <a:lstStyle/>
                  <a:p>
                    <a:r>
                      <a:rPr lang="ru-RU" sz="1400" i="0" dirty="0" smtClean="0"/>
                      <a:t>6 чел.</a:t>
                    </a:r>
                    <a:r>
                      <a:rPr lang="en-US" sz="1400" i="0" dirty="0"/>
                      <a:t>
19%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033902012248466E-2"/>
                  <c:y val="0.10083312656334133"/>
                </c:manualLayout>
              </c:layout>
              <c:tx>
                <c:rich>
                  <a:bodyPr/>
                  <a:lstStyle/>
                  <a:p>
                    <a:r>
                      <a:rPr lang="ru-RU" sz="1400" i="0" dirty="0" smtClean="0"/>
                      <a:t>2 чел.</a:t>
                    </a:r>
                    <a:r>
                      <a:rPr lang="en-US" sz="1400" i="0" dirty="0" smtClean="0"/>
                      <a:t>
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885717410323712E-2"/>
                  <c:y val="7.915442525712206E-2"/>
                </c:manualLayout>
              </c:layout>
              <c:tx>
                <c:rich>
                  <a:bodyPr/>
                  <a:lstStyle/>
                  <a:p>
                    <a:r>
                      <a:rPr lang="ru-RU" sz="1400" i="0" dirty="0" smtClean="0"/>
                      <a:t>3 чел.</a:t>
                    </a:r>
                    <a:r>
                      <a:rPr lang="en-US" sz="1400" i="0" dirty="0" smtClean="0"/>
                      <a:t>
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12">
                <a:noFill/>
              </a:ln>
            </c:spPr>
            <c:txPr>
              <a:bodyPr/>
              <a:lstStyle/>
              <a:p>
                <a:pPr>
                  <a:defRPr sz="1400" i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12">
          <a:noFill/>
        </a:ln>
      </c:spPr>
    </c:plotArea>
    <c:legend>
      <c:legendPos val="b"/>
      <c:layout>
        <c:manualLayout>
          <c:xMode val="edge"/>
          <c:yMode val="edge"/>
          <c:x val="0"/>
          <c:y val="0.72124539014002775"/>
          <c:w val="0.99814818460192478"/>
          <c:h val="0.21479653781559283"/>
        </c:manualLayout>
      </c:layout>
      <c:overlay val="0"/>
      <c:txPr>
        <a:bodyPr/>
        <a:lstStyle/>
        <a:p>
          <a:pPr algn="just">
            <a:defRPr sz="2400" b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50-68 </a:t>
            </a:r>
            <a:r>
              <a:rPr lang="ru-RU" sz="2800" dirty="0" smtClean="0"/>
              <a:t>лет</a:t>
            </a:r>
            <a:r>
              <a:rPr lang="en-US" sz="2800" dirty="0" smtClean="0"/>
              <a:t> (12) </a:t>
            </a:r>
            <a:endParaRPr lang="ru-RU" sz="2800" dirty="0"/>
          </a:p>
        </c:rich>
      </c:tx>
      <c:layout>
        <c:manualLayout>
          <c:xMode val="edge"/>
          <c:yMode val="edge"/>
          <c:x val="2.7591426071741018E-2"/>
          <c:y val="0.3165412532095379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572856517935257"/>
          <c:y val="3.4591754285220627E-2"/>
          <c:w val="0.32947834645669294"/>
          <c:h val="0.6656594408747927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50-68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3282917760279964E-2"/>
                  <c:y val="-0.21002602098161208"/>
                </c:manualLayout>
              </c:layout>
              <c:tx>
                <c:rich>
                  <a:bodyPr/>
                  <a:lstStyle/>
                  <a:p>
                    <a:pPr>
                      <a:defRPr sz="1800" i="0"/>
                    </a:pPr>
                    <a:r>
                      <a:rPr lang="ru-RU" sz="1800" i="0" dirty="0" smtClean="0"/>
                      <a:t>6 чел.</a:t>
                    </a:r>
                    <a:r>
                      <a:rPr lang="ru-RU" sz="1800" i="0" dirty="0"/>
                      <a:t>
50%</a:t>
                    </a:r>
                    <a:endParaRPr lang="ru-RU" sz="1800" i="1" dirty="0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3473775153105863"/>
                  <c:y val="-3.6336355378954709E-2"/>
                </c:manualLayout>
              </c:layout>
              <c:tx>
                <c:rich>
                  <a:bodyPr/>
                  <a:lstStyle/>
                  <a:p>
                    <a:pPr>
                      <a:defRPr sz="1800" i="0"/>
                    </a:pPr>
                    <a:r>
                      <a:rPr lang="ru-RU" sz="1800" i="0" dirty="0" smtClean="0"/>
                      <a:t>6 чел.</a:t>
                    </a:r>
                    <a:r>
                      <a:rPr lang="ru-RU" sz="1800" i="0" dirty="0"/>
                      <a:t>
50%</a:t>
                    </a:r>
                    <a:endParaRPr lang="ru-RU" sz="1800" dirty="0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i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Sheet1!$B$1:$F$1</c:f>
              <c:numCache>
                <c:formatCode>General</c:formatCode>
                <c:ptCount val="2"/>
              </c:numCache>
            </c:numRef>
          </c:cat>
          <c:val>
            <c:numRef>
              <c:f>Sheet1!$B$2:$F$2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менее 100 тыс. рублей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numFmt formatCode="0%" sourceLinked="0"/>
            <c:spPr>
              <a:noFill/>
              <a:ln w="25400">
                <a:noFill/>
              </a:ln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Sheet1!$B$1:$F$1</c:f>
              <c:numCache>
                <c:formatCode>General</c:formatCode>
                <c:ptCount val="2"/>
              </c:numCache>
            </c:numRef>
          </c:cat>
          <c:val>
            <c:numRef>
              <c:f>Sheet1!$B$3:$F$3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более 1 млн. рублей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Sheet1!$B$1:$F$1</c:f>
              <c:numCache>
                <c:formatCode>General</c:formatCode>
                <c:ptCount val="2"/>
              </c:numCache>
            </c:numRef>
          </c:cat>
          <c:val>
            <c:numRef>
              <c:f>Sheet1!$B$4:$F$4</c:f>
              <c:numCache>
                <c:formatCode>General</c:formatCode>
                <c:ptCount val="2"/>
                <c:pt idx="1">
                  <c:v>6</c:v>
                </c:pt>
              </c:numCache>
            </c:numRef>
          </c:val>
        </c:ser>
        <c:dLbls>
          <c:showLegendKey val="1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8955344123651201"/>
          <c:y val="0"/>
          <c:w val="7.7566345873432497E-3"/>
          <c:h val="1.4103959753979401E-2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 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нет</c:v>
                </c:pt>
                <c:pt idx="1">
                  <c:v>менее 100 тыс. рублей</c:v>
                </c:pt>
                <c:pt idx="2">
                  <c:v>100 - 500 тыс. рублей</c:v>
                </c:pt>
                <c:pt idx="3">
                  <c:v>500 тыс. - 1 млн. рублей</c:v>
                </c:pt>
                <c:pt idx="4">
                  <c:v>более 1 млн. рублей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2592592592592587E-3"/>
          <c:y val="0.55092754122797549"/>
          <c:w val="0.98148148148148096"/>
          <c:h val="0.18693746484854232"/>
        </c:manualLayout>
      </c:layout>
      <c:overlay val="0"/>
      <c:txPr>
        <a:bodyPr/>
        <a:lstStyle/>
        <a:p>
          <a:pPr algn="just">
            <a:defRPr sz="2400" b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ru-RU" sz="2400" b="1" dirty="0"/>
              <a:t>50-68 </a:t>
            </a:r>
            <a:r>
              <a:rPr lang="ru-RU" sz="2400" b="1" dirty="0" smtClean="0"/>
              <a:t>лет</a:t>
            </a:r>
            <a:r>
              <a:rPr lang="en-US" sz="2400" b="1" dirty="0" smtClean="0"/>
              <a:t> (12)</a:t>
            </a:r>
            <a:endParaRPr lang="ru-RU" sz="2400" b="1" dirty="0"/>
          </a:p>
        </c:rich>
      </c:tx>
      <c:layout>
        <c:manualLayout>
          <c:xMode val="edge"/>
          <c:yMode val="edge"/>
          <c:x val="0.40061965811965811"/>
          <c:y val="0.1460893933589252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185897435897437"/>
          <c:y val="0.30084266286439049"/>
          <c:w val="0.58335470085470098"/>
          <c:h val="0.53885973955277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50-68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43304618078225"/>
                  <c:y val="0.1350384259259259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3</a:t>
                    </a:r>
                    <a:r>
                      <a:rPr lang="ru-RU" sz="1800" b="1" dirty="0" smtClean="0"/>
                      <a:t> чел.</a:t>
                    </a:r>
                    <a:r>
                      <a:rPr lang="en-US" sz="1800" b="1" dirty="0"/>
                      <a:t>
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479703165488"/>
                  <c:y val="-0.1093136574074070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3</a:t>
                    </a:r>
                    <a:r>
                      <a:rPr lang="ru-RU" sz="1800" b="1" baseline="0" dirty="0" smtClean="0"/>
                      <a:t> чел.</a:t>
                    </a:r>
                    <a:r>
                      <a:rPr lang="en-US" sz="1800" b="1" dirty="0"/>
                      <a:t>
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244094488188999"/>
                  <c:y val="-1.456573235366039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6</a:t>
                    </a:r>
                    <a:r>
                      <a:rPr lang="ru-RU" sz="1800" b="1" dirty="0" smtClean="0"/>
                      <a:t> чел.</a:t>
                    </a:r>
                    <a:r>
                      <a:rPr lang="en-US" sz="1800" b="1" dirty="0"/>
                      <a:t>
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1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ru-RU" sz="2400" b="1" dirty="0" smtClean="0"/>
              <a:t>15-24 лет</a:t>
            </a:r>
            <a:r>
              <a:rPr lang="en-US" sz="2400" b="1" baseline="0" dirty="0" smtClean="0"/>
              <a:t> (24) </a:t>
            </a:r>
            <a:endParaRPr lang="ru-RU" sz="2400" b="1" dirty="0"/>
          </a:p>
        </c:rich>
      </c:tx>
      <c:layout>
        <c:manualLayout>
          <c:xMode val="edge"/>
          <c:yMode val="edge"/>
          <c:x val="0.30666955808328988"/>
          <c:y val="0.14725467011601887"/>
        </c:manualLayout>
      </c:layout>
      <c:overlay val="0"/>
      <c:spPr>
        <a:noFill/>
        <a:ln w="2535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225966345619721"/>
          <c:y val="0.30247928801561724"/>
          <c:w val="0.57063162393162403"/>
          <c:h val="0.529813354071769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15-24 лет</c:v>
                </c:pt>
              </c:strCache>
            </c:strRef>
          </c:tx>
          <c:spPr>
            <a:solidFill>
              <a:srgbClr val="9999FF"/>
            </a:solidFill>
            <a:ln w="12677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182222222222199"/>
                  <c:y val="6.183935911882809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7 чел.</a:t>
                    </a:r>
                    <a:r>
                      <a:rPr lang="en-US" sz="1800" b="1" dirty="0"/>
                      <a:t>
39%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873409449121597E-2"/>
                  <c:y val="-0.18022933303549801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5</a:t>
                    </a:r>
                    <a:r>
                      <a:rPr lang="ru-RU" sz="1800" b="1" baseline="0" dirty="0" smtClean="0"/>
                      <a:t> чел.</a:t>
                    </a:r>
                    <a:r>
                      <a:rPr lang="en-US" sz="1800" b="1" dirty="0"/>
                      <a:t>
28%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621965811965801"/>
                  <c:y val="8.0802926658942703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6 чел.</a:t>
                    </a:r>
                    <a:r>
                      <a:rPr lang="en-US" sz="1800" b="1" dirty="0"/>
                      <a:t>
33%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6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55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26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55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менее года</c:v>
                </c:pt>
                <c:pt idx="1">
                  <c:v>1-3 года</c:v>
                </c:pt>
                <c:pt idx="2">
                  <c:v>3-5 лет</c:v>
                </c:pt>
                <c:pt idx="3">
                  <c:v>более 5 лет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</cdr:x>
      <cdr:y>0.554</cdr:y>
    </cdr:from>
    <cdr:to>
      <cdr:x>0.5095</cdr:x>
      <cdr:y>0.6215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06020" y="1488072"/>
          <a:ext cx="38258" cy="181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0.495</cdr:x>
      <cdr:y>0.554</cdr:y>
    </cdr:from>
    <cdr:to>
      <cdr:x>0.5095</cdr:x>
      <cdr:y>0.6215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06020" y="1488072"/>
          <a:ext cx="38258" cy="181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0.50175</cdr:x>
      <cdr:y>0.46425</cdr:y>
    </cdr:from>
    <cdr:to>
      <cdr:x>0.51975</cdr:x>
      <cdr:y>0.53175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3830" y="1246999"/>
          <a:ext cx="47491" cy="181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Calibri"/>
            </a:rPr>
            <a:t>                        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0.01261</cdr:x>
      <cdr:y>0</cdr:y>
    </cdr:from>
    <cdr:to>
      <cdr:x>0.13578</cdr:x>
      <cdr:y>0.11304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55" y="0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0.00821</cdr:x>
      <cdr:y>0</cdr:y>
    </cdr:from>
    <cdr:to>
      <cdr:x>0.15602</cdr:x>
      <cdr:y>0.12252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0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руб./год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0.5035</cdr:x>
      <cdr:y>0.46075</cdr:y>
    </cdr:from>
    <cdr:to>
      <cdr:x>0.51</cdr:x>
      <cdr:y>0.509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1505" y="1549191"/>
          <a:ext cx="19255" cy="16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0.5035</cdr:x>
      <cdr:y>0.46075</cdr:y>
    </cdr:from>
    <cdr:to>
      <cdr:x>0.51</cdr:x>
      <cdr:y>0.509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1505" y="1549191"/>
          <a:ext cx="19255" cy="16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0.65624</cdr:x>
      <cdr:y>0.57263</cdr:y>
    </cdr:from>
    <cdr:to>
      <cdr:x>0.77874</cdr:x>
      <cdr:y>0.67284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2880320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0.5035</cdr:x>
      <cdr:y>0.46075</cdr:y>
    </cdr:from>
    <cdr:to>
      <cdr:x>0.51</cdr:x>
      <cdr:y>0.509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1505" y="1549191"/>
          <a:ext cx="19255" cy="16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0.5035</cdr:x>
      <cdr:y>0.46075</cdr:y>
    </cdr:from>
    <cdr:to>
      <cdr:x>0.51</cdr:x>
      <cdr:y>0.509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1505" y="1549191"/>
          <a:ext cx="19255" cy="16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0.50425</cdr:x>
      <cdr:y>0.5575</cdr:y>
    </cdr:from>
    <cdr:to>
      <cdr:x>0.5175</cdr:x>
      <cdr:y>0.63425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0894" y="1454991"/>
          <a:ext cx="37862" cy="200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0.50425</cdr:x>
      <cdr:y>0.5575</cdr:y>
    </cdr:from>
    <cdr:to>
      <cdr:x>0.521</cdr:x>
      <cdr:y>0.63425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0894" y="1454991"/>
          <a:ext cx="47864" cy="200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0.61025</cdr:x>
      <cdr:y>0.17501</cdr:y>
    </cdr:from>
    <cdr:to>
      <cdr:x>0.69687</cdr:x>
      <cdr:y>0.33411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5580112" y="792088"/>
          <a:ext cx="792088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0.5035</cdr:x>
      <cdr:y>0.46075</cdr:y>
    </cdr:from>
    <cdr:to>
      <cdr:x>0.51</cdr:x>
      <cdr:y>0.509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1505" y="1549191"/>
          <a:ext cx="19255" cy="16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0.5035</cdr:x>
      <cdr:y>0.46075</cdr:y>
    </cdr:from>
    <cdr:to>
      <cdr:x>0.51</cdr:x>
      <cdr:y>0.509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1505" y="1549191"/>
          <a:ext cx="19255" cy="16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0.50425</cdr:x>
      <cdr:y>0.5575</cdr:y>
    </cdr:from>
    <cdr:to>
      <cdr:x>0.5175</cdr:x>
      <cdr:y>0.63425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0894" y="1454991"/>
          <a:ext cx="37862" cy="200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0.50425</cdr:x>
      <cdr:y>0.5575</cdr:y>
    </cdr:from>
    <cdr:to>
      <cdr:x>0.521</cdr:x>
      <cdr:y>0.63425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0894" y="1454991"/>
          <a:ext cx="47864" cy="200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0.49025</cdr:x>
      <cdr:y>0.5565</cdr:y>
    </cdr:from>
    <cdr:to>
      <cdr:x>0.50475</cdr:x>
      <cdr:y>0.6275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3488" y="1494787"/>
          <a:ext cx="38257" cy="190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0.49025</cdr:x>
      <cdr:y>0.5565</cdr:y>
    </cdr:from>
    <cdr:to>
      <cdr:x>0.50475</cdr:x>
      <cdr:y>0.6275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3488" y="1494787"/>
          <a:ext cx="38257" cy="190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0.50025</cdr:x>
      <cdr:y>0.5175</cdr:y>
    </cdr:from>
    <cdr:to>
      <cdr:x>0.517</cdr:x>
      <cdr:y>0.58675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464" y="1493544"/>
          <a:ext cx="47864" cy="199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0.50025</cdr:x>
      <cdr:y>0.5175</cdr:y>
    </cdr:from>
    <cdr:to>
      <cdr:x>0.5235</cdr:x>
      <cdr:y>0.58675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464" y="1493544"/>
          <a:ext cx="66437" cy="199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</a:rPr>
            <a:t> </a:t>
          </a:r>
        </a:p>
      </cdr:txBody>
    </cdr:sp>
  </cdr:relSizeAnchor>
  <cdr:relSizeAnchor xmlns:cdr="http://schemas.openxmlformats.org/drawingml/2006/chartDrawing">
    <cdr:from>
      <cdr:x>0.47992</cdr:x>
      <cdr:y>0.13056</cdr:y>
    </cdr:from>
    <cdr:to>
      <cdr:x>0.53684</cdr:x>
      <cdr:y>0.2031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3283018" y="648072"/>
          <a:ext cx="389390" cy="3600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0.42623</cdr:x>
      <cdr:y>0.52096</cdr:y>
    </cdr:from>
    <cdr:to>
      <cdr:x>0.53032</cdr:x>
      <cdr:y>0.67848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0.2872</cdr:x>
      <cdr:y>0.60779</cdr:y>
    </cdr:from>
    <cdr:to>
      <cdr:x>0.30295</cdr:x>
      <cdr:y>0.6326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625452" y="3528392"/>
          <a:ext cx="144016" cy="144016"/>
        </a:xfrm>
        <a:prstGeom xmlns:a="http://schemas.openxmlformats.org/drawingml/2006/main" prst="ellipse">
          <a:avLst/>
        </a:prstGeom>
        <a:solidFill xmlns:a="http://schemas.openxmlformats.org/drawingml/2006/main">
          <a:srgbClr val="080808"/>
        </a:solidFill>
        <a:ln xmlns:a="http://schemas.openxmlformats.org/drawingml/2006/main">
          <a:solidFill>
            <a:srgbClr val="08080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0.2163</cdr:x>
      <cdr:y>0.52096</cdr:y>
    </cdr:from>
    <cdr:to>
      <cdr:x>0.32658</cdr:x>
      <cdr:y>0.57058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7380" y="3024336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EE49-B88A-4CBF-BD2B-D9A07D9D81BB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75B2-BACC-4A76-AD09-86AA3611B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4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5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5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8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8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75B2-BACC-4A76-AD09-86AA3611B1C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7000"/>
                    </a14:imgEffect>
                    <a14:imgEffect>
                      <a14:colorTemperature colorTemp="3175"/>
                    </a14:imgEffect>
                    <a14:imgEffect>
                      <a14:saturation sat="240000"/>
                    </a14:imgEffect>
                    <a14:imgEffect>
                      <a14:brightnessContrast bright="-15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2069-CDA1-4B32-AE90-5E9F3DE66147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E23E-F637-4334-AFDA-22CDB79451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9;&#1085;&#1077;&#1088;&#1075;&#1086;&#1101;&#1092;&#1092;&#1077;&#1082;&#1090;&#1080;&#1074;&#1085;&#1086;&#1089;&#1090;&#1100;" TargetMode="External"/><Relationship Id="rId2" Type="http://schemas.openxmlformats.org/officeDocument/2006/relationships/hyperlink" Target="https://ru.wikipedia.org/wiki/&#1069;&#1085;&#1077;&#1088;&#1075;&#1077;&#1090;&#1080;&#1095;&#1077;&#1089;&#1082;&#1080;&#1077;_&#1088;&#1077;&#1089;&#1091;&#1088;&#1089;&#1099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&#1042;&#1080;&#1073;&#1088;&#1086;&#1087;&#1088;&#1077;&#1089;&#1089;" TargetMode="External"/><Relationship Id="rId4" Type="http://schemas.openxmlformats.org/officeDocument/2006/relationships/hyperlink" Target="http://promtu.ru/mini-zavodyi/kirpichnyiy-mini-zavo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o-24.ru/tariffs/electro/2017/12340.html" TargetMode="External"/><Relationship Id="rId2" Type="http://schemas.openxmlformats.org/officeDocument/2006/relationships/hyperlink" Target="http://www.ideibiznesa.org/proizvodstvo-kirpich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220-volt.ru/catalog-92128/" TargetMode="External"/><Relationship Id="rId4" Type="http://schemas.openxmlformats.org/officeDocument/2006/relationships/hyperlink" Target="https://esogroup.ru/catalog/potolochnye-svetilniki/promyshlennyy-svetodiodnyy-svetilnik-sdpk-18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park.ru/course/category.php?id=3" TargetMode="External"/><Relationship Id="rId2" Type="http://schemas.openxmlformats.org/officeDocument/2006/relationships/hyperlink" Target="http://almera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k.ru/products/catalog/?page=detail&amp;article=LDD11-024-1100-001" TargetMode="External"/><Relationship Id="rId5" Type="http://schemas.openxmlformats.org/officeDocument/2006/relationships/hyperlink" Target="http://www.smp-prom.ru/goods/23092094-elektroflotator" TargetMode="External"/><Relationship Id="rId4" Type="http://schemas.openxmlformats.org/officeDocument/2006/relationships/hyperlink" Target="https://esogroup.ru/catalog/potolochnye-svetilniki/promyshlennyy-svetodiodnyy-svetilnik-sdpk-18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k.ru/partners/infobaza/files/images_videos/products/jpeg/140aef4a0519f8ea05a3f92d9700dced.png" TargetMode="External"/><Relationship Id="rId2" Type="http://schemas.openxmlformats.org/officeDocument/2006/relationships/hyperlink" Target="https://esogroup.ru/upload/iblock/91d/91d4fecca478976b669f2193e2c5b84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mera.com.ua/img/panelm_rear.jpg" TargetMode="External"/><Relationship Id="rId4" Type="http://schemas.openxmlformats.org/officeDocument/2006/relationships/hyperlink" Target="http://variants.dp.ua/photo/p876565-0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6453336"/>
            <a:ext cx="189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Кемерово, 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011" y="3419968"/>
            <a:ext cx="4051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10 «Д» класса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МБНОУ «ГКЛ»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г.Кемерово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Виниченко Александр Михайлович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МБНОУ «ГКЛ»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г.Кемерово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Иноземцева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0965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энергосберегающих технологий в промышленности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1760" y="9081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нетиповое общеобразовательное учреждение «Городской классический лицей»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24054"/>
          <a:stretch>
            <a:fillRect/>
          </a:stretch>
        </p:blipFill>
        <p:spPr bwMode="auto">
          <a:xfrm>
            <a:off x="251520" y="188640"/>
            <a:ext cx="21097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98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мнение людей по поводу применения энергосберегающих технологий в промышленности, мы составили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анкету, в которой приняли участие ученики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десятых классов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МБНОУ «ГКЛ», а также их родственники.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8326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технологии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знаете?</a:t>
            </a:r>
          </a:p>
          <a:p>
            <a:pPr marL="0" indent="0"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Используете ли вы энергосберегающие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технологии?</a:t>
            </a:r>
          </a:p>
          <a:p>
            <a:pPr marL="0" indent="0"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энергосберегающие технологии вы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используете?</a:t>
            </a:r>
          </a:p>
          <a:p>
            <a:pPr marL="0" indent="0"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Представьте, что вы начинаете своё производство.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затратить дополнительный бюджет на энергосберегающие технологии в производстве?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денег вы готовы вложить в энергосберегающие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технологии?</a:t>
            </a:r>
          </a:p>
          <a:p>
            <a:pPr marL="0" indent="0">
              <a:buNone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какое время вы ожидаете окупаемость энергосберегающих технологий?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892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опроса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опрошенных: 67 человек.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 до 68 лет.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на группы: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 до 24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 человека);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от 25 до 49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(31 человек);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от 50 до 68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человек).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технологии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89308"/>
              </p:ext>
            </p:extLst>
          </p:nvPr>
        </p:nvGraphicFramePr>
        <p:xfrm>
          <a:off x="0" y="-99392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44185"/>
            <a:ext cx="9153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видим, что большинство опрошенных осведомлены об энергосберегающих технологиях для электроэнергии, и чуть больше половины людей знают об энергосберегающих технологиях для отопления и водоснабжения.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08520" y="5229200"/>
            <a:ext cx="926250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2687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энергосберегающие технологии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230642"/>
              </p:ext>
            </p:extLst>
          </p:nvPr>
        </p:nvGraphicFramePr>
        <p:xfrm>
          <a:off x="34961" y="-99392"/>
          <a:ext cx="9144000" cy="562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64242" y="5148242"/>
            <a:ext cx="926250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1632" y="5100057"/>
            <a:ext cx="9153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все участники опроса пользуются люминесцентными и светодиодными лампами, однако остальные энергосберегающие технологии используют совсем немного людей, также есть опрошенные, которые вообще не пользуются такими технологиями.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09772"/>
              </p:ext>
            </p:extLst>
          </p:nvPr>
        </p:nvGraphicFramePr>
        <p:xfrm>
          <a:off x="-118501" y="1124744"/>
          <a:ext cx="865094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00427"/>
              </p:ext>
            </p:extLst>
          </p:nvPr>
        </p:nvGraphicFramePr>
        <p:xfrm>
          <a:off x="0" y="1628801"/>
          <a:ext cx="914400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вы готовы вложить в энергосберегающие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производстве?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80112" y="3573016"/>
            <a:ext cx="50405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82631" y="5445224"/>
            <a:ext cx="926250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3507" y="5378785"/>
            <a:ext cx="927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опрошенных первой группы считают, что в энергосберегающие технологии нужно вкладывать от 100 до 500 тыс. руб. Всего один участник опроса готов вложить более 1 млн.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вы готовы вложить в энергосберегающие технологии в производстве?</a:t>
            </a:r>
            <a:endParaRPr lang="ru-RU" sz="2800" dirty="0"/>
          </a:p>
        </p:txBody>
      </p:sp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85555"/>
              </p:ext>
            </p:extLst>
          </p:nvPr>
        </p:nvGraphicFramePr>
        <p:xfrm>
          <a:off x="0" y="1268760"/>
          <a:ext cx="914400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8501" y="5445224"/>
            <a:ext cx="926250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281" y="5445223"/>
            <a:ext cx="927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второй группы разделилось, но большинство опрошенных этой группы считают, что в энергосберегающие технологии нужно вкладывать менее 100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626702"/>
              </p:ext>
            </p:extLst>
          </p:nvPr>
        </p:nvGraphicFramePr>
        <p:xfrm>
          <a:off x="0" y="126876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35249"/>
              </p:ext>
            </p:extLst>
          </p:nvPr>
        </p:nvGraphicFramePr>
        <p:xfrm>
          <a:off x="0" y="1661660"/>
          <a:ext cx="9144000" cy="503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48"/>
            <a:ext cx="9143999" cy="127670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вы готовы вложить в энергосберегающие технологии в производстве?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8501" y="5445224"/>
            <a:ext cx="926250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281" y="5445223"/>
            <a:ext cx="927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 опрошенных разделилась на два мнения. Одна половина считает, что в энергосберегающие технологии нужно вкладывать менее 100 тыс. руб., другая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506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-99393"/>
            <a:ext cx="914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вы ожидаете окупаемость энергосберегающих технологий?</a:t>
            </a:r>
          </a:p>
        </p:txBody>
      </p:sp>
      <p:graphicFrame>
        <p:nvGraphicFramePr>
          <p:cNvPr id="11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1173"/>
              </p:ext>
            </p:extLst>
          </p:nvPr>
        </p:nvGraphicFramePr>
        <p:xfrm>
          <a:off x="5004048" y="476672"/>
          <a:ext cx="4680000" cy="506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38660"/>
              </p:ext>
            </p:extLst>
          </p:nvPr>
        </p:nvGraphicFramePr>
        <p:xfrm>
          <a:off x="-684584" y="476672"/>
          <a:ext cx="4680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11878"/>
              </p:ext>
            </p:extLst>
          </p:nvPr>
        </p:nvGraphicFramePr>
        <p:xfrm>
          <a:off x="1423102" y="1196752"/>
          <a:ext cx="6840760" cy="496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-17127" y="5097656"/>
            <a:ext cx="926250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4999" y="5097656"/>
            <a:ext cx="9262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группе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разделились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никто не ожидал окупаемость менее чем через год. Во второй группе подобная ситуация, кроме одного человека. Половина опрошенных третьей группы ожидают окупаемость через 3-5 лет.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57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опроса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участники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вне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возраста осведомлены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энергосберегающих технологиях;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ольшинство  людей использует только люминесцентные и светодиодные лампы;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все люди молодого и среднего возраста готовы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бюджет на энергосберегающие технологии в производстве;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 больше возраст опрошенных, тем быстрее они ожидают окупаемость энергосберегающих технологий;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юди старшего возраста больше всего убеждены в значимости энергосберегающих технологий.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47800"/>
            <a:ext cx="9001000" cy="5293568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термины.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для исследования.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источников.</a:t>
            </a:r>
          </a:p>
          <a:p>
            <a:pPr marL="539496" indent="-45720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496" indent="-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мини-завода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решили  узнать как много денежных средств мы сможем сэкономить на энергосберегающих технологиях, на примере мини-завода по производству кирпичей.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28800"/>
                <a:ext cx="8568952" cy="4752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Вычисление затрат на электроэнергию:</a:t>
                </a:r>
              </a:p>
              <a:p>
                <a:pPr marL="0" indent="0" algn="ctr">
                  <a:buNone/>
                </a:pPr>
                <a:r>
                  <a:rPr lang="ru-RU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ТС</a:t>
                </a:r>
                <a:r>
                  <a:rPr lang="ru-RU" sz="28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/>
                      </a:rPr>
                      <m:t> </m:t>
                    </m:r>
                    <m:r>
                      <a:rPr lang="ru-RU" sz="2800" b="1" i="1">
                        <a:latin typeface="Cambria Math"/>
                      </a:rPr>
                      <m:t>= </m:t>
                    </m:r>
                    <m:r>
                      <a:rPr lang="en-US" sz="2800" b="1" i="1">
                        <a:latin typeface="Cambria Math"/>
                      </a:rPr>
                      <m:t>𝑪</m:t>
                    </m:r>
                    <m:r>
                      <a:rPr lang="ru-RU" sz="2800" b="1" i="1">
                        <a:latin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</a:rPr>
                      <m:t>𝑷</m:t>
                    </m:r>
                    <m:r>
                      <a:rPr lang="ru-RU" sz="2800" b="1" i="1">
                        <a:latin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</a:rPr>
                      <m:t>𝑻</m:t>
                    </m:r>
                    <m:r>
                      <a:rPr lang="ru-RU" sz="2800" b="1" i="1">
                        <a:latin typeface="Cambria Math"/>
                      </a:rPr>
                      <m:t>∗</m:t>
                    </m:r>
                    <m:r>
                      <a:rPr lang="en-US" sz="2800" b="1" i="1">
                        <a:latin typeface="Cambria Math"/>
                      </a:rPr>
                      <m:t>𝑲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ТС</a:t>
                </a:r>
                <a:r>
                  <a:rPr lang="ru-RU" sz="28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Годовые затраты на электроэнергию.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Цена 1 квтч электроэнергии.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Потребление электроэнергии за час.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часов использования электроэнергии за день.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дней использования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электроэнергии.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28800"/>
                <a:ext cx="8568952" cy="4752528"/>
              </a:xfrm>
              <a:blipFill rotWithShape="1">
                <a:blip r:embed="rId3"/>
                <a:stretch>
                  <a:fillRect l="-1422" t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2"/>
          <p:cNvSpPr txBox="1">
            <a:spLocks/>
          </p:cNvSpPr>
          <p:nvPr/>
        </p:nvSpPr>
        <p:spPr>
          <a:xfrm>
            <a:off x="251520" y="3573016"/>
            <a:ext cx="8784976" cy="33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435280" cy="47811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Вычисление затрат на отопления: 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TC</m:t>
                      </m:r>
                      <m:r>
                        <m:rPr>
                          <m:nor/>
                        </m:rPr>
                        <a:rPr lang="ru-RU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от</m:t>
                      </m:r>
                      <m:r>
                        <a:rPr lang="ru-RU" sz="2800" b="1" i="1">
                          <a:latin typeface="Cambria Math"/>
                        </a:rPr>
                        <m:t>= </m:t>
                      </m:r>
                      <m:r>
                        <a:rPr lang="en-US" sz="2800" b="1" i="1">
                          <a:latin typeface="Cambria Math"/>
                        </a:rPr>
                        <m:t>𝑸</m:t>
                      </m:r>
                      <m:r>
                        <a:rPr lang="ru-RU" sz="2800" b="1" i="1">
                          <a:latin typeface="Cambria Math"/>
                        </a:rPr>
                        <m:t>∗</m:t>
                      </m:r>
                      <m:r>
                        <a:rPr lang="en-US" sz="2800" b="1" i="1">
                          <a:latin typeface="Cambria Math"/>
                        </a:rPr>
                        <m:t>𝑺</m:t>
                      </m:r>
                      <m:r>
                        <a:rPr lang="ru-RU" sz="2800" b="1" i="1">
                          <a:latin typeface="Cambria Math"/>
                        </a:rPr>
                        <m:t>∗</m:t>
                      </m:r>
                      <m:r>
                        <a:rPr lang="en-US" sz="2800" b="1" i="1">
                          <a:latin typeface="Cambria Math"/>
                        </a:rPr>
                        <m:t>𝑲</m:t>
                      </m:r>
                      <m:r>
                        <a:rPr lang="ru-RU" sz="2800" b="1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sz="2800" b="1" i="1">
                              <a:latin typeface="Cambria Math"/>
                            </a:rPr>
                            <m:t>от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ru-RU" sz="2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годовые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затраты на отопление.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потребления отопления за месяц на один квадратный метр.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отопливаемого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здания.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месяцев,  в которых здание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отапливается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(Отопительный сезон длится 7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месяцев).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одного Гкал тепловой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энергии.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435280" cy="4781128"/>
              </a:xfrm>
              <a:blipFill rotWithShape="1">
                <a:blip r:embed="rId2"/>
                <a:stretch>
                  <a:fillRect l="-1445" t="-1276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0081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28800"/>
                <a:ext cx="8704693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Вычисление </a:t>
                </a: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затрат на водоснабжения: </a:t>
                </a:r>
                <a:r>
                  <a:rPr lang="ru-RU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TC</m:t>
                      </m:r>
                      <m:r>
                        <m:rPr>
                          <m:nor/>
                        </m:rPr>
                        <a:rPr lang="ru-RU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в</m:t>
                      </m:r>
                      <m:r>
                        <a:rPr lang="ru-RU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𝑽</m:t>
                      </m:r>
                      <m:r>
                        <a:rPr lang="ru-RU" sz="2800" b="1" i="1">
                          <a:latin typeface="Cambria Math"/>
                        </a:rPr>
                        <m:t>∗</m:t>
                      </m:r>
                      <m:r>
                        <a:rPr lang="en-US" sz="2800" b="1" i="1">
                          <a:latin typeface="Cambria Math"/>
                        </a:rPr>
                        <m:t>𝑻</m:t>
                      </m:r>
                      <m:r>
                        <a:rPr lang="ru-RU" sz="2800" b="1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sz="2800" b="1" i="1">
                              <a:latin typeface="Cambria Math"/>
                            </a:rPr>
                            <m:t>в</m:t>
                          </m:r>
                        </m:sub>
                      </m:sSub>
                      <m:r>
                        <a:rPr lang="ru-RU" sz="2800" b="1" i="1">
                          <a:latin typeface="Cambria Math"/>
                        </a:rPr>
                        <m:t>∗</m:t>
                      </m:r>
                      <m:r>
                        <a:rPr lang="ru-RU" sz="2800" b="1" i="1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ru-RU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годовые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затраты на водоснабжение.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воды, который расходуется за 1 час.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рабочий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день (8 часов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м</a:t>
                </a:r>
                <a:r>
                  <a:rPr lang="ru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воды.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дней, за которые нужно посчитать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расходы.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04693" cy="4320480"/>
              </a:xfrm>
              <a:blipFill rotWithShape="1">
                <a:blip r:embed="rId2"/>
                <a:stretch>
                  <a:fillRect l="-1401" t="-1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0081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251520" y="1628800"/>
                <a:ext cx="8229600" cy="3384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buFont typeface="Arial" pitchFamily="34" charset="0"/>
                  <a:buNone/>
                </a:pPr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Вычисление окупаемости:</a:t>
                </a:r>
              </a:p>
              <a:p>
                <a:pPr marL="0" indent="0" fontAlgn="base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</a:rPr>
                        <m:t>𝑶𝑲</m:t>
                      </m:r>
                      <m:r>
                        <a:rPr lang="ru-RU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ru-RU" sz="2800" b="1" i="1">
                              <a:latin typeface="Cambria Math"/>
                            </a:rPr>
                            <m:t>𝑬𝒄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Font typeface="Arial" pitchFamily="34" charset="0"/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окупаемость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Font typeface="Arial" pitchFamily="34" charset="0"/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энергосберегающей технологии.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Font typeface="Arial" pitchFamily="34" charset="0"/>
                  <a:buNone/>
                </a:pP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экономия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год.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229600" cy="338437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и оборудование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64096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Для мини завода по производству кирпичей нам потребуется:</a:t>
                </a:r>
              </a:p>
              <a:p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ангар, площадью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3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ибропресс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«Викинг» - агрегат, сочетающий функции прессования и функции вибрации, достигаемой путём нелинейного изменения давления на рабочем органе;</a:t>
                </a:r>
              </a:p>
              <a:p>
                <a:pPr marL="914400" lvl="1" indent="-514350"/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отребление – 30 квтч;</a:t>
                </a:r>
              </a:p>
              <a:p>
                <a:pPr marL="914400" lvl="1" indent="-514350"/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роизводительность – 500 кирпичей/час;</a:t>
                </a:r>
              </a:p>
              <a:p>
                <a:r>
                  <a:rPr lang="ru-RU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ранбалка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потребление – 2,5 квтч.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640960" cy="4525963"/>
              </a:xfrm>
              <a:blipFill rotWithShape="1">
                <a:blip r:embed="rId2"/>
                <a:stretch>
                  <a:fillRect l="-1410" t="-3230" r="-2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коммунальные услуги без энергосбережения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0405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Электроэнергия – 288496 руб./год.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Тариф на электроэнергию: 3,04 руб./квтч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Потребление электроэнергии в час –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32,5 квтч.</m:t>
                    </m:r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Отопление 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43711,57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руб./год.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Тариф на отопление 912,94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/Гкал.</a:t>
                </a: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Холодное водоснабжение –16716,16 руб./год.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Тариф на воду: 31,52 руб./м</a:t>
                </a:r>
                <a:r>
                  <a:rPr lang="ru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Расход воды/час –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0,1816 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040560"/>
              </a:xfrm>
              <a:blipFill rotWithShape="1">
                <a:blip r:embed="rId2"/>
                <a:stretch>
                  <a:fillRect l="-1410" t="-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технологии для электроэнергии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712968" cy="532859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Промышленный 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светодиодный светильник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«СДПК 18». </a:t>
                </a:r>
                <a:b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–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1637 руб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Потребление электроэнергии одного светильника: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0,019 квтч.</m:t>
                    </m:r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 службы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более 10 лет.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Количество: 20 штук.</a:t>
                </a: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Датчик движения IEK ДД 024. 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 действия – 6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метров.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обнаружения – 360°.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– 429 р.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 службы – около 10 лет. 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Количество: 2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штуки.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712968" cy="5328592"/>
              </a:xfrm>
              <a:blipFill rotWithShape="1">
                <a:blip r:embed="rId2"/>
                <a:stretch>
                  <a:fillRect l="-1189" t="-1716" r="-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Промышленный светодиодный светильник «СДПК 18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53" y="2492896"/>
            <a:ext cx="3060203" cy="2073288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iek.ru/partners/infobaza/files/images_videos/products/jpeg/140aef4a0519f8ea05a3f92d9700dc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73" y="3789040"/>
            <a:ext cx="2088232" cy="2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светодиодных светильников и ламп накаливания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10406"/>
              </p:ext>
            </p:extLst>
          </p:nvPr>
        </p:nvGraphicFramePr>
        <p:xfrm>
          <a:off x="107504" y="980728"/>
          <a:ext cx="903649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364502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начала экономии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4 мес.)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43820" y="4512970"/>
            <a:ext cx="144016" cy="144016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55434"/>
              </p:ext>
            </p:extLst>
          </p:nvPr>
        </p:nvGraphicFramePr>
        <p:xfrm>
          <a:off x="2332" y="980728"/>
          <a:ext cx="914166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4"/>
          <p:cNvSpPr txBox="1">
            <a:spLocks noGrp="1"/>
          </p:cNvSpPr>
          <p:nvPr>
            <p:ph type="title"/>
          </p:nvPr>
        </p:nvSpPr>
        <p:spPr>
          <a:xfrm>
            <a:off x="251520" y="-9939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датчиков движения вместе со светодиодными светильниками и ламп накаливания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36705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начала экономии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3 мес.)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77" y="1372461"/>
            <a:ext cx="9036496" cy="52935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 время  постоянно растут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коммунальные услуги. И одна из важных проблем  является энергосбережение.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последнее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регионах страны в промышленность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 проекты по энергосберегающим технологиям. Применение таких технологий является одной из самых актуальных 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93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технологий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16823,11 руб.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86,92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купаемость примерно 1 год и три месяца;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нергосберегающие 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способом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технологии для отопления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Керамическая электронагревательная панель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«ЭКО-370М» - новейший, альтернативный вид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электроотопления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2810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– 0,37 квтч.</a:t>
            </a:r>
            <a:r>
              <a:rPr lang="ru-RU" sz="2800" b="1" dirty="0" smtClean="0">
                <a:latin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обогрева – 12 м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– 20 панелей.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56689,92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0" indent="0" fontAlgn="base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Керамическая электронагревательная панель «ЭКО-370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28" y="3848726"/>
            <a:ext cx="1820941" cy="265554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variants.dp.ua/photo/p876565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55" y="3848726"/>
            <a:ext cx="2152705" cy="215270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тарифа на электроэнергию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панелей, для экономии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невыгодно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технологии можно использовать только как запасной источник тепла.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технологии для холодного водоснабжения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784976" cy="52565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Электрофлотаторы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модульные установки очистки воды 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тяжелых металлов, взвешенных и поверхностно-активных веществ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нефтепродуктов для очистных сооружений сточных вод промышленных предприятий. </a:t>
                </a:r>
                <a:endPara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None/>
                </a:pP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–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30 000 руб. </a:t>
                </a:r>
                <a:endPara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None/>
                </a:pP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Производительность – более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3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fontAlgn="base">
                  <a:buNone/>
                </a:pPr>
                <a:r>
                  <a:rPr lang="ru-RU" sz="3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Потребление электроэнергии –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квтч/м</a:t>
                </a:r>
                <a:r>
                  <a:rPr lang="ru-RU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0,91 </a:t>
                </a:r>
                <a14:m>
                  <m:oMath xmlns:m="http://schemas.openxmlformats.org/officeDocument/2006/math">
                    <m:r>
                      <a:rPr lang="ru-RU" sz="3000" b="0">
                        <a:latin typeface="Cambria Math"/>
                      </a:rPr>
                      <m:t>квтч.</m:t>
                    </m:r>
                  </m:oMath>
                </a14:m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None/>
                </a:pP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Затраты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электрофлотатор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8077,89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руб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./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год.</a:t>
                </a:r>
              </a:p>
              <a:p>
                <a:pPr marL="0" indent="0" fontAlgn="base">
                  <a:buNone/>
                </a:pP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784976" cy="5256584"/>
              </a:xfrm>
              <a:blipFill rotWithShape="1">
                <a:blip r:embed="rId2"/>
                <a:stretch>
                  <a:fillRect l="-1596" t="-2317" r="-347" b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применению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холодного водоснабжения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сокращаются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835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но из-за затрат на электроэнергию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электрофлотатора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экономия составляет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7802,46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./год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46,68%;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купаемость – 4 года;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лектрофлотатор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сократить затраты на холодное водоснабжение.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и окупаемость энергосберегающих технологий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972312"/>
              </p:ext>
            </p:extLst>
          </p:nvPr>
        </p:nvGraphicFramePr>
        <p:xfrm>
          <a:off x="0" y="1394445"/>
          <a:ext cx="9108504" cy="511256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5696"/>
                <a:gridCol w="1584176"/>
                <a:gridCol w="1440160"/>
                <a:gridCol w="2376264"/>
                <a:gridCol w="1872208"/>
              </a:tblGrid>
              <a:tr h="188207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единиц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эксплуатационные затраты, руб./год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Окупаемость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91933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Светодиодные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15979,82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77038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Датчики движения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843,29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77038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Электро-флотатор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7802,46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77038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63598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24625,58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коммунальные услуги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78031"/>
              </p:ext>
            </p:extLst>
          </p:nvPr>
        </p:nvGraphicFramePr>
        <p:xfrm>
          <a:off x="0" y="692696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73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по проведению энергосберегающих мероприятий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3509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Рассмотрев всего три энергосберегающие технологии, мы затратили 63598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рублей, получили экономию 24625,58 руб./год и окупаемость через 2,5 года.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использовать энергосберегающие технологии для всех коммунальных услуг, то для такого небольшого помещения можно вкладывать более 100 тысяч рублей, получая еще большую экономию.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вы реализовываете большое промышленное мероприятие, то на энергосберегающие технологии можно вкладывать ещё больше денег.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определили, сколько денежных средств нужно тратить на энергосберегающие технологии;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используя энергосберегающие технологии,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окупается;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тношение людей разных возрастов к применению энергосберегающих технологий в промышленности.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ресурсы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Энергетические_ресурсы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Энергоэффективность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кирпича с помощью мобильного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мини-завода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promtu.ru/mini-zavodyi/kirpichnyiy-mini-zavod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Вибропресс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://ru.wikipedia.org/wiki/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Вибропресс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Сейчас использование энергосберегающих технологий в повседневной жизни для многих является нормой. Но немногие задумываются об их применении в промышленности.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950221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кирпича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www.ideibiznesa.org/proizvodstvo-kirpicha.html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электроэнергию для населения Кемеровской области с 1 июля 2017 года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energo-24.ru/tariffs/electro/2017/12340.html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светодиодный светильник СДПК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esogroup.ru/catalog/potolochnye-svetilniki/promyshlennyy-svetodiodnyy-svetilnik-sdpk-18/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движения IEK ДД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www.220-volt.ru/catalog-92128/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950221"/>
          </a:xfrm>
        </p:spPr>
        <p:txBody>
          <a:bodyPr>
            <a:no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Керамическая электронагревательная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http://almera.com.ua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Электрофлотатор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enviropark.ru/course/category.php?id=3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fontAlgn="base"/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Электрофлотатор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www.smp-prom.ru/goods/23092094-elektroflotator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ДД 024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https://www.iek.ru/products/catalog/?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page=detail&amp;article=LDD11-024-1100-001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950221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светодиодного светильника СДПК 18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esogroup.ru/upload/iblock/91d/91d4fecca478976b669f2193e2c5b840.jpg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датчика движения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 ДД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www.iek.ru/partners/infobaza/files/images_videos/products/jpeg/140aef4a0519f8ea05a3f92d9700dced.png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керамической электронагревательной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(вид спереди)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variants.dp.ua/photo/p876565-0.jpg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керамической электронагревательной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(вид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сзади)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almera.com.ua/img/panelm_rear.jpg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6507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научно-исследовательская работа подробно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расскажет 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таких технологий и экономии с помощью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будет полезна людям, начинающим работать в сфере промышленности, а также заинтересованным в этом.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предположили, что использование  энергосберегающих технологий может значительно сократить затраты на организацию и работу промышленного предприятия.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 использование энергосберегающих технологий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2288" y="188640"/>
            <a:ext cx="6093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исследования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5070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ресурсы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2016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Энергетические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все доступные для промышленного и бытового использования источники разнообразных видов энергии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14908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Невозобновляемые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(Нефть, природный газ, уголь и др.)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639" y="4135735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Возобновляемые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(Солнечная энергия, ветровая энергия, гидроэнергия и др.)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flipH="1">
            <a:off x="2231740" y="3356992"/>
            <a:ext cx="234026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3356992"/>
            <a:ext cx="2312851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3927" y="277221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ресурсы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65070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3204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рациональное использование энергетических ресурсов. Использование меньшего количества энергии для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уровня энергетического обеспечения зданий или технологических процессов на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5070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2">
  <a:themeElements>
    <a:clrScheme name="Другая 1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962</Words>
  <Application>Microsoft Office PowerPoint</Application>
  <PresentationFormat>Экран (4:3)</PresentationFormat>
  <Paragraphs>330</Paragraphs>
  <Slides>43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Презентация 2</vt:lpstr>
      <vt:lpstr>Презентация PowerPoint</vt:lpstr>
      <vt:lpstr>Содержание</vt:lpstr>
      <vt:lpstr>Введение</vt:lpstr>
      <vt:lpstr>Введение</vt:lpstr>
      <vt:lpstr>Введение</vt:lpstr>
      <vt:lpstr>Гипотеза</vt:lpstr>
      <vt:lpstr>Презентация PowerPoint</vt:lpstr>
      <vt:lpstr>Энергетические ресурсы</vt:lpstr>
      <vt:lpstr>Энергоэффективность</vt:lpstr>
      <vt:lpstr>Анкетирование</vt:lpstr>
      <vt:lpstr>Вопросы анкеты</vt:lpstr>
      <vt:lpstr>Участники опроса</vt:lpstr>
      <vt:lpstr>Анализ результатов опроса. Какие энергосберегающие технологии  вы знаете?</vt:lpstr>
      <vt:lpstr>Анализ результатов опроса. Какие энергосберегающие технологии  вы используете?</vt:lpstr>
      <vt:lpstr>Анализ результатов опроса. Сколько денег вы готовы вложить в энергосберегающие технологии в производстве?</vt:lpstr>
      <vt:lpstr>Анализ результатов опроса. Сколько денег вы готовы вложить в энергосберегающие технологии в производстве?</vt:lpstr>
      <vt:lpstr>Анализ результатов опроса. Сколько денег вы готовы вложить в энергосберегающие технологии в производстве?</vt:lpstr>
      <vt:lpstr>Презентация PowerPoint</vt:lpstr>
      <vt:lpstr>Выводы по результатам опроса</vt:lpstr>
      <vt:lpstr>Проект мини-завода</vt:lpstr>
      <vt:lpstr>Формулы</vt:lpstr>
      <vt:lpstr>Формулы</vt:lpstr>
      <vt:lpstr>Формулы</vt:lpstr>
      <vt:lpstr>Формулы</vt:lpstr>
      <vt:lpstr>Помещение и оборудование</vt:lpstr>
      <vt:lpstr>Затраты на коммунальные услуги без энергосбережения</vt:lpstr>
      <vt:lpstr>Энергосберегающие технологии для электроэнергии</vt:lpstr>
      <vt:lpstr>Сравнение светодиодных светильников и ламп накаливания</vt:lpstr>
      <vt:lpstr>Сравнение датчиков движения вместе со светодиодными светильниками и ламп накаливания</vt:lpstr>
      <vt:lpstr>Вывод по применению технологий</vt:lpstr>
      <vt:lpstr>Энергосберегающие технологии для отопления</vt:lpstr>
      <vt:lpstr>Презентация PowerPoint</vt:lpstr>
      <vt:lpstr>Энергосберегающие технологии для холодного водоснабжения</vt:lpstr>
      <vt:lpstr>Вывод по применению технологий</vt:lpstr>
      <vt:lpstr>Экономия и окупаемость энергосберегающих технологий</vt:lpstr>
      <vt:lpstr>Затраты на коммунальные услуги</vt:lpstr>
      <vt:lpstr>Итоги по проведению энергосберегающих мероприятий</vt:lpstr>
      <vt:lpstr>В ходе исследования мы :</vt:lpstr>
      <vt:lpstr>Список источников</vt:lpstr>
      <vt:lpstr>Список источников</vt:lpstr>
      <vt:lpstr>Список источников</vt:lpstr>
      <vt:lpstr>Список источников</vt:lpstr>
      <vt:lpstr>Спасибо за внимание!</vt:lpstr>
    </vt:vector>
  </TitlesOfParts>
  <Company>KRU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Елена И. Иноземцева</cp:lastModifiedBy>
  <cp:revision>256</cp:revision>
  <dcterms:created xsi:type="dcterms:W3CDTF">2016-12-15T15:59:02Z</dcterms:created>
  <dcterms:modified xsi:type="dcterms:W3CDTF">2018-01-18T06:54:27Z</dcterms:modified>
</cp:coreProperties>
</file>