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B4C71EC6-210F-42DE-9C53-41977AD35B3D}" type="datetimeFigureOut">
              <a:rPr lang="ru-RU" smtClean="0"/>
              <a:pPr/>
              <a:t>21.01.2018</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B19B0651-EE4F-4900-A07F-96A6BFA9D0F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pPr/>
              <a:t>21.01.2018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pPr/>
              <a:t>21.01.2018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pPr/>
              <a:t>21.01.2018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21.01.2018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pPr/>
              <a:t>21.01.2018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B4C71EC6-210F-42DE-9C53-41977AD35B3D}" type="datetimeFigureOut">
              <a:rPr lang="ru-RU" smtClean="0"/>
              <a:pPr/>
              <a:t>21.01.2018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B4C71EC6-210F-42DE-9C53-41977AD35B3D}" type="datetimeFigureOut">
              <a:rPr lang="ru-RU" smtClean="0"/>
              <a:pPr/>
              <a:t>21.01.2018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21.01.2018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pPr/>
              <a:t>21.01.2018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21.01.2018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B19B0651-EE4F-4900-A07F-96A6BFA9D0F0}" type="slidenum">
              <a:rPr lang="ru-RU" smtClean="0"/>
              <a:pPr/>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C71EC6-210F-42DE-9C53-41977AD35B3D}" type="datetimeFigureOut">
              <a:rPr lang="ru-RU" smtClean="0"/>
              <a:pPr/>
              <a:t>21.01.2018</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9B0651-EE4F-4900-A07F-96A6BFA9D0F0}" type="slidenum">
              <a:rPr lang="ru-RU" smtClean="0"/>
              <a:pPr/>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963488"/>
            <a:ext cx="7851648" cy="3200400"/>
          </a:xfrm>
        </p:spPr>
        <p:txBody>
          <a:bodyPr/>
          <a:lstStyle/>
          <a:p>
            <a:r>
              <a:rPr lang="en-US" smtClean="0"/>
              <a:t>The Flora and Fauna of </a:t>
            </a:r>
            <a:r>
              <a:rPr lang="en-US" smtClean="0"/>
              <a:t>Great </a:t>
            </a:r>
            <a:r>
              <a:rPr lang="en-US" dirty="0" smtClean="0"/>
              <a:t>Britain</a:t>
            </a:r>
            <a:endParaRPr lang="ru-RU" dirty="0"/>
          </a:p>
        </p:txBody>
      </p:sp>
      <p:sp>
        <p:nvSpPr>
          <p:cNvPr id="3" name="Подзаголовок 2"/>
          <p:cNvSpPr>
            <a:spLocks noGrp="1"/>
          </p:cNvSpPr>
          <p:nvPr>
            <p:ph type="subTitle" idx="1"/>
          </p:nvPr>
        </p:nvSpPr>
        <p:spPr>
          <a:xfrm>
            <a:off x="533400" y="3068960"/>
            <a:ext cx="8503096" cy="3384376"/>
          </a:xfrm>
        </p:spPr>
        <p:txBody>
          <a:bodyPr>
            <a:normAutofit/>
          </a:bodyPr>
          <a:lstStyle/>
          <a:p>
            <a:r>
              <a:rPr lang="en-US" dirty="0" smtClean="0"/>
              <a:t>Prepared</a:t>
            </a:r>
            <a:r>
              <a:rPr lang="ru-RU" dirty="0" smtClean="0"/>
              <a:t> </a:t>
            </a:r>
          </a:p>
          <a:p>
            <a:r>
              <a:rPr lang="en-US" dirty="0" smtClean="0"/>
              <a:t>By </a:t>
            </a:r>
            <a:r>
              <a:rPr lang="en-US" dirty="0" smtClean="0"/>
              <a:t>student </a:t>
            </a:r>
            <a:r>
              <a:rPr lang="en-US" dirty="0" smtClean="0"/>
              <a:t>of </a:t>
            </a:r>
            <a:r>
              <a:rPr lang="en-US" dirty="0" smtClean="0"/>
              <a:t>form</a:t>
            </a:r>
            <a:r>
              <a:rPr lang="en-US" dirty="0" smtClean="0"/>
              <a:t> 10th</a:t>
            </a:r>
            <a:endParaRPr lang="ru-RU" dirty="0" smtClean="0"/>
          </a:p>
          <a:p>
            <a:r>
              <a:rPr lang="en-US" dirty="0" smtClean="0"/>
              <a:t>School </a:t>
            </a:r>
            <a:r>
              <a:rPr lang="en-US" dirty="0" smtClean="0"/>
              <a:t>of </a:t>
            </a:r>
            <a:r>
              <a:rPr lang="en-US" dirty="0" err="1" smtClean="0"/>
              <a:t>Prostornoe</a:t>
            </a:r>
            <a:endParaRPr lang="en-US" dirty="0" smtClean="0"/>
          </a:p>
          <a:p>
            <a:r>
              <a:rPr lang="en-US" dirty="0" err="1" smtClean="0"/>
              <a:t>Kabanova</a:t>
            </a:r>
            <a:r>
              <a:rPr lang="en-US" dirty="0" smtClean="0"/>
              <a:t> A.A</a:t>
            </a:r>
            <a:r>
              <a:rPr lang="ru-RU" dirty="0" smtClean="0"/>
              <a:t>.</a:t>
            </a:r>
          </a:p>
          <a:p>
            <a:r>
              <a:rPr lang="en-US" dirty="0" smtClean="0"/>
              <a:t>Teacher</a:t>
            </a:r>
            <a:endParaRPr lang="ru-RU" dirty="0" smtClean="0"/>
          </a:p>
          <a:p>
            <a:r>
              <a:rPr lang="en-US" dirty="0" err="1" smtClean="0"/>
              <a:t>Ivanova</a:t>
            </a:r>
            <a:r>
              <a:rPr lang="en-US" dirty="0" smtClean="0"/>
              <a:t> T.S.</a:t>
            </a:r>
            <a:endParaRPr lang="ru-RU" dirty="0"/>
          </a:p>
        </p:txBody>
      </p:sp>
    </p:spTree>
    <p:extLst>
      <p:ext uri="{BB962C8B-B14F-4D97-AF65-F5344CB8AC3E}">
        <p14:creationId xmlns:p14="http://schemas.microsoft.com/office/powerpoint/2010/main" xmlns="" val="323662012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5976" y="692696"/>
            <a:ext cx="3429000" cy="1162050"/>
          </a:xfrm>
        </p:spPr>
        <p:txBody>
          <a:bodyPr/>
          <a:lstStyle/>
          <a:p>
            <a:r>
              <a:rPr lang="en-US" smtClean="0"/>
              <a:t>Chinese muntjac</a:t>
            </a:r>
            <a:endParaRPr lang="ru-RU" dirty="0"/>
          </a:p>
        </p:txBody>
      </p:sp>
      <p:sp>
        <p:nvSpPr>
          <p:cNvPr id="3" name="Текст 2"/>
          <p:cNvSpPr>
            <a:spLocks noGrp="1"/>
          </p:cNvSpPr>
          <p:nvPr>
            <p:ph type="body" idx="2"/>
          </p:nvPr>
        </p:nvSpPr>
        <p:spPr>
          <a:xfrm>
            <a:off x="755576" y="1916832"/>
            <a:ext cx="2743200" cy="4572000"/>
          </a:xfrm>
        </p:spPr>
        <p:txBody>
          <a:bodyPr/>
          <a:lstStyle/>
          <a:p>
            <a:r>
              <a:rPr lang="en-US" smtClean="0"/>
              <a:t>Some animals of great Britain as a result of active hunting throughout the centuries to the present time are rare. Not so much in the forests of the wild ungulates as before</a:t>
            </a:r>
            <a:endParaRPr lang="ru-RU"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3563888" y="1916832"/>
            <a:ext cx="5111750" cy="3833812"/>
          </a:xfrm>
        </p:spPr>
      </p:pic>
    </p:spTree>
    <p:extLst>
      <p:ext uri="{BB962C8B-B14F-4D97-AF65-F5344CB8AC3E}">
        <p14:creationId xmlns:p14="http://schemas.microsoft.com/office/powerpoint/2010/main" xmlns="" val="346844880"/>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1"/>
          </p:nvPr>
        </p:nvSpPr>
        <p:spPr>
          <a:xfrm>
            <a:off x="755576" y="1844824"/>
            <a:ext cx="4040188" cy="659352"/>
          </a:xfrm>
        </p:spPr>
        <p:txBody>
          <a:bodyPr/>
          <a:lstStyle/>
          <a:p>
            <a:r>
              <a:rPr lang="en-US" dirty="0"/>
              <a:t>Red deer</a:t>
            </a:r>
            <a:endParaRPr lang="ru-RU" dirty="0"/>
          </a:p>
        </p:txBody>
      </p:sp>
      <p:sp>
        <p:nvSpPr>
          <p:cNvPr id="8" name="Текст 7"/>
          <p:cNvSpPr>
            <a:spLocks noGrp="1"/>
          </p:cNvSpPr>
          <p:nvPr>
            <p:ph type="body" sz="half" idx="3"/>
          </p:nvPr>
        </p:nvSpPr>
        <p:spPr/>
        <p:txBody>
          <a:bodyPr/>
          <a:lstStyle/>
          <a:p>
            <a:r>
              <a:rPr lang="en-US" dirty="0"/>
              <a:t>European ROE deer</a:t>
            </a:r>
            <a:endParaRPr lang="ru-RU" dirty="0"/>
          </a:p>
        </p:txBody>
      </p:sp>
      <p:pic>
        <p:nvPicPr>
          <p:cNvPr id="10" name="Объект 9"/>
          <p:cNvPicPr>
            <a:picLocks noGrp="1" noChangeAspect="1"/>
          </p:cNvPicPr>
          <p:nvPr>
            <p:ph sz="quarter" idx="2"/>
          </p:nvPr>
        </p:nvPicPr>
        <p:blipFill>
          <a:blip r:embed="rId2" cstate="print">
            <a:extLst>
              <a:ext uri="{28A0092B-C50C-407E-A947-70E740481C1C}">
                <a14:useLocalDpi xmlns:a14="http://schemas.microsoft.com/office/drawing/2010/main" xmlns="" val="0"/>
              </a:ext>
            </a:extLst>
          </a:blip>
          <a:stretch>
            <a:fillRect/>
          </a:stretch>
        </p:blipFill>
        <p:spPr>
          <a:xfrm>
            <a:off x="755576" y="2514600"/>
            <a:ext cx="3008917" cy="3938736"/>
          </a:xfrm>
        </p:spPr>
      </p:pic>
      <p:pic>
        <p:nvPicPr>
          <p:cNvPr id="11" name="Объект 10"/>
          <p:cNvPicPr>
            <a:picLocks noGrp="1" noChangeAspect="1"/>
          </p:cNvPicPr>
          <p:nvPr>
            <p:ph sz="quarter" idx="4"/>
          </p:nvPr>
        </p:nvPicPr>
        <p:blipFill>
          <a:blip r:embed="rId3">
            <a:extLst>
              <a:ext uri="{28A0092B-C50C-407E-A947-70E740481C1C}">
                <a14:useLocalDpi xmlns:a14="http://schemas.microsoft.com/office/drawing/2010/main" xmlns="" val="0"/>
              </a:ext>
            </a:extLst>
          </a:blip>
          <a:stretch>
            <a:fillRect/>
          </a:stretch>
        </p:blipFill>
        <p:spPr>
          <a:xfrm>
            <a:off x="4283968" y="2924944"/>
            <a:ext cx="4431789" cy="3528392"/>
          </a:xfrm>
        </p:spPr>
      </p:pic>
    </p:spTree>
    <p:extLst>
      <p:ext uri="{BB962C8B-B14F-4D97-AF65-F5344CB8AC3E}">
        <p14:creationId xmlns:p14="http://schemas.microsoft.com/office/powerpoint/2010/main" xmlns="" val="1133827687"/>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Текст 10"/>
          <p:cNvSpPr>
            <a:spLocks noGrp="1"/>
          </p:cNvSpPr>
          <p:nvPr>
            <p:ph type="body" idx="2"/>
          </p:nvPr>
        </p:nvSpPr>
        <p:spPr>
          <a:xfrm>
            <a:off x="467544" y="2492896"/>
            <a:ext cx="2961456" cy="3755504"/>
          </a:xfrm>
        </p:spPr>
        <p:txBody>
          <a:bodyPr/>
          <a:lstStyle/>
          <a:p>
            <a:r>
              <a:rPr lang="en-US" dirty="0"/>
              <a:t>Of large predators are Fox, wolf, wild cat, marten, ermine, weasel, ferret, otter, etc.</a:t>
            </a:r>
            <a:endParaRPr lang="ru-RU" dirty="0"/>
          </a:p>
        </p:txBody>
      </p:sp>
      <p:pic>
        <p:nvPicPr>
          <p:cNvPr id="12" name="Объект 11"/>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3419872" y="2132856"/>
            <a:ext cx="5236319" cy="3487388"/>
          </a:xfrm>
        </p:spPr>
      </p:pic>
    </p:spTree>
    <p:extLst>
      <p:ext uri="{BB962C8B-B14F-4D97-AF65-F5344CB8AC3E}">
        <p14:creationId xmlns:p14="http://schemas.microsoft.com/office/powerpoint/2010/main" xmlns="" val="2406209113"/>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1"/>
          </p:nvPr>
        </p:nvSpPr>
        <p:spPr/>
        <p:txBody>
          <a:bodyPr/>
          <a:lstStyle/>
          <a:p>
            <a:r>
              <a:rPr lang="en-US" dirty="0" smtClean="0"/>
              <a:t>Wolf</a:t>
            </a:r>
            <a:endParaRPr lang="ru-RU" dirty="0"/>
          </a:p>
        </p:txBody>
      </p:sp>
      <p:sp>
        <p:nvSpPr>
          <p:cNvPr id="8" name="Текст 7"/>
          <p:cNvSpPr>
            <a:spLocks noGrp="1"/>
          </p:cNvSpPr>
          <p:nvPr>
            <p:ph type="body" sz="half" idx="3"/>
          </p:nvPr>
        </p:nvSpPr>
        <p:spPr/>
        <p:txBody>
          <a:bodyPr/>
          <a:lstStyle/>
          <a:p>
            <a:r>
              <a:rPr lang="en-US" dirty="0"/>
              <a:t>Forest cat</a:t>
            </a:r>
            <a:endParaRPr lang="ru-RU" dirty="0"/>
          </a:p>
        </p:txBody>
      </p:sp>
      <p:pic>
        <p:nvPicPr>
          <p:cNvPr id="10" name="Объект 9"/>
          <p:cNvPicPr>
            <a:picLocks noGrp="1" noChangeAspect="1"/>
          </p:cNvPicPr>
          <p:nvPr>
            <p:ph sz="quarter" idx="2"/>
          </p:nvPr>
        </p:nvPicPr>
        <p:blipFill>
          <a:blip r:embed="rId2" cstate="print">
            <a:extLst>
              <a:ext uri="{28A0092B-C50C-407E-A947-70E740481C1C}">
                <a14:useLocalDpi xmlns:a14="http://schemas.microsoft.com/office/drawing/2010/main" xmlns="" val="0"/>
              </a:ext>
            </a:extLst>
          </a:blip>
          <a:stretch>
            <a:fillRect/>
          </a:stretch>
        </p:blipFill>
        <p:spPr>
          <a:xfrm>
            <a:off x="179512" y="2780928"/>
            <a:ext cx="4337069" cy="3384376"/>
          </a:xfrm>
        </p:spPr>
      </p:pic>
      <p:pic>
        <p:nvPicPr>
          <p:cNvPr id="11" name="Объект 10"/>
          <p:cNvPicPr>
            <a:picLocks noGrp="1" noChangeAspect="1"/>
          </p:cNvPicPr>
          <p:nvPr>
            <p:ph sz="quarter" idx="4"/>
          </p:nvPr>
        </p:nvPicPr>
        <p:blipFill>
          <a:blip r:embed="rId3">
            <a:extLst>
              <a:ext uri="{28A0092B-C50C-407E-A947-70E740481C1C}">
                <a14:useLocalDpi xmlns:a14="http://schemas.microsoft.com/office/drawing/2010/main" xmlns="" val="0"/>
              </a:ext>
            </a:extLst>
          </a:blip>
          <a:stretch>
            <a:fillRect/>
          </a:stretch>
        </p:blipFill>
        <p:spPr>
          <a:xfrm>
            <a:off x="4645025" y="2780929"/>
            <a:ext cx="4041775" cy="3384376"/>
          </a:xfrm>
        </p:spPr>
      </p:pic>
    </p:spTree>
    <p:extLst>
      <p:ext uri="{BB962C8B-B14F-4D97-AF65-F5344CB8AC3E}">
        <p14:creationId xmlns:p14="http://schemas.microsoft.com/office/powerpoint/2010/main" xmlns="" val="2759364719"/>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4932040" y="908720"/>
            <a:ext cx="2743200" cy="1162050"/>
          </a:xfrm>
        </p:spPr>
        <p:txBody>
          <a:bodyPr/>
          <a:lstStyle/>
          <a:p>
            <a:r>
              <a:rPr lang="en-US" dirty="0"/>
              <a:t>Shrew</a:t>
            </a:r>
            <a:endParaRPr lang="ru-RU" dirty="0"/>
          </a:p>
        </p:txBody>
      </p:sp>
      <p:sp>
        <p:nvSpPr>
          <p:cNvPr id="11" name="Текст 10"/>
          <p:cNvSpPr>
            <a:spLocks noGrp="1"/>
          </p:cNvSpPr>
          <p:nvPr>
            <p:ph type="body" idx="2"/>
          </p:nvPr>
        </p:nvSpPr>
        <p:spPr>
          <a:xfrm>
            <a:off x="395536" y="2348880"/>
            <a:ext cx="3033464" cy="3899520"/>
          </a:xfrm>
        </p:spPr>
        <p:txBody>
          <a:bodyPr/>
          <a:lstStyle/>
          <a:p>
            <a:r>
              <a:rPr lang="en-US" dirty="0"/>
              <a:t>Familiar creatures – badgers, boars, shrews</a:t>
            </a:r>
            <a:endParaRPr lang="ru-RU" dirty="0"/>
          </a:p>
        </p:txBody>
      </p:sp>
      <p:pic>
        <p:nvPicPr>
          <p:cNvPr id="13" name="Объект 12"/>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3635896" y="2295721"/>
            <a:ext cx="5040560" cy="3437535"/>
          </a:xfrm>
        </p:spPr>
      </p:pic>
    </p:spTree>
    <p:extLst>
      <p:ext uri="{BB962C8B-B14F-4D97-AF65-F5344CB8AC3E}">
        <p14:creationId xmlns:p14="http://schemas.microsoft.com/office/powerpoint/2010/main" xmlns="" val="1025951431"/>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1"/>
          </p:nvPr>
        </p:nvSpPr>
        <p:spPr/>
        <p:txBody>
          <a:bodyPr/>
          <a:lstStyle/>
          <a:p>
            <a:r>
              <a:rPr lang="en-US" dirty="0"/>
              <a:t>Badger</a:t>
            </a:r>
            <a:endParaRPr lang="ru-RU" dirty="0"/>
          </a:p>
        </p:txBody>
      </p:sp>
      <p:sp>
        <p:nvSpPr>
          <p:cNvPr id="8" name="Текст 7"/>
          <p:cNvSpPr>
            <a:spLocks noGrp="1"/>
          </p:cNvSpPr>
          <p:nvPr>
            <p:ph type="body" sz="half" idx="3"/>
          </p:nvPr>
        </p:nvSpPr>
        <p:spPr/>
        <p:txBody>
          <a:bodyPr/>
          <a:lstStyle/>
          <a:p>
            <a:r>
              <a:rPr lang="en-US" dirty="0"/>
              <a:t>Boar</a:t>
            </a:r>
            <a:endParaRPr lang="ru-RU" dirty="0"/>
          </a:p>
        </p:txBody>
      </p:sp>
      <p:pic>
        <p:nvPicPr>
          <p:cNvPr id="10" name="Объект 9"/>
          <p:cNvPicPr>
            <a:picLocks noGrp="1" noChangeAspect="1"/>
          </p:cNvPicPr>
          <p:nvPr>
            <p:ph sz="quarter" idx="2"/>
          </p:nvPr>
        </p:nvPicPr>
        <p:blipFill>
          <a:blip r:embed="rId2" cstate="print">
            <a:extLst>
              <a:ext uri="{28A0092B-C50C-407E-A947-70E740481C1C}">
                <a14:useLocalDpi xmlns:a14="http://schemas.microsoft.com/office/drawing/2010/main" xmlns="" val="0"/>
              </a:ext>
            </a:extLst>
          </a:blip>
          <a:stretch>
            <a:fillRect/>
          </a:stretch>
        </p:blipFill>
        <p:spPr>
          <a:xfrm>
            <a:off x="246536" y="2924944"/>
            <a:ext cx="4250852" cy="3456384"/>
          </a:xfrm>
        </p:spPr>
      </p:pic>
      <p:pic>
        <p:nvPicPr>
          <p:cNvPr id="11" name="Объект 10"/>
          <p:cNvPicPr>
            <a:picLocks noGrp="1" noChangeAspect="1"/>
          </p:cNvPicPr>
          <p:nvPr>
            <p:ph sz="quarter" idx="4"/>
          </p:nvPr>
        </p:nvPicPr>
        <p:blipFill>
          <a:blip r:embed="rId3">
            <a:extLst>
              <a:ext uri="{28A0092B-C50C-407E-A947-70E740481C1C}">
                <a14:useLocalDpi xmlns:a14="http://schemas.microsoft.com/office/drawing/2010/main" xmlns="" val="0"/>
              </a:ext>
            </a:extLst>
          </a:blip>
          <a:stretch>
            <a:fillRect/>
          </a:stretch>
        </p:blipFill>
        <p:spPr>
          <a:xfrm>
            <a:off x="4645025" y="2924944"/>
            <a:ext cx="4041775" cy="3456384"/>
          </a:xfrm>
        </p:spPr>
      </p:pic>
    </p:spTree>
    <p:extLst>
      <p:ext uri="{BB962C8B-B14F-4D97-AF65-F5344CB8AC3E}">
        <p14:creationId xmlns:p14="http://schemas.microsoft.com/office/powerpoint/2010/main" xmlns="" val="1416953728"/>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906551" y="692696"/>
            <a:ext cx="8229600" cy="1143000"/>
          </a:xfrm>
        </p:spPr>
        <p:txBody>
          <a:bodyPr/>
          <a:lstStyle/>
          <a:p>
            <a:r>
              <a:rPr lang="en-US" dirty="0"/>
              <a:t>Thank you for your attention!</a:t>
            </a:r>
            <a:endParaRPr lang="ru-RU" dirty="0"/>
          </a:p>
        </p:txBody>
      </p:sp>
      <p:pic>
        <p:nvPicPr>
          <p:cNvPr id="9" name="Объект 8"/>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331640" y="1916832"/>
            <a:ext cx="6637135" cy="4579624"/>
          </a:xfrm>
        </p:spPr>
      </p:pic>
    </p:spTree>
    <p:extLst>
      <p:ext uri="{BB962C8B-B14F-4D97-AF65-F5344CB8AC3E}">
        <p14:creationId xmlns:p14="http://schemas.microsoft.com/office/powerpoint/2010/main" xmlns="" val="269395600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23528" y="1124744"/>
            <a:ext cx="8549302" cy="5469691"/>
          </a:xfrm>
        </p:spPr>
      </p:pic>
    </p:spTree>
    <p:extLst>
      <p:ext uri="{BB962C8B-B14F-4D97-AF65-F5344CB8AC3E}">
        <p14:creationId xmlns:p14="http://schemas.microsoft.com/office/powerpoint/2010/main" xmlns="" val="785332345"/>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Flora</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95536" y="1916832"/>
            <a:ext cx="8136904" cy="4389437"/>
          </a:xfrm>
        </p:spPr>
      </p:pic>
    </p:spTree>
    <p:extLst>
      <p:ext uri="{BB962C8B-B14F-4D97-AF65-F5344CB8AC3E}">
        <p14:creationId xmlns:p14="http://schemas.microsoft.com/office/powerpoint/2010/main" xmlns="" val="3806859587"/>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3779912" y="1484784"/>
            <a:ext cx="5111750" cy="4254747"/>
          </a:xfrm>
        </p:spPr>
      </p:pic>
      <p:sp>
        <p:nvSpPr>
          <p:cNvPr id="9" name="Заголовок 3"/>
          <p:cNvSpPr>
            <a:spLocks noGrp="1"/>
          </p:cNvSpPr>
          <p:nvPr>
            <p:ph type="body" idx="2"/>
          </p:nvPr>
        </p:nvSpPr>
        <p:spPr>
          <a:xfrm>
            <a:off x="251520" y="1772816"/>
            <a:ext cx="3177480" cy="4475584"/>
          </a:xfrm>
        </p:spPr>
        <p:txBody>
          <a:bodyPr/>
          <a:lstStyle/>
          <a:p>
            <a:r>
              <a:rPr lang="en-US" dirty="0"/>
              <a:t>In prehistoric times in most parts of the United Kingdom grew dense forests of oak, birch and other hardwoods, but now, after more than 20 centuries of economic development, the territory is mostly deforested. </a:t>
            </a:r>
            <a:r>
              <a:rPr lang="en-US" dirty="0" smtClean="0"/>
              <a:t>                             People </a:t>
            </a:r>
            <a:r>
              <a:rPr lang="en-US" dirty="0"/>
              <a:t>uprooted forests, drained the swamps and changed the species composition of flora and fauna, contributed to the soil large amounts of fertilizers.</a:t>
            </a:r>
            <a:endParaRPr lang="ru-RU" dirty="0"/>
          </a:p>
        </p:txBody>
      </p:sp>
    </p:spTree>
    <p:extLst>
      <p:ext uri="{BB962C8B-B14F-4D97-AF65-F5344CB8AC3E}">
        <p14:creationId xmlns:p14="http://schemas.microsoft.com/office/powerpoint/2010/main" xmlns="" val="3427089786"/>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395536" y="2204864"/>
            <a:ext cx="3033464" cy="4043536"/>
          </a:xfrm>
        </p:spPr>
        <p:txBody>
          <a:bodyPr/>
          <a:lstStyle/>
          <a:p>
            <a:r>
              <a:rPr lang="en-US" dirty="0"/>
              <a:t>Now held in the country plantations. Was imported from other countries and distributed exotic tree species .</a:t>
            </a:r>
          </a:p>
          <a:p>
            <a:r>
              <a:rPr lang="en-US" dirty="0"/>
              <a:t>Currently, forests cover only 10% of the UK.</a:t>
            </a:r>
            <a:r>
              <a:rPr lang="ru-RU" dirty="0"/>
              <a:t/>
            </a:r>
            <a:br>
              <a:rPr lang="ru-RU" dirty="0"/>
            </a:br>
            <a:r>
              <a:rPr lang="ru-RU" dirty="0"/>
              <a:t/>
            </a:r>
            <a:br>
              <a:rPr lang="ru-RU" dirty="0"/>
            </a:br>
            <a:r>
              <a:rPr lang="ru-RU" dirty="0"/>
              <a:t/>
            </a:r>
            <a:br>
              <a:rPr lang="ru-RU" dirty="0"/>
            </a:br>
            <a:endParaRPr lang="ru-RU" dirty="0"/>
          </a:p>
        </p:txBody>
      </p:sp>
      <p:pic>
        <p:nvPicPr>
          <p:cNvPr id="6" name="Объект 5"/>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3563888" y="1628800"/>
            <a:ext cx="5448556" cy="3744416"/>
          </a:xfrm>
        </p:spPr>
      </p:pic>
    </p:spTree>
    <p:extLst>
      <p:ext uri="{BB962C8B-B14F-4D97-AF65-F5344CB8AC3E}">
        <p14:creationId xmlns:p14="http://schemas.microsoft.com/office/powerpoint/2010/main" xmlns="" val="3791520194"/>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1"/>
          </p:nvPr>
        </p:nvSpPr>
        <p:spPr>
          <a:xfrm>
            <a:off x="1043608" y="1844824"/>
            <a:ext cx="4040188" cy="659352"/>
          </a:xfrm>
        </p:spPr>
        <p:txBody>
          <a:bodyPr/>
          <a:lstStyle/>
          <a:p>
            <a:r>
              <a:rPr lang="en-US" smtClean="0"/>
              <a:t>European larch</a:t>
            </a:r>
            <a:endParaRPr lang="ru-RU" dirty="0"/>
          </a:p>
        </p:txBody>
      </p:sp>
      <p:sp>
        <p:nvSpPr>
          <p:cNvPr id="8" name="Текст 7"/>
          <p:cNvSpPr>
            <a:spLocks noGrp="1"/>
          </p:cNvSpPr>
          <p:nvPr>
            <p:ph type="body" sz="half" idx="3"/>
          </p:nvPr>
        </p:nvSpPr>
        <p:spPr>
          <a:xfrm>
            <a:off x="5106983" y="1844824"/>
            <a:ext cx="4041775" cy="654843"/>
          </a:xfrm>
        </p:spPr>
        <p:txBody>
          <a:bodyPr/>
          <a:lstStyle/>
          <a:p>
            <a:r>
              <a:rPr lang="en-US" smtClean="0"/>
              <a:t>Sicinska fir</a:t>
            </a:r>
            <a:endParaRPr lang="ru-RU" dirty="0"/>
          </a:p>
        </p:txBody>
      </p:sp>
      <p:pic>
        <p:nvPicPr>
          <p:cNvPr id="10" name="Объект 9"/>
          <p:cNvPicPr>
            <a:picLocks noGrp="1" noChangeAspect="1"/>
          </p:cNvPicPr>
          <p:nvPr>
            <p:ph sz="quarter" idx="2"/>
          </p:nvPr>
        </p:nvPicPr>
        <p:blipFill>
          <a:blip r:embed="rId2" cstate="print">
            <a:extLst>
              <a:ext uri="{28A0092B-C50C-407E-A947-70E740481C1C}">
                <a14:useLocalDpi xmlns:a14="http://schemas.microsoft.com/office/drawing/2010/main" xmlns="" val="0"/>
              </a:ext>
            </a:extLst>
          </a:blip>
          <a:stretch>
            <a:fillRect/>
          </a:stretch>
        </p:blipFill>
        <p:spPr>
          <a:xfrm>
            <a:off x="1034852" y="2514600"/>
            <a:ext cx="2884884" cy="3846513"/>
          </a:xfrm>
        </p:spPr>
      </p:pic>
      <p:pic>
        <p:nvPicPr>
          <p:cNvPr id="11" name="Объект 10"/>
          <p:cNvPicPr>
            <a:picLocks noGrp="1" noChangeAspect="1"/>
          </p:cNvPicPr>
          <p:nvPr>
            <p:ph sz="quarter" idx="4"/>
          </p:nvPr>
        </p:nvPicPr>
        <p:blipFill>
          <a:blip r:embed="rId3">
            <a:extLst>
              <a:ext uri="{28A0092B-C50C-407E-A947-70E740481C1C}">
                <a14:useLocalDpi xmlns:a14="http://schemas.microsoft.com/office/drawing/2010/main" xmlns="" val="0"/>
              </a:ext>
            </a:extLst>
          </a:blip>
          <a:stretch>
            <a:fillRect/>
          </a:stretch>
        </p:blipFill>
        <p:spPr>
          <a:xfrm>
            <a:off x="4961402" y="2514600"/>
            <a:ext cx="3409021" cy="3846513"/>
          </a:xfrm>
        </p:spPr>
      </p:pic>
    </p:spTree>
    <p:extLst>
      <p:ext uri="{BB962C8B-B14F-4D97-AF65-F5344CB8AC3E}">
        <p14:creationId xmlns:p14="http://schemas.microsoft.com/office/powerpoint/2010/main" xmlns="" val="1902427866"/>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251520" y="548680"/>
            <a:ext cx="8229600" cy="1143000"/>
          </a:xfrm>
        </p:spPr>
        <p:txBody>
          <a:bodyPr/>
          <a:lstStyle/>
          <a:p>
            <a:r>
              <a:rPr lang="en-US" dirty="0" smtClean="0"/>
              <a:t>Fauna</a:t>
            </a:r>
            <a:endParaRPr lang="ru-RU" dirty="0"/>
          </a:p>
        </p:txBody>
      </p:sp>
      <p:pic>
        <p:nvPicPr>
          <p:cNvPr id="9" name="Объект 8"/>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39552" y="1844824"/>
            <a:ext cx="7776864" cy="4824536"/>
          </a:xfrm>
        </p:spPr>
      </p:pic>
    </p:spTree>
    <p:extLst>
      <p:ext uri="{BB962C8B-B14F-4D97-AF65-F5344CB8AC3E}">
        <p14:creationId xmlns:p14="http://schemas.microsoft.com/office/powerpoint/2010/main" xmlns="" val="1044736410"/>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2"/>
          </p:nvPr>
        </p:nvSpPr>
        <p:spPr>
          <a:xfrm>
            <a:off x="539552" y="1988840"/>
            <a:ext cx="2961456" cy="4043536"/>
          </a:xfrm>
        </p:spPr>
        <p:txBody>
          <a:bodyPr/>
          <a:lstStyle/>
          <a:p>
            <a:r>
              <a:rPr lang="en-US" dirty="0"/>
              <a:t>The fauna of the country is not too large variety and typical of Northern Europe. At the moment there are about 70 species of mammals, despite the fact that 13 of them are imported and not indigenous, endemic species there.</a:t>
            </a:r>
            <a:endParaRPr lang="ru-RU" dirty="0"/>
          </a:p>
        </p:txBody>
      </p:sp>
      <p:pic>
        <p:nvPicPr>
          <p:cNvPr id="7" name="Объект 6"/>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3851920" y="2132856"/>
            <a:ext cx="5040560" cy="3456384"/>
          </a:xfrm>
        </p:spPr>
      </p:pic>
    </p:spTree>
    <p:extLst>
      <p:ext uri="{BB962C8B-B14F-4D97-AF65-F5344CB8AC3E}">
        <p14:creationId xmlns:p14="http://schemas.microsoft.com/office/powerpoint/2010/main" xmlns="" val="1219676464"/>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539552" y="2132856"/>
            <a:ext cx="2889448" cy="4115544"/>
          </a:xfrm>
        </p:spPr>
        <p:txBody>
          <a:bodyPr/>
          <a:lstStyle/>
          <a:p>
            <a:r>
              <a:rPr lang="ru-RU" dirty="0"/>
              <a:t> </a:t>
            </a:r>
            <a:r>
              <a:rPr lang="en-US" dirty="0"/>
              <a:t>Great variety of different birds (588 species)</a:t>
            </a:r>
            <a:endParaRPr lang="ru-RU" dirty="0"/>
          </a:p>
        </p:txBody>
      </p:sp>
      <p:pic>
        <p:nvPicPr>
          <p:cNvPr id="6" name="Объект 5"/>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3563888" y="1916832"/>
            <a:ext cx="5104936" cy="3744416"/>
          </a:xfrm>
        </p:spPr>
      </p:pic>
    </p:spTree>
    <p:extLst>
      <p:ext uri="{BB962C8B-B14F-4D97-AF65-F5344CB8AC3E}">
        <p14:creationId xmlns:p14="http://schemas.microsoft.com/office/powerpoint/2010/main" xmlns="" val="892450102"/>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35</TotalTime>
  <Words>250</Words>
  <Application>Microsoft Office PowerPoint</Application>
  <PresentationFormat>Экран (4:3)</PresentationFormat>
  <Paragraphs>28</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Поток</vt:lpstr>
      <vt:lpstr>The Flora and Fauna of Great Britain</vt:lpstr>
      <vt:lpstr>Слайд 2</vt:lpstr>
      <vt:lpstr>Flora</vt:lpstr>
      <vt:lpstr>Слайд 4</vt:lpstr>
      <vt:lpstr>Слайд 5</vt:lpstr>
      <vt:lpstr>Слайд 6</vt:lpstr>
      <vt:lpstr>Fauna</vt:lpstr>
      <vt:lpstr>Слайд 8</vt:lpstr>
      <vt:lpstr>Слайд 9</vt:lpstr>
      <vt:lpstr>Chinese muntjac</vt:lpstr>
      <vt:lpstr>Слайд 11</vt:lpstr>
      <vt:lpstr>Слайд 12</vt:lpstr>
      <vt:lpstr>Слайд 13</vt:lpstr>
      <vt:lpstr>Shrew</vt:lpstr>
      <vt:lpstr>Слайд 15</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Флора и Фауна Великобритании</dc:title>
  <dc:creator>я</dc:creator>
  <cp:lastModifiedBy>Таня</cp:lastModifiedBy>
  <cp:revision>7</cp:revision>
  <dcterms:created xsi:type="dcterms:W3CDTF">2018-01-21T14:56:07Z</dcterms:created>
  <dcterms:modified xsi:type="dcterms:W3CDTF">2018-01-21T16:33:59Z</dcterms:modified>
</cp:coreProperties>
</file>