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6" r:id="rId6"/>
    <p:sldId id="267" r:id="rId7"/>
    <p:sldId id="268" r:id="rId8"/>
    <p:sldId id="264" r:id="rId9"/>
    <p:sldId id="265" r:id="rId10"/>
    <p:sldId id="270" r:id="rId11"/>
    <p:sldId id="271" r:id="rId12"/>
    <p:sldId id="278" r:id="rId13"/>
    <p:sldId id="274" r:id="rId14"/>
    <p:sldId id="275" r:id="rId15"/>
    <p:sldId id="279" r:id="rId16"/>
    <p:sldId id="282" r:id="rId17"/>
    <p:sldId id="284" r:id="rId18"/>
    <p:sldId id="286" r:id="rId19"/>
    <p:sldId id="287" r:id="rId20"/>
    <p:sldId id="288"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AEE58-AD20-43EF-BE21-C2F3C6B657B7}" type="datetimeFigureOut">
              <a:rPr lang="ru-RU" smtClean="0"/>
              <a:pPr/>
              <a:t>20.01.2018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4377F-C28B-40DB-BD7A-BC078690E3D0}" type="slidenum">
              <a:rPr lang="ru-RU" smtClean="0"/>
              <a:pPr/>
              <a:t>‹#›</a:t>
            </a:fld>
            <a:endParaRPr lang="ru-RU"/>
          </a:p>
        </p:txBody>
      </p:sp>
    </p:spTree>
    <p:extLst>
      <p:ext uri="{BB962C8B-B14F-4D97-AF65-F5344CB8AC3E}">
        <p14:creationId xmlns:p14="http://schemas.microsoft.com/office/powerpoint/2010/main" xmlns="" val="128227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A84377F-C28B-40DB-BD7A-BC078690E3D0}" type="slidenum">
              <a:rPr lang="ru-RU" smtClean="0"/>
              <a:pPr/>
              <a:t>18</a:t>
            </a:fld>
            <a:endParaRPr lang="ru-RU"/>
          </a:p>
        </p:txBody>
      </p:sp>
    </p:spTree>
    <p:extLst>
      <p:ext uri="{BB962C8B-B14F-4D97-AF65-F5344CB8AC3E}">
        <p14:creationId xmlns:p14="http://schemas.microsoft.com/office/powerpoint/2010/main" xmlns="" val="264820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108251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328125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390644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114722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30226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415192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291060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267366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289192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3741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E13990-E249-46E2-A0C5-73B061332CB0}" type="datetimeFigureOut">
              <a:rPr lang="ru-RU" smtClean="0"/>
              <a:pPr/>
              <a:t>20.01.2018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324879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13990-E249-46E2-A0C5-73B061332CB0}" type="datetimeFigureOut">
              <a:rPr lang="ru-RU" smtClean="0"/>
              <a:pPr/>
              <a:t>20.01.2018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83C1D-528A-4294-80D9-C2F0E5CB89BA}" type="slidenum">
              <a:rPr lang="ru-RU" smtClean="0"/>
              <a:pPr/>
              <a:t>‹#›</a:t>
            </a:fld>
            <a:endParaRPr lang="ru-RU"/>
          </a:p>
        </p:txBody>
      </p:sp>
    </p:spTree>
    <p:extLst>
      <p:ext uri="{BB962C8B-B14F-4D97-AF65-F5344CB8AC3E}">
        <p14:creationId xmlns:p14="http://schemas.microsoft.com/office/powerpoint/2010/main" xmlns="" val="51997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55.jpeg"/><Relationship Id="rId5" Type="http://schemas.openxmlformats.org/officeDocument/2006/relationships/image" Target="../media/image50.jpeg"/><Relationship Id="rId10" Type="http://schemas.openxmlformats.org/officeDocument/2006/relationships/image" Target="../media/image54.jpeg"/><Relationship Id="rId4" Type="http://schemas.openxmlformats.org/officeDocument/2006/relationships/image" Target="../media/image49.jpeg"/><Relationship Id="rId9" Type="http://schemas.openxmlformats.org/officeDocument/2006/relationships/image" Target="../media/image53.jpeg"/></Relationships>
</file>

<file path=ppt/slides/_rels/slide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sz="3200" dirty="0" smtClean="0"/>
          </a:p>
          <a:p>
            <a:pPr algn="ctr"/>
            <a:r>
              <a:rPr lang="en-US" sz="3200" dirty="0" smtClean="0"/>
              <a:t>PROJECT</a:t>
            </a:r>
          </a:p>
          <a:p>
            <a:pPr algn="ctr"/>
            <a:r>
              <a:rPr lang="en-US" sz="3200" smtClean="0"/>
              <a:t>“</a:t>
            </a:r>
            <a:r>
              <a:rPr lang="en-US" sz="3200" smtClean="0"/>
              <a:t>Crimea  </a:t>
            </a:r>
            <a:r>
              <a:rPr lang="en-US" sz="3200" dirty="0" smtClean="0"/>
              <a:t>is  </a:t>
            </a:r>
            <a:r>
              <a:rPr lang="en-US" sz="3200" smtClean="0"/>
              <a:t>our  </a:t>
            </a:r>
            <a:r>
              <a:rPr lang="en-US" sz="3200" smtClean="0"/>
              <a:t>homeland”</a:t>
            </a:r>
            <a:endParaRPr lang="en-US" sz="3200" dirty="0" smtClean="0"/>
          </a:p>
          <a:p>
            <a:pPr algn="ctr"/>
            <a:endParaRPr lang="en-US" sz="3200" dirty="0" smtClean="0"/>
          </a:p>
          <a:p>
            <a:pPr algn="ctr"/>
            <a:endParaRPr lang="en-US" sz="3200" dirty="0" smtClean="0"/>
          </a:p>
          <a:p>
            <a:pPr algn="r"/>
            <a:endParaRPr lang="en-US" sz="3200" dirty="0" smtClean="0"/>
          </a:p>
          <a:p>
            <a:pPr algn="r"/>
            <a:endParaRPr lang="en-US" sz="3200" dirty="0" smtClean="0"/>
          </a:p>
          <a:p>
            <a:pPr algn="ctr"/>
            <a:endParaRPr lang="ru-RU" sz="3200" dirty="0"/>
          </a:p>
        </p:txBody>
      </p:sp>
      <p:sp>
        <p:nvSpPr>
          <p:cNvPr id="21505" name="Rectangle 1"/>
          <p:cNvSpPr>
            <a:spLocks noChangeArrowheads="1"/>
          </p:cNvSpPr>
          <p:nvPr/>
        </p:nvSpPr>
        <p:spPr bwMode="auto">
          <a:xfrm>
            <a:off x="9076991" y="0"/>
            <a:ext cx="3115020" cy="688393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2200" dirty="0" smtClean="0">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2200" dirty="0" smtClean="0">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2200" dirty="0" smtClean="0">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2200" dirty="0" smtClean="0">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2200" dirty="0" smtClean="0">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2200" dirty="0" smtClean="0">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Made by pupil of form </a:t>
            </a:r>
            <a:r>
              <a:rPr lang="en-US" sz="2200" dirty="0" smtClean="0">
                <a:solidFill>
                  <a:schemeClr val="bg1"/>
                </a:solidFill>
                <a:latin typeface="Times New Roman" pitchFamily="18" charset="0"/>
                <a:ea typeface="Times New Roman" pitchFamily="18" charset="0"/>
                <a:cs typeface="Times New Roman" pitchFamily="18" charset="0"/>
              </a:rPr>
              <a:t>7</a:t>
            </a:r>
            <a:r>
              <a:rPr kumimoji="0" lang="en-US" sz="2200" b="0"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th</a:t>
            </a:r>
          </a:p>
          <a:p>
            <a:pPr marL="0" marR="0" lvl="0" indent="0" algn="r" defTabSz="914400" rtl="0" eaLnBrk="1" fontAlgn="base" latinLnBrk="0" hangingPunct="1">
              <a:lnSpc>
                <a:spcPct val="100000"/>
              </a:lnSpc>
              <a:spcBef>
                <a:spcPct val="0"/>
              </a:spcBef>
              <a:spcAft>
                <a:spcPct val="0"/>
              </a:spcAft>
              <a:buClrTx/>
              <a:buSzTx/>
              <a:buFontTx/>
              <a:buNone/>
              <a:tabLst/>
            </a:pPr>
            <a:endParaRPr lang="en-US" sz="3200" baseline="30000" dirty="0" smtClean="0">
              <a:solidFill>
                <a:schemeClr val="bg1"/>
              </a:solidFill>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en-US" sz="3200" baseline="30000" dirty="0" err="1" smtClean="0">
                <a:solidFill>
                  <a:schemeClr val="bg1"/>
                </a:solidFill>
                <a:latin typeface="Times New Roman" pitchFamily="18" charset="0"/>
                <a:cs typeface="Times New Roman" pitchFamily="18" charset="0"/>
              </a:rPr>
              <a:t>Elvina</a:t>
            </a:r>
            <a:r>
              <a:rPr lang="en-US" sz="3200" baseline="30000" dirty="0" smtClean="0">
                <a:solidFill>
                  <a:schemeClr val="bg1"/>
                </a:solidFill>
                <a:latin typeface="Times New Roman" pitchFamily="18" charset="0"/>
                <a:cs typeface="Times New Roman" pitchFamily="18" charset="0"/>
              </a:rPr>
              <a:t>   </a:t>
            </a:r>
            <a:r>
              <a:rPr lang="en-US" sz="3200" baseline="30000" dirty="0" err="1" smtClean="0">
                <a:solidFill>
                  <a:schemeClr val="bg1"/>
                </a:solidFill>
                <a:latin typeface="Times New Roman" pitchFamily="18" charset="0"/>
                <a:cs typeface="Times New Roman" pitchFamily="18" charset="0"/>
              </a:rPr>
              <a:t>Adjiasanova</a:t>
            </a:r>
            <a:endParaRPr lang="en-US" sz="3200" baseline="30000" dirty="0" smtClean="0">
              <a:solidFill>
                <a:schemeClr val="bg1"/>
              </a:solidFill>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en-US" sz="3200" baseline="30000" dirty="0" smtClean="0">
                <a:solidFill>
                  <a:schemeClr val="bg1"/>
                </a:solidFill>
                <a:latin typeface="Times New Roman" pitchFamily="18" charset="0"/>
                <a:cs typeface="Times New Roman" pitchFamily="18" charset="0"/>
              </a:rPr>
              <a:t>Teacher: </a:t>
            </a:r>
            <a:r>
              <a:rPr lang="en-US" sz="3200" baseline="30000" dirty="0" err="1" smtClean="0">
                <a:solidFill>
                  <a:schemeClr val="bg1"/>
                </a:solidFill>
                <a:latin typeface="Times New Roman" pitchFamily="18" charset="0"/>
                <a:cs typeface="Times New Roman" pitchFamily="18" charset="0"/>
              </a:rPr>
              <a:t>Ivanova</a:t>
            </a:r>
            <a:r>
              <a:rPr lang="en-US" sz="3200" baseline="30000" dirty="0" smtClean="0">
                <a:solidFill>
                  <a:schemeClr val="bg1"/>
                </a:solidFill>
                <a:latin typeface="Times New Roman" pitchFamily="18" charset="0"/>
                <a:cs typeface="Times New Roman" pitchFamily="18" charset="0"/>
              </a:rPr>
              <a:t> T.S.</a:t>
            </a: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baseline="30000" dirty="0" smtClean="0">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dirty="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838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3" name="Прямоугольник 2"/>
          <p:cNvSpPr/>
          <p:nvPr/>
        </p:nvSpPr>
        <p:spPr>
          <a:xfrm>
            <a:off x="3048000" y="2274838"/>
            <a:ext cx="6096000" cy="2554545"/>
          </a:xfrm>
          <a:prstGeom prst="rect">
            <a:avLst/>
          </a:prstGeom>
        </p:spPr>
        <p:txBody>
          <a:bodyPr>
            <a:spAutoFit/>
          </a:bodyPr>
          <a:lstStyle/>
          <a:p>
            <a:r>
              <a:rPr lang="en-US" sz="2000" dirty="0"/>
              <a:t>Water resources of the Crimea are of a great variety of resources. It is washed by two seas, and within the main water bodies of the Crimea's rivers, lakes and reservoirs</a:t>
            </a:r>
            <a:r>
              <a:rPr lang="en-US" sz="2000" dirty="0" smtClean="0"/>
              <a:t>.</a:t>
            </a:r>
            <a:r>
              <a:rPr lang="ru-RU" sz="2000" dirty="0" smtClean="0"/>
              <a:t>  </a:t>
            </a:r>
            <a:r>
              <a:rPr lang="en-US" sz="2000" dirty="0" smtClean="0"/>
              <a:t>The </a:t>
            </a:r>
            <a:r>
              <a:rPr lang="en-US" sz="2000" dirty="0"/>
              <a:t>reservoirs of the Crimea: the </a:t>
            </a:r>
            <a:r>
              <a:rPr lang="en-US" sz="2000" dirty="0" smtClean="0"/>
              <a:t>sea</a:t>
            </a:r>
            <a:r>
              <a:rPr lang="ru-RU" sz="2000" dirty="0" smtClean="0"/>
              <a:t> </a:t>
            </a:r>
            <a:r>
              <a:rPr lang="en-US" sz="2000" dirty="0" smtClean="0"/>
              <a:t>Around </a:t>
            </a:r>
            <a:r>
              <a:rPr lang="en-US" sz="2000" dirty="0"/>
              <a:t>the Crimea is only two seas — Azov and Black. However, they have so many attractions that beckon tourists from countries of the former USSR. And the black sea coast of Crimea in popularity second only to Sochi.</a:t>
            </a: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 y="0"/>
            <a:ext cx="3048000" cy="210747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2107474"/>
            <a:ext cx="3048000" cy="234260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4450080"/>
            <a:ext cx="3047999" cy="240792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48000" y="1181"/>
            <a:ext cx="3047998" cy="2107474"/>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95998" y="-11969"/>
            <a:ext cx="3017519" cy="2089955"/>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111345" y="0"/>
            <a:ext cx="3080651" cy="2107474"/>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047998" y="4754879"/>
            <a:ext cx="3048000" cy="2115089"/>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095996" y="4754878"/>
            <a:ext cx="3015349" cy="2109105"/>
          </a:xfrm>
          <a:prstGeom prst="rect">
            <a:avLst/>
          </a:prstGeom>
        </p:spPr>
      </p:pic>
      <p:pic>
        <p:nvPicPr>
          <p:cNvPr id="13" name="Рисунок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9111345" y="4748894"/>
            <a:ext cx="3096983" cy="2109106"/>
          </a:xfrm>
          <a:prstGeom prst="rect">
            <a:avLst/>
          </a:prstGeom>
        </p:spPr>
      </p:pic>
      <p:pic>
        <p:nvPicPr>
          <p:cNvPr id="17" name="Рисунок 1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9111343" y="2119443"/>
            <a:ext cx="3080653" cy="2641420"/>
          </a:xfrm>
          <a:prstGeom prst="rect">
            <a:avLst/>
          </a:prstGeom>
        </p:spPr>
      </p:pic>
    </p:spTree>
    <p:extLst>
      <p:ext uri="{BB962C8B-B14F-4D97-AF65-F5344CB8AC3E}">
        <p14:creationId xmlns:p14="http://schemas.microsoft.com/office/powerpoint/2010/main" xmlns="" val="3274095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3104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100148" y="-191712"/>
            <a:ext cx="11713029" cy="2211977"/>
          </a:xfrm>
          <a:prstGeom prst="rect">
            <a:avLst/>
          </a:prstGeom>
        </p:spPr>
      </p:pic>
      <p:sp>
        <p:nvSpPr>
          <p:cNvPr id="6" name="Прямоугольник 5"/>
          <p:cNvSpPr/>
          <p:nvPr/>
        </p:nvSpPr>
        <p:spPr>
          <a:xfrm>
            <a:off x="1166949" y="2690336"/>
            <a:ext cx="9579428" cy="2246769"/>
          </a:xfrm>
          <a:prstGeom prst="rect">
            <a:avLst/>
          </a:prstGeom>
        </p:spPr>
        <p:txBody>
          <a:bodyPr wrap="square">
            <a:spAutoFit/>
          </a:bodyPr>
          <a:lstStyle/>
          <a:p>
            <a:r>
              <a:rPr lang="en-US" sz="2800" dirty="0"/>
              <a:t>Water is one of the most important elements on earth. It gives life to all living things. Water is almost the most useful resource person. In the Crimea, which is so well provided with heat, always had a problem with water availability. But this depends on plant life and agricultural productivity.</a:t>
            </a:r>
            <a:endParaRPr lang="ru-RU" sz="2800" dirty="0"/>
          </a:p>
        </p:txBody>
      </p:sp>
    </p:spTree>
    <p:extLst>
      <p:ext uri="{BB962C8B-B14F-4D97-AF65-F5344CB8AC3E}">
        <p14:creationId xmlns:p14="http://schemas.microsoft.com/office/powerpoint/2010/main" xmlns="" val="2918286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stretch>
            <a:fillRect/>
          </a:stretch>
        </p:blipFill>
        <p:spPr>
          <a:xfrm>
            <a:off x="927463" y="2607325"/>
            <a:ext cx="10337074" cy="133765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68640" y="0"/>
            <a:ext cx="4023360" cy="283899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71109" y="0"/>
            <a:ext cx="4197531" cy="283899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0"/>
            <a:ext cx="3971109" cy="2838994"/>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0" y="3605349"/>
            <a:ext cx="3971109" cy="3252651"/>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971109" y="3605349"/>
            <a:ext cx="4197531" cy="3255918"/>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168641" y="3605348"/>
            <a:ext cx="4023360" cy="3254285"/>
          </a:xfrm>
          <a:prstGeom prst="rect">
            <a:avLst/>
          </a:prstGeom>
        </p:spPr>
      </p:pic>
    </p:spTree>
    <p:extLst>
      <p:ext uri="{BB962C8B-B14F-4D97-AF65-F5344CB8AC3E}">
        <p14:creationId xmlns:p14="http://schemas.microsoft.com/office/powerpoint/2010/main" xmlns="" val="294843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0" dirty="0"/>
              <a:t>The Symbols Of The Crimea</a:t>
            </a:r>
            <a:endParaRPr lang="ru-RU" sz="8000" dirty="0"/>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1999" cy="3030583"/>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988525"/>
            <a:ext cx="12192000" cy="2933427"/>
          </a:xfrm>
          <a:prstGeom prst="rect">
            <a:avLst/>
          </a:prstGeom>
        </p:spPr>
      </p:pic>
    </p:spTree>
    <p:extLst>
      <p:ext uri="{BB962C8B-B14F-4D97-AF65-F5344CB8AC3E}">
        <p14:creationId xmlns:p14="http://schemas.microsoft.com/office/powerpoint/2010/main" xmlns="" val="344827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3" name="Прямоугольник 2"/>
          <p:cNvSpPr/>
          <p:nvPr/>
        </p:nvSpPr>
        <p:spPr>
          <a:xfrm>
            <a:off x="3048000" y="1859340"/>
            <a:ext cx="6096000" cy="2862322"/>
          </a:xfrm>
          <a:prstGeom prst="rect">
            <a:avLst/>
          </a:prstGeom>
        </p:spPr>
        <p:txBody>
          <a:bodyPr>
            <a:spAutoFit/>
          </a:bodyPr>
          <a:lstStyle/>
          <a:p>
            <a:r>
              <a:rPr lang="en-US" dirty="0"/>
              <a:t>Such recognized "panel consisting of three horizontally located color strips: top — blue component of 1/6 of the flag's width, medium, white, part 4/6 of the width of the flag; the bottom one is red, part 1/6 of the flag's </a:t>
            </a:r>
            <a:r>
              <a:rPr lang="en-US" dirty="0" smtClean="0"/>
              <a:t>width</a:t>
            </a:r>
            <a:r>
              <a:rPr lang="ru-RU" dirty="0" smtClean="0"/>
              <a:t>.</a:t>
            </a:r>
            <a:r>
              <a:rPr lang="en-US" dirty="0" smtClean="0"/>
              <a:t>The </a:t>
            </a:r>
            <a:r>
              <a:rPr lang="en-US" dirty="0"/>
              <a:t>basis for the development of flag was based on the traditional </a:t>
            </a:r>
            <a:r>
              <a:rPr lang="ru-RU" dirty="0" smtClean="0"/>
              <a:t> </a:t>
            </a:r>
            <a:r>
              <a:rPr lang="ru-RU" dirty="0"/>
              <a:t>.</a:t>
            </a:r>
            <a:r>
              <a:rPr lang="en-US" dirty="0" smtClean="0"/>
              <a:t> </a:t>
            </a:r>
            <a:r>
              <a:rPr lang="en-US" dirty="0"/>
              <a:t>South-East Europe color. Red bottom stripe of the flag symbolizes the heroic and tragic history of the Crimea, the memory of the lessons of the past. Top blue — hope on a prosperous future. The average white stands for equality of all cultures and peoples of the Peninsula, the desire for civil peace.</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192000" cy="1859340"/>
          </a:xfrm>
          <a:prstGeom prst="rect">
            <a:avLst/>
          </a:prstGeom>
        </p:spPr>
      </p:pic>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21662"/>
            <a:ext cx="12192000" cy="213633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832496"/>
            <a:ext cx="3048000" cy="2916011"/>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43703" y="1859338"/>
            <a:ext cx="3248297" cy="2855537"/>
          </a:xfrm>
          <a:prstGeom prst="rect">
            <a:avLst/>
          </a:prstGeom>
        </p:spPr>
      </p:pic>
    </p:spTree>
    <p:extLst>
      <p:ext uri="{BB962C8B-B14F-4D97-AF65-F5344CB8AC3E}">
        <p14:creationId xmlns:p14="http://schemas.microsoft.com/office/powerpoint/2010/main" xmlns="" val="188388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3" name="Прямоугольник 2"/>
          <p:cNvSpPr/>
          <p:nvPr/>
        </p:nvSpPr>
        <p:spPr>
          <a:xfrm>
            <a:off x="3048000" y="1305342"/>
            <a:ext cx="6096000" cy="4247317"/>
          </a:xfrm>
          <a:prstGeom prst="rect">
            <a:avLst/>
          </a:prstGeom>
        </p:spPr>
        <p:txBody>
          <a:bodyPr>
            <a:spAutoFit/>
          </a:bodyPr>
          <a:lstStyle/>
          <a:p>
            <a:r>
              <a:rPr lang="en-US" dirty="0"/>
              <a:t>The coat of arms of the Autonomous Republic of Crimea represents in scarlet </a:t>
            </a:r>
            <a:r>
              <a:rPr lang="ru-RU" dirty="0" smtClean="0"/>
              <a:t> </a:t>
            </a:r>
            <a:r>
              <a:rPr lang="en-US" dirty="0" smtClean="0"/>
              <a:t> </a:t>
            </a:r>
            <a:r>
              <a:rPr lang="en-US" dirty="0"/>
              <a:t>the shield is turned to the right of the silver Gryphon, holding in his right paw an open silver shell with a blue pearl. The shield is crowned with the rising sun and surrounded by two white columns, connected blue-white-red ribbon with the motto: "Prosperity in unity". The basis of the symbolism of the Emblem is supposed traditional for Crimea since antiquity, with the image of a Gryphon, which, as a unifying symbol that expresses the idea of interpenetration of cultures and the natural and cultural diversity of Crimea. Griffin, holding in the paw a gem (symbol of the unique area of the planet), to read as guardian of the Republic. Viking shield emblem — a reminder of the trade routes passing through the Crimea, columns are symbols of past civilizations that have left their traces on the Peninsula.</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3048000" cy="228600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286000"/>
            <a:ext cx="3048000" cy="2286000"/>
          </a:xfrm>
          <a:prstGeom prst="rect">
            <a:avLst/>
          </a:prstGeom>
        </p:spPr>
      </p:pic>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572000"/>
            <a:ext cx="3048000" cy="2286000"/>
          </a:xfrm>
          <a:prstGeom prst="rect">
            <a:avLst/>
          </a:prstGeom>
        </p:spPr>
      </p:pic>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0" y="0"/>
            <a:ext cx="3048000" cy="2286000"/>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0" y="2286000"/>
            <a:ext cx="3048000" cy="2286000"/>
          </a:xfrm>
          <a:prstGeom prst="rect">
            <a:avLst/>
          </a:prstGeom>
        </p:spPr>
      </p:pic>
      <p:pic>
        <p:nvPicPr>
          <p:cNvPr id="9" name="Рисунок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0" y="4572000"/>
            <a:ext cx="3048000" cy="2286000"/>
          </a:xfrm>
          <a:prstGeom prst="rect">
            <a:avLst/>
          </a:prstGeom>
        </p:spPr>
      </p:pic>
      <p:pic>
        <p:nvPicPr>
          <p:cNvPr id="10" name="Рисунок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0" y="0"/>
            <a:ext cx="6095999" cy="1305341"/>
          </a:xfrm>
          <a:prstGeom prst="rect">
            <a:avLst/>
          </a:prstGeom>
        </p:spPr>
      </p:pic>
      <p:pic>
        <p:nvPicPr>
          <p:cNvPr id="11" name="Рисунок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0" y="5451566"/>
            <a:ext cx="6095999" cy="1406434"/>
          </a:xfrm>
          <a:prstGeom prst="rect">
            <a:avLst/>
          </a:prstGeom>
        </p:spPr>
      </p:pic>
    </p:spTree>
    <p:extLst>
      <p:ext uri="{BB962C8B-B14F-4D97-AF65-F5344CB8AC3E}">
        <p14:creationId xmlns:p14="http://schemas.microsoft.com/office/powerpoint/2010/main" xmlns="" val="403905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200" dirty="0"/>
              <a:t>The National Anthem Of Crimea</a:t>
            </a:r>
            <a:endParaRPr lang="ru-RU" sz="7200" dirty="0"/>
          </a:p>
        </p:txBody>
      </p:sp>
    </p:spTree>
    <p:extLst>
      <p:ext uri="{BB962C8B-B14F-4D97-AF65-F5344CB8AC3E}">
        <p14:creationId xmlns:p14="http://schemas.microsoft.com/office/powerpoint/2010/main" xmlns="" val="370079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dirty="0"/>
              <a:t>T</a:t>
            </a:r>
            <a:r>
              <a:rPr lang="en-US" sz="4800" dirty="0" smtClean="0"/>
              <a:t>he </a:t>
            </a:r>
            <a:r>
              <a:rPr lang="en-US" sz="4800" dirty="0"/>
              <a:t>national anthem of Crimea (the State anthem of the Republic of Crimea[2]/Anthem of the Autonomous Republic of Crimea[3]) is approved as the resolution of the Supreme Council of Crimea on 18 October 2000 and confirmed by the law of the Republic of Crimea on 5 June 2014</a:t>
            </a:r>
            <a:endParaRPr lang="ru-RU" sz="4800" dirty="0"/>
          </a:p>
        </p:txBody>
      </p:sp>
    </p:spTree>
    <p:extLst>
      <p:ext uri="{BB962C8B-B14F-4D97-AF65-F5344CB8AC3E}">
        <p14:creationId xmlns:p14="http://schemas.microsoft.com/office/powerpoint/2010/main" xmlns="" val="344912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000" dirty="0"/>
              <a:t>The Crimean Peninsula is a wonderful place where you can relax .This is the place where many miracles .I am very glad that my homeland is Crimea . That Crimea is my home, my destiny. And I can safely say that I am proud of my Motherland .</a:t>
            </a:r>
            <a:endParaRPr lang="ru-RU" sz="6000" dirty="0"/>
          </a:p>
        </p:txBody>
      </p:sp>
    </p:spTree>
    <p:extLst>
      <p:ext uri="{BB962C8B-B14F-4D97-AF65-F5344CB8AC3E}">
        <p14:creationId xmlns:p14="http://schemas.microsoft.com/office/powerpoint/2010/main" xmlns="" val="273404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600" dirty="0"/>
              <a:t>Crimea is my homeland</a:t>
            </a:r>
            <a:endParaRPr lang="ru-RU" sz="9600" dirty="0"/>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00503" y="0"/>
            <a:ext cx="5991497" cy="297833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0"/>
            <a:ext cx="6200503" cy="297833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00503" y="4093029"/>
            <a:ext cx="5991498" cy="2764971"/>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 y="4093028"/>
            <a:ext cx="6200504" cy="2764971"/>
          </a:xfrm>
          <a:prstGeom prst="rect">
            <a:avLst/>
          </a:prstGeom>
        </p:spPr>
      </p:pic>
    </p:spTree>
    <p:extLst>
      <p:ext uri="{BB962C8B-B14F-4D97-AF65-F5344CB8AC3E}">
        <p14:creationId xmlns:p14="http://schemas.microsoft.com/office/powerpoint/2010/main" xmlns="" val="162184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t>Crimean paints</a:t>
            </a:r>
          </a:p>
          <a:p>
            <a:pPr algn="ctr"/>
            <a:endParaRPr lang="en-US" sz="4000" dirty="0" smtClean="0"/>
          </a:p>
          <a:p>
            <a:pPr algn="ctr"/>
            <a:r>
              <a:rPr lang="en-US" sz="4000" dirty="0" smtClean="0"/>
              <a:t>Colorful Crimean beauty.</a:t>
            </a:r>
          </a:p>
          <a:p>
            <a:pPr algn="ctr"/>
            <a:r>
              <a:rPr lang="en-US" sz="4000" dirty="0" smtClean="0"/>
              <a:t>In the world of the palette there is no richer.</a:t>
            </a:r>
          </a:p>
          <a:p>
            <a:pPr algn="ctr"/>
            <a:r>
              <a:rPr lang="en-US" sz="4000" dirty="0" smtClean="0"/>
              <a:t>Such colors are found here,</a:t>
            </a:r>
          </a:p>
          <a:p>
            <a:pPr algn="ctr"/>
            <a:r>
              <a:rPr lang="en-US" sz="4000" dirty="0" smtClean="0"/>
              <a:t>that you do not know the name of color.</a:t>
            </a:r>
          </a:p>
          <a:p>
            <a:pPr algn="ctr"/>
            <a:r>
              <a:rPr lang="en-US" sz="4000" dirty="0" smtClean="0"/>
              <a:t>But surrounded by tulips and roses,</a:t>
            </a:r>
          </a:p>
          <a:p>
            <a:pPr algn="ctr"/>
            <a:r>
              <a:rPr lang="en-US" sz="4000" dirty="0" smtClean="0"/>
              <a:t>I did not become covered in oblivion duckweed:</a:t>
            </a:r>
          </a:p>
          <a:p>
            <a:pPr algn="ctr"/>
            <a:r>
              <a:rPr lang="en-US" sz="4000" dirty="0" smtClean="0"/>
              <a:t>light haze of your hair</a:t>
            </a:r>
          </a:p>
          <a:p>
            <a:pPr algn="ctr"/>
            <a:r>
              <a:rPr lang="en-US" sz="4000" dirty="0" smtClean="0"/>
              <a:t>Crimea will not paint anything with paint</a:t>
            </a:r>
            <a:r>
              <a:rPr lang="en-US" dirty="0" smtClean="0"/>
              <a:t>.</a:t>
            </a:r>
            <a:endParaRPr lang="ru-RU" dirty="0"/>
          </a:p>
        </p:txBody>
      </p:sp>
    </p:spTree>
    <p:extLst>
      <p:ext uri="{BB962C8B-B14F-4D97-AF65-F5344CB8AC3E}">
        <p14:creationId xmlns:p14="http://schemas.microsoft.com/office/powerpoint/2010/main" xmlns="" val="2116184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600" dirty="0"/>
              <a:t>The end! Thank you for your attention!</a:t>
            </a:r>
            <a:endParaRPr lang="ru-RU" sz="9600" dirty="0"/>
          </a:p>
        </p:txBody>
      </p:sp>
    </p:spTree>
    <p:extLst>
      <p:ext uri="{BB962C8B-B14F-4D97-AF65-F5344CB8AC3E}">
        <p14:creationId xmlns:p14="http://schemas.microsoft.com/office/powerpoint/2010/main" xmlns="" val="157418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600" dirty="0" smtClean="0"/>
              <a:t>Sights  of  Crimea</a:t>
            </a:r>
            <a:endParaRPr lang="ru-RU" sz="96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3936274" cy="2834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90562" y="0"/>
            <a:ext cx="3866606" cy="2821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97234" y="-1"/>
            <a:ext cx="4197532" cy="2821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3962400"/>
            <a:ext cx="4119154"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212184" y="3962400"/>
            <a:ext cx="3979816"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197531" y="3962400"/>
            <a:ext cx="399723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86730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600" dirty="0" smtClean="0"/>
              <a:t>Cities of Crimea</a:t>
            </a:r>
            <a:endParaRPr lang="ru-RU" sz="9600" dirty="0"/>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0" y="34834"/>
            <a:ext cx="4606834" cy="2952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1349827" y="2656116"/>
            <a:ext cx="2168435" cy="29609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Saki</a:t>
            </a:r>
            <a:endParaRPr lang="ru-RU" sz="2400" dirty="0"/>
          </a:p>
        </p:txBody>
      </p:sp>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 y="3901440"/>
            <a:ext cx="4606833" cy="2886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349827" y="6583680"/>
            <a:ext cx="1793967" cy="274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Kerch</a:t>
            </a:r>
            <a:endParaRPr lang="ru-RU" sz="2400" dirty="0"/>
          </a:p>
        </p:txBody>
      </p:sp>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585166" y="34835"/>
            <a:ext cx="4606834" cy="2952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667793" y="34835"/>
            <a:ext cx="2856413" cy="2952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p:nvSpPr>
        <p:spPr>
          <a:xfrm>
            <a:off x="5460274" y="2708366"/>
            <a:ext cx="1297577" cy="2438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Yalta</a:t>
            </a:r>
            <a:endParaRPr lang="ru-RU" sz="2400" dirty="0"/>
          </a:p>
        </p:txBody>
      </p:sp>
      <p:sp>
        <p:nvSpPr>
          <p:cNvPr id="12" name="Прямоугольник 11"/>
          <p:cNvSpPr/>
          <p:nvPr/>
        </p:nvSpPr>
        <p:spPr>
          <a:xfrm>
            <a:off x="9335587" y="2682240"/>
            <a:ext cx="1245326" cy="2438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Evpatoria</a:t>
            </a:r>
            <a:endParaRPr lang="ru-RU"/>
          </a:p>
        </p:txBody>
      </p:sp>
      <p:pic>
        <p:nvPicPr>
          <p:cNvPr id="13" name="Рисунок 1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585166" y="3866605"/>
            <a:ext cx="4589416" cy="2956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Прямоугольник 13"/>
          <p:cNvSpPr/>
          <p:nvPr/>
        </p:nvSpPr>
        <p:spPr>
          <a:xfrm>
            <a:off x="9052559" y="6479177"/>
            <a:ext cx="1654629" cy="3091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a:t>Alushta</a:t>
            </a:r>
            <a:endParaRPr lang="ru-RU" sz="2400" dirty="0"/>
          </a:p>
        </p:txBody>
      </p:sp>
      <p:pic>
        <p:nvPicPr>
          <p:cNvPr id="15" name="Рисунок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78680" y="3866604"/>
            <a:ext cx="2878184" cy="2956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Прямоугольник 15"/>
          <p:cNvSpPr/>
          <p:nvPr/>
        </p:nvSpPr>
        <p:spPr>
          <a:xfrm>
            <a:off x="5442856" y="6548846"/>
            <a:ext cx="1306286" cy="2394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Simferopol</a:t>
            </a:r>
            <a:endParaRPr lang="ru-RU" sz="2000" dirty="0"/>
          </a:p>
        </p:txBody>
      </p:sp>
    </p:spTree>
    <p:extLst>
      <p:ext uri="{BB962C8B-B14F-4D97-AF65-F5344CB8AC3E}">
        <p14:creationId xmlns:p14="http://schemas.microsoft.com/office/powerpoint/2010/main" xmlns="" val="356088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600" dirty="0" smtClean="0"/>
              <a:t>The  animal  world  of  the  Crimea</a:t>
            </a:r>
            <a:endParaRPr lang="ru-RU" sz="6600"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90561" y="0"/>
            <a:ext cx="3901440" cy="31432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87734" y="0"/>
            <a:ext cx="4102826" cy="314325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4191000" cy="31432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 y="3884023"/>
            <a:ext cx="4187734" cy="297397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87734" y="3884023"/>
            <a:ext cx="4102826" cy="2973977"/>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290561" y="3884022"/>
            <a:ext cx="3901440" cy="2973977"/>
          </a:xfrm>
          <a:prstGeom prst="rect">
            <a:avLst/>
          </a:prstGeom>
        </p:spPr>
      </p:pic>
    </p:spTree>
    <p:extLst>
      <p:ext uri="{BB962C8B-B14F-4D97-AF65-F5344CB8AC3E}">
        <p14:creationId xmlns:p14="http://schemas.microsoft.com/office/powerpoint/2010/main" xmlns="" val="166971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3" name="Прямоугольник 2"/>
          <p:cNvSpPr/>
          <p:nvPr/>
        </p:nvSpPr>
        <p:spPr>
          <a:xfrm>
            <a:off x="3048000" y="2828836"/>
            <a:ext cx="6096000" cy="1938992"/>
          </a:xfrm>
          <a:prstGeom prst="rect">
            <a:avLst/>
          </a:prstGeom>
        </p:spPr>
        <p:txBody>
          <a:bodyPr>
            <a:spAutoFit/>
          </a:bodyPr>
          <a:lstStyle/>
          <a:p>
            <a:r>
              <a:rPr lang="en-US" sz="2400" dirty="0"/>
              <a:t>The fauna of the Peninsula is very diverse. We already know that the Crimea is divided into steppe and mountain. And the Peninsula is washed by the Black sea. In the deep sea, this Peninsula is home to various marine species.</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8310" y="0"/>
            <a:ext cx="3953690" cy="282883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97112" y="0"/>
            <a:ext cx="4141198" cy="282883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791" y="0"/>
            <a:ext cx="4071529" cy="2828836"/>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 y="4767828"/>
            <a:ext cx="4084321" cy="2090172"/>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97112" y="4767828"/>
            <a:ext cx="4141198" cy="2090172"/>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251102" y="4767828"/>
            <a:ext cx="3928107" cy="2090172"/>
          </a:xfrm>
          <a:prstGeom prst="rect">
            <a:avLst/>
          </a:prstGeom>
        </p:spPr>
      </p:pic>
    </p:spTree>
    <p:extLst>
      <p:ext uri="{BB962C8B-B14F-4D97-AF65-F5344CB8AC3E}">
        <p14:creationId xmlns:p14="http://schemas.microsoft.com/office/powerpoint/2010/main" xmlns="" val="307363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600" dirty="0"/>
              <a:t>The flora of the Crimea</a:t>
            </a:r>
            <a:endParaRPr lang="ru-RU" sz="9600" dirty="0"/>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4199138" cy="291737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99139" y="0"/>
            <a:ext cx="3994950" cy="2917371"/>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94089" y="0"/>
            <a:ext cx="3997911" cy="2917371"/>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3923930"/>
            <a:ext cx="4199139" cy="2934070"/>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199140" y="3923930"/>
            <a:ext cx="3994950" cy="2934070"/>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194090" y="3923930"/>
            <a:ext cx="3997910" cy="2934069"/>
          </a:xfrm>
          <a:prstGeom prst="rect">
            <a:avLst/>
          </a:prstGeom>
        </p:spPr>
      </p:pic>
    </p:spTree>
    <p:extLst>
      <p:ext uri="{BB962C8B-B14F-4D97-AF65-F5344CB8AC3E}">
        <p14:creationId xmlns:p14="http://schemas.microsoft.com/office/powerpoint/2010/main" xmlns="" val="41521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3" name="Прямоугольник 2"/>
          <p:cNvSpPr/>
          <p:nvPr/>
        </p:nvSpPr>
        <p:spPr>
          <a:xfrm>
            <a:off x="3048000" y="2136339"/>
            <a:ext cx="6096000" cy="2554545"/>
          </a:xfrm>
          <a:prstGeom prst="rect">
            <a:avLst/>
          </a:prstGeom>
        </p:spPr>
        <p:txBody>
          <a:bodyPr>
            <a:spAutoFit/>
          </a:bodyPr>
          <a:lstStyle/>
          <a:p>
            <a:r>
              <a:rPr lang="en-US" sz="2000" dirty="0"/>
              <a:t>Only in the Crimean flora, there are about 2500 species of wild higher plants. And it is quite a lot. For example, throughout the European part of the former USSR, there are only 1500 species of higher </a:t>
            </a:r>
            <a:r>
              <a:rPr lang="en-US" sz="2000" dirty="0" smtClean="0"/>
              <a:t>plants. We </a:t>
            </a:r>
            <a:r>
              <a:rPr lang="en-US" sz="2000" dirty="0"/>
              <a:t>note the uniqueness of the Crimean flora. It is characterized by significant (about 250), the number of endemic species, i.e. species that are found nowhere in other parts of the world, and only here, in the </a:t>
            </a:r>
            <a:r>
              <a:rPr lang="en-US" sz="2000" dirty="0" smtClean="0"/>
              <a:t>Crimea.</a:t>
            </a: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3143794" cy="221197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3793" y="-6786"/>
            <a:ext cx="3143795" cy="221197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87589" y="-6786"/>
            <a:ext cx="3143795" cy="2218763"/>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431385" y="0"/>
            <a:ext cx="2760615" cy="2218763"/>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4609457"/>
            <a:ext cx="3158309" cy="2263932"/>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158309" y="4609457"/>
            <a:ext cx="3242491" cy="2248543"/>
          </a:xfrm>
          <a:prstGeom prst="rect">
            <a:avLst/>
          </a:prstGeom>
        </p:spPr>
      </p:pic>
      <p:pic>
        <p:nvPicPr>
          <p:cNvPr id="13" name="Рисунок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400800" y="4616243"/>
            <a:ext cx="3030584" cy="2257146"/>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422678" y="4602671"/>
            <a:ext cx="2760615" cy="2255329"/>
          </a:xfrm>
          <a:prstGeom prst="rect">
            <a:avLst/>
          </a:prstGeom>
        </p:spPr>
      </p:pic>
    </p:spTree>
    <p:extLst>
      <p:ext uri="{BB962C8B-B14F-4D97-AF65-F5344CB8AC3E}">
        <p14:creationId xmlns:p14="http://schemas.microsoft.com/office/powerpoint/2010/main" xmlns="" val="368494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000"/>
              <a:t>Sea Of The Crimea</a:t>
            </a:r>
            <a:endParaRPr lang="ru-RU" sz="6000" dirty="0"/>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4284615" cy="306541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84617" y="-1"/>
            <a:ext cx="4049485" cy="306541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34103" y="-1"/>
            <a:ext cx="3857897" cy="306541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3892731"/>
            <a:ext cx="4284615" cy="2965268"/>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284615" y="3892731"/>
            <a:ext cx="4049487" cy="2965269"/>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334102" y="3892731"/>
            <a:ext cx="3857898" cy="2965268"/>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013371" y="3065417"/>
            <a:ext cx="3178629" cy="827313"/>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3059" y="3065417"/>
            <a:ext cx="3095901" cy="827313"/>
          </a:xfrm>
          <a:prstGeom prst="rect">
            <a:avLst/>
          </a:prstGeom>
        </p:spPr>
      </p:pic>
    </p:spTree>
    <p:extLst>
      <p:ext uri="{BB962C8B-B14F-4D97-AF65-F5344CB8AC3E}">
        <p14:creationId xmlns:p14="http://schemas.microsoft.com/office/powerpoint/2010/main" xmlns="" val="23066345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806</Words>
  <Application>Microsoft Office PowerPoint</Application>
  <PresentationFormat>Произвольный</PresentationFormat>
  <Paragraphs>58</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КРЫМ</dc:title>
  <dc:creator>Пользователь</dc:creator>
  <cp:lastModifiedBy>Таня</cp:lastModifiedBy>
  <cp:revision>33</cp:revision>
  <dcterms:created xsi:type="dcterms:W3CDTF">2018-01-16T14:15:51Z</dcterms:created>
  <dcterms:modified xsi:type="dcterms:W3CDTF">2018-01-20T11:19:22Z</dcterms:modified>
</cp:coreProperties>
</file>