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6529E9E-B788-4694-A048-584D07F448D3}"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9C898C2-0A7A-4141-B09E-86A5E4E8C7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6529E9E-B788-4694-A048-584D07F448D3}" type="datetimeFigureOut">
              <a:rPr lang="ru-RU" smtClean="0"/>
              <a:pPr/>
              <a:t>23.01.2018</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C898C2-0A7A-4141-B09E-86A5E4E8C7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556792"/>
            <a:ext cx="7772400" cy="936104"/>
          </a:xfrm>
        </p:spPr>
        <p:txBody>
          <a:bodyPr/>
          <a:lstStyle/>
          <a:p>
            <a:r>
              <a:rPr lang="en-US" sz="2000" dirty="0" smtClean="0"/>
              <a:t>PROJECT</a:t>
            </a:r>
            <a:r>
              <a:rPr lang="en-US" sz="2000" smtClean="0"/>
              <a:t/>
            </a:r>
            <a:br>
              <a:rPr lang="en-US" sz="2000" smtClean="0"/>
            </a:br>
            <a:r>
              <a:rPr lang="en-US" sz="2000" smtClean="0"/>
              <a:t>“Tourist attractions in Russia”</a:t>
            </a:r>
            <a:r>
              <a:rPr lang="en-US" dirty="0" smtClean="0"/>
              <a:t/>
            </a:r>
            <a:br>
              <a:rPr lang="en-US" dirty="0" smtClean="0"/>
            </a:br>
            <a:endParaRPr lang="ru-RU" dirty="0"/>
          </a:p>
        </p:txBody>
      </p:sp>
      <p:sp>
        <p:nvSpPr>
          <p:cNvPr id="3" name="Подзаголовок 2"/>
          <p:cNvSpPr>
            <a:spLocks noGrp="1"/>
          </p:cNvSpPr>
          <p:nvPr>
            <p:ph type="subTitle" idx="1"/>
          </p:nvPr>
        </p:nvSpPr>
        <p:spPr/>
        <p:txBody>
          <a:bodyPr/>
          <a:lstStyle/>
          <a:p>
            <a:pPr algn="r"/>
            <a:r>
              <a:rPr lang="en-US" sz="1600" dirty="0" smtClean="0"/>
              <a:t>Made by pupil of form </a:t>
            </a:r>
            <a:r>
              <a:rPr lang="ru-RU" sz="1600" dirty="0" smtClean="0"/>
              <a:t>9</a:t>
            </a:r>
            <a:r>
              <a:rPr lang="en-US" sz="1600" dirty="0" err="1" smtClean="0"/>
              <a:t>th</a:t>
            </a:r>
            <a:endParaRPr lang="en-US" sz="1600" dirty="0" smtClean="0"/>
          </a:p>
          <a:p>
            <a:pPr algn="r"/>
            <a:r>
              <a:rPr lang="en-US" sz="1600" dirty="0" err="1" smtClean="0"/>
              <a:t>Evgenia</a:t>
            </a:r>
            <a:r>
              <a:rPr lang="en-US" sz="1600" dirty="0" smtClean="0"/>
              <a:t> </a:t>
            </a:r>
            <a:r>
              <a:rPr lang="en-US" sz="1600" dirty="0" err="1" smtClean="0"/>
              <a:t>Orlova</a:t>
            </a:r>
            <a:endParaRPr lang="ru-RU" sz="1600" dirty="0" smtClean="0"/>
          </a:p>
          <a:p>
            <a:pPr algn="r"/>
            <a:r>
              <a:rPr lang="en-US" sz="1600" dirty="0" smtClean="0"/>
              <a:t>Teacher: </a:t>
            </a:r>
            <a:r>
              <a:rPr lang="en-US" sz="1600" dirty="0" err="1" smtClean="0"/>
              <a:t>Ivanova</a:t>
            </a:r>
            <a:r>
              <a:rPr lang="en-US" sz="1600" dirty="0" smtClean="0"/>
              <a:t> T.S.</a:t>
            </a:r>
            <a:endParaRPr lang="ru-RU" sz="1600" dirty="0" smtClean="0"/>
          </a:p>
          <a:p>
            <a:pPr algn="r"/>
            <a:endParaRPr lang="ru-RU" sz="1600" dirty="0" smtClean="0"/>
          </a:p>
          <a:p>
            <a:pPr algn="r"/>
            <a:endParaRPr lang="ru-RU" sz="1600" dirty="0" smtClean="0"/>
          </a:p>
          <a:p>
            <a:pPr algn="r"/>
            <a:endParaRPr lang="en-US" sz="1600" dirty="0" smtClean="0"/>
          </a:p>
          <a:p>
            <a:endParaRPr lang="ru-RU" dirty="0"/>
          </a:p>
        </p:txBody>
      </p:sp>
      <p:sp>
        <p:nvSpPr>
          <p:cNvPr id="4" name="Прямоугольник 3"/>
          <p:cNvSpPr/>
          <p:nvPr/>
        </p:nvSpPr>
        <p:spPr>
          <a:xfrm>
            <a:off x="3635896" y="6093296"/>
            <a:ext cx="1280928" cy="276999"/>
          </a:xfrm>
          <a:prstGeom prst="rect">
            <a:avLst/>
          </a:prstGeom>
        </p:spPr>
        <p:txBody>
          <a:bodyPr wrap="none">
            <a:spAutoFit/>
          </a:bodyPr>
          <a:lstStyle/>
          <a:p>
            <a:r>
              <a:rPr lang="en-US" sz="1200" dirty="0" err="1" smtClean="0"/>
              <a:t>Dzhankoy</a:t>
            </a:r>
            <a:r>
              <a:rPr lang="en-US" sz="1200" dirty="0" smtClean="0"/>
              <a:t>, 2018</a:t>
            </a:r>
            <a:endParaRPr lang="ru-RU"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780696"/>
          </a:xfrm>
        </p:spPr>
        <p:txBody>
          <a:bodyPr>
            <a:normAutofit/>
          </a:bodyPr>
          <a:lstStyle/>
          <a:p>
            <a:pPr algn="ctr"/>
            <a:r>
              <a:rPr lang="en-US" sz="4500" dirty="0" err="1" smtClean="0">
                <a:latin typeface="Andalus" pitchFamily="18" charset="-78"/>
                <a:cs typeface="Andalus" pitchFamily="18" charset="-78"/>
              </a:rPr>
              <a:t>Mamaev</a:t>
            </a:r>
            <a:r>
              <a:rPr lang="en-US" sz="4500" dirty="0" smtClean="0">
                <a:latin typeface="Andalus" pitchFamily="18" charset="-78"/>
                <a:cs typeface="Andalus" pitchFamily="18" charset="-78"/>
              </a:rPr>
              <a:t> Kurgan</a:t>
            </a:r>
            <a:endParaRPr lang="ru-RU" sz="4500" dirty="0">
              <a:cs typeface="Andalus" pitchFamily="18" charset="-78"/>
            </a:endParaRPr>
          </a:p>
        </p:txBody>
      </p:sp>
      <p:pic>
        <p:nvPicPr>
          <p:cNvPr id="4" name="Содержимое 3" descr="cjNIlzXUYsI.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20656"/>
          </a:xfrm>
        </p:spPr>
        <p:txBody>
          <a:bodyPr>
            <a:normAutofit fontScale="90000"/>
          </a:bodyPr>
          <a:lstStyle/>
          <a:p>
            <a:pPr algn="ctr"/>
            <a:r>
              <a:rPr lang="en-US" sz="4500" dirty="0" smtClean="0">
                <a:latin typeface="Andalus" pitchFamily="18" charset="-78"/>
                <a:cs typeface="Andalus" pitchFamily="18" charset="-78"/>
              </a:rPr>
              <a:t>Sochi Park</a:t>
            </a:r>
            <a:endParaRPr lang="ru-RU" sz="4500" dirty="0">
              <a:cs typeface="Andalus" pitchFamily="18" charset="-78"/>
            </a:endParaRPr>
          </a:p>
        </p:txBody>
      </p:sp>
      <p:pic>
        <p:nvPicPr>
          <p:cNvPr id="4" name="Содержимое 3" descr="gDh0HkZ02SU.jpg"/>
          <p:cNvPicPr>
            <a:picLocks noGrp="1" noChangeAspect="1"/>
          </p:cNvPicPr>
          <p:nvPr>
            <p:ph idx="1"/>
          </p:nvPr>
        </p:nvPicPr>
        <p:blipFill>
          <a:blip r:embed="rId2" cstate="print"/>
          <a:stretch>
            <a:fillRect/>
          </a:stretch>
        </p:blipFill>
        <p:spPr>
          <a:xfrm>
            <a:off x="395536" y="1484784"/>
            <a:ext cx="8402416" cy="424847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64672"/>
          </a:xfrm>
        </p:spPr>
        <p:txBody>
          <a:bodyPr>
            <a:normAutofit fontScale="90000"/>
          </a:bodyPr>
          <a:lstStyle/>
          <a:p>
            <a:pPr algn="ctr"/>
            <a:r>
              <a:rPr lang="en-US" dirty="0" smtClean="0">
                <a:latin typeface="Andalus" pitchFamily="18" charset="-78"/>
                <a:cs typeface="Andalus" pitchFamily="18" charset="-78"/>
              </a:rPr>
              <a:t>St. Isaac's Cathedral</a:t>
            </a:r>
            <a:endParaRPr lang="ru-RU" dirty="0">
              <a:cs typeface="Andalus" pitchFamily="18" charset="-78"/>
            </a:endParaRPr>
          </a:p>
        </p:txBody>
      </p:sp>
      <p:pic>
        <p:nvPicPr>
          <p:cNvPr id="4" name="Содержимое 3" descr="0_447af_33cebcc0_orig-800x538.jpg"/>
          <p:cNvPicPr>
            <a:picLocks noGrp="1" noChangeAspect="1"/>
          </p:cNvPicPr>
          <p:nvPr>
            <p:ph idx="1"/>
          </p:nvPr>
        </p:nvPicPr>
        <p:blipFill>
          <a:blip r:embed="rId2" cstate="print"/>
          <a:stretch>
            <a:fillRect/>
          </a:stretch>
        </p:blipFill>
        <p:spPr>
          <a:xfrm>
            <a:off x="827585" y="1233392"/>
            <a:ext cx="7654922" cy="514793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492664"/>
          </a:xfrm>
        </p:spPr>
        <p:txBody>
          <a:bodyPr>
            <a:normAutofit fontScale="90000"/>
          </a:bodyPr>
          <a:lstStyle/>
          <a:p>
            <a:r>
              <a:rPr lang="en-US" dirty="0" smtClean="0">
                <a:latin typeface="Andalus" pitchFamily="18" charset="-78"/>
                <a:cs typeface="Andalus" pitchFamily="18" charset="-78"/>
              </a:rPr>
              <a:t>The winter Palace in St. Petersburg</a:t>
            </a:r>
            <a:endParaRPr lang="ru-RU" dirty="0">
              <a:cs typeface="Andalus" pitchFamily="18" charset="-78"/>
            </a:endParaRPr>
          </a:p>
        </p:txBody>
      </p:sp>
      <p:pic>
        <p:nvPicPr>
          <p:cNvPr id="4" name="Содержимое 3" descr="zimnii_palace02-800x484.jpg"/>
          <p:cNvPicPr>
            <a:picLocks noGrp="1" noChangeAspect="1"/>
          </p:cNvPicPr>
          <p:nvPr>
            <p:ph idx="1"/>
          </p:nvPr>
        </p:nvPicPr>
        <p:blipFill>
          <a:blip r:embed="rId2" cstate="print"/>
          <a:stretch>
            <a:fillRect/>
          </a:stretch>
        </p:blipFill>
        <p:spPr>
          <a:xfrm>
            <a:off x="831534" y="1600200"/>
            <a:ext cx="7480931"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fontScale="85000" lnSpcReduction="20000"/>
          </a:bodyPr>
          <a:lstStyle/>
          <a:p>
            <a:r>
              <a:rPr lang="en-US" dirty="0" smtClean="0">
                <a:solidFill>
                  <a:schemeClr val="accent4">
                    <a:lumMod val="50000"/>
                  </a:schemeClr>
                </a:solidFill>
                <a:latin typeface="Andalus" pitchFamily="18" charset="-78"/>
                <a:cs typeface="Andalus" pitchFamily="18" charset="-78"/>
              </a:rPr>
              <a:t>Russia is an amazing country, which will join the collection of the most interesting places seen by any tourist. The beauty of its open spaces, many delightful attractions inspired the works of famous world writers and artists. In Russia there are many parts of nature that shakes to the core with its stunning landscapes. It is also a country of skilled craftsmen who have created masterpieces of architecture, preserving for centuries their grandeur and beauty. To enumerate all the sights of Russia is very difficult, because each region of this great state in the world has many unique places. But still the most popular and visited places can be allocated. Photo with the names and descriptions of the main attractions will allow you to appreciate their beauty and awaken the desire to visit such impressive beautiful places.</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idx="1"/>
          </p:nvPr>
        </p:nvSpPr>
        <p:spPr/>
        <p:txBody>
          <a:bodyPr/>
          <a:lstStyle/>
          <a:p>
            <a:pPr algn="ctr"/>
            <a:endParaRPr lang="en-US" sz="5400" b="1" dirty="0" smtClean="0">
              <a:solidFill>
                <a:srgbClr val="002060"/>
              </a:solidFill>
              <a:latin typeface="Bell MT" pitchFamily="18" charset="0"/>
            </a:endParaRPr>
          </a:p>
          <a:p>
            <a:pPr algn="ctr"/>
            <a:r>
              <a:rPr lang="en-US" sz="5400" b="1" dirty="0" smtClean="0">
                <a:solidFill>
                  <a:srgbClr val="002060"/>
                </a:solidFill>
                <a:latin typeface="Bell MT" pitchFamily="18" charset="0"/>
              </a:rPr>
              <a:t> </a:t>
            </a:r>
            <a:r>
              <a:rPr lang="en-US" sz="7200" b="1" dirty="0" smtClean="0">
                <a:solidFill>
                  <a:srgbClr val="002060"/>
                </a:solidFill>
                <a:latin typeface="Bell MT" pitchFamily="18" charset="0"/>
              </a:rPr>
              <a:t>Thanks for your attention!</a:t>
            </a:r>
            <a:endParaRPr lang="ru-RU" sz="7200"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792088"/>
          </a:xfrm>
        </p:spPr>
        <p:txBody>
          <a:bodyPr>
            <a:normAutofit/>
          </a:bodyPr>
          <a:lstStyle/>
          <a:p>
            <a:pPr algn="ctr"/>
            <a:r>
              <a:rPr lang="en-US" dirty="0" smtClean="0">
                <a:latin typeface="Andalus" pitchFamily="18" charset="-78"/>
                <a:cs typeface="Andalus" pitchFamily="18" charset="-78"/>
              </a:rPr>
              <a:t>Lake Baikal</a:t>
            </a:r>
            <a:endParaRPr lang="ru-RU" dirty="0">
              <a:cs typeface="Andalus" pitchFamily="18" charset="-78"/>
            </a:endParaRPr>
          </a:p>
        </p:txBody>
      </p:sp>
      <p:sp>
        <p:nvSpPr>
          <p:cNvPr id="3" name="Содержимое 2"/>
          <p:cNvSpPr>
            <a:spLocks noGrp="1"/>
          </p:cNvSpPr>
          <p:nvPr>
            <p:ph idx="1"/>
          </p:nvPr>
        </p:nvSpPr>
        <p:spPr>
          <a:xfrm>
            <a:off x="323528" y="1628800"/>
            <a:ext cx="8229600" cy="1925568"/>
          </a:xfrm>
        </p:spPr>
        <p:txBody>
          <a:bodyPr>
            <a:normAutofit lnSpcReduction="10000"/>
          </a:bodyPr>
          <a:lstStyle/>
          <a:p>
            <a:r>
              <a:rPr lang="en-US" sz="1600" dirty="0" smtClean="0">
                <a:latin typeface="Andalus" pitchFamily="18" charset="-78"/>
                <a:cs typeface="Andalus" pitchFamily="18" charset="-78"/>
              </a:rPr>
              <a:t>Lake Baikal is a lake located in eastern Siberia. This is the deepest lake on our planet and the largest natural reservoir of fresh water.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Lake Baikal is also widely known for its endemic fauna. Water in the lake is very clean and clear. There are 27 islands and the biggest one is called </a:t>
            </a:r>
            <a:r>
              <a:rPr lang="en-US" sz="1600" dirty="0" err="1" smtClean="0">
                <a:latin typeface="Andalus" pitchFamily="18" charset="-78"/>
                <a:cs typeface="Andalus" pitchFamily="18" charset="-78"/>
              </a:rPr>
              <a:t>Olkhon</a:t>
            </a:r>
            <a:r>
              <a:rPr lang="en-US" sz="1600" dirty="0" smtClean="0">
                <a:latin typeface="Andalus" pitchFamily="18" charset="-78"/>
                <a:cs typeface="Andalus" pitchFamily="18" charset="-78"/>
              </a:rPr>
              <a:t>.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Numerous rivers and streams flow into Lake Baikal. The Angara is the only river that flows out from the lake.</a:t>
            </a:r>
          </a:p>
          <a:p>
            <a:endParaRPr lang="en-US" sz="1600" dirty="0" smtClean="0"/>
          </a:p>
          <a:p>
            <a:endParaRPr lang="ru-RU" sz="1600" dirty="0"/>
          </a:p>
        </p:txBody>
      </p:sp>
      <p:pic>
        <p:nvPicPr>
          <p:cNvPr id="4" name="Рисунок 3" descr="LM3o2etIGmU.jpg"/>
          <p:cNvPicPr>
            <a:picLocks noChangeAspect="1"/>
          </p:cNvPicPr>
          <p:nvPr/>
        </p:nvPicPr>
        <p:blipFill>
          <a:blip r:embed="rId2" cstate="print"/>
          <a:stretch>
            <a:fillRect/>
          </a:stretch>
        </p:blipFill>
        <p:spPr>
          <a:xfrm>
            <a:off x="1115616" y="3429000"/>
            <a:ext cx="6737011" cy="3148429"/>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648072"/>
          </a:xfrm>
        </p:spPr>
        <p:txBody>
          <a:bodyPr>
            <a:noAutofit/>
          </a:bodyPr>
          <a:lstStyle/>
          <a:p>
            <a:pPr algn="ctr"/>
            <a:r>
              <a:rPr lang="en-US" sz="4500" dirty="0" smtClean="0">
                <a:latin typeface="Andalus" pitchFamily="18" charset="-78"/>
                <a:cs typeface="Andalus" pitchFamily="18" charset="-78"/>
              </a:rPr>
              <a:t>Red Square</a:t>
            </a:r>
            <a:endParaRPr lang="ru-RU" sz="4500" dirty="0"/>
          </a:p>
        </p:txBody>
      </p:sp>
      <p:sp>
        <p:nvSpPr>
          <p:cNvPr id="3" name="Содержимое 2"/>
          <p:cNvSpPr>
            <a:spLocks noGrp="1"/>
          </p:cNvSpPr>
          <p:nvPr>
            <p:ph idx="1"/>
          </p:nvPr>
        </p:nvSpPr>
        <p:spPr>
          <a:xfrm>
            <a:off x="467544" y="1628800"/>
            <a:ext cx="8229600" cy="2160240"/>
          </a:xfrm>
        </p:spPr>
        <p:txBody>
          <a:bodyPr>
            <a:normAutofit fontScale="85000" lnSpcReduction="20000"/>
          </a:bodyPr>
          <a:lstStyle/>
          <a:p>
            <a:r>
              <a:rPr lang="en-US" sz="1600" dirty="0" smtClean="0">
                <a:latin typeface="Andalus" pitchFamily="18" charset="-78"/>
                <a:cs typeface="Andalus" pitchFamily="18" charset="-78"/>
              </a:rPr>
              <a:t>Red Square is the main square in Moscow. It is the center of the city, and if you look at Moscow's plan, you will see that it is located in the center of the radial layout of the city.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The place for the present Red Square was identified during the reign of Ivan III (the end of XV – beginning of XVI century), when the Kremlin was rebuilt. So, Red Square is allocated along the northeastern wall of the Kremlin.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There is the </a:t>
            </a:r>
            <a:r>
              <a:rPr lang="en-US" sz="1600" dirty="0" err="1" smtClean="0">
                <a:latin typeface="Andalus" pitchFamily="18" charset="-78"/>
                <a:cs typeface="Andalus" pitchFamily="18" charset="-78"/>
              </a:rPr>
              <a:t>Lobnoye</a:t>
            </a:r>
            <a:r>
              <a:rPr lang="en-US" sz="1600" dirty="0" smtClean="0">
                <a:latin typeface="Andalus" pitchFamily="18" charset="-78"/>
                <a:cs typeface="Andalus" pitchFamily="18" charset="-78"/>
              </a:rPr>
              <a:t> </a:t>
            </a:r>
            <a:r>
              <a:rPr lang="en-US" sz="1600" dirty="0" err="1" smtClean="0">
                <a:latin typeface="Andalus" pitchFamily="18" charset="-78"/>
                <a:cs typeface="Andalus" pitchFamily="18" charset="-78"/>
              </a:rPr>
              <a:t>mesto</a:t>
            </a:r>
            <a:r>
              <a:rPr lang="en-US" sz="1600" dirty="0" smtClean="0">
                <a:latin typeface="Andalus" pitchFamily="18" charset="-78"/>
                <a:cs typeface="Andalus" pitchFamily="18" charset="-78"/>
              </a:rPr>
              <a:t>, the monument to </a:t>
            </a:r>
            <a:r>
              <a:rPr lang="en-US" sz="1600" dirty="0" err="1" smtClean="0">
                <a:latin typeface="Andalus" pitchFamily="18" charset="-78"/>
                <a:cs typeface="Andalus" pitchFamily="18" charset="-78"/>
              </a:rPr>
              <a:t>Minin</a:t>
            </a:r>
            <a:r>
              <a:rPr lang="en-US" sz="1600" dirty="0" smtClean="0">
                <a:latin typeface="Andalus" pitchFamily="18" charset="-78"/>
                <a:cs typeface="Andalus" pitchFamily="18" charset="-78"/>
              </a:rPr>
              <a:t> and </a:t>
            </a:r>
            <a:r>
              <a:rPr lang="en-US" sz="1600" dirty="0" err="1" smtClean="0">
                <a:latin typeface="Andalus" pitchFamily="18" charset="-78"/>
                <a:cs typeface="Andalus" pitchFamily="18" charset="-78"/>
              </a:rPr>
              <a:t>Pozharsky</a:t>
            </a:r>
            <a:r>
              <a:rPr lang="en-US" sz="1600" dirty="0" smtClean="0">
                <a:latin typeface="Andalus" pitchFamily="18" charset="-78"/>
                <a:cs typeface="Andalus" pitchFamily="18" charset="-78"/>
              </a:rPr>
              <a:t>, Lenin’s mausoleum, the Kremlin Wall Necropolis, GUM, the State Historical Museum, St. Basil's Cathedral, Kazan Cathedral in Red Square.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
            </a:r>
            <a:br>
              <a:rPr lang="en-US" sz="1600" dirty="0" smtClean="0">
                <a:latin typeface="Andalus" pitchFamily="18" charset="-78"/>
                <a:cs typeface="Andalus" pitchFamily="18" charset="-78"/>
              </a:rPr>
            </a:br>
            <a:endParaRPr lang="ru-RU" sz="1600" dirty="0">
              <a:cs typeface="Andalus" pitchFamily="18" charset="-78"/>
            </a:endParaRPr>
          </a:p>
        </p:txBody>
      </p:sp>
      <p:pic>
        <p:nvPicPr>
          <p:cNvPr id="4" name="Рисунок 3" descr="ubiohKT0EyY.jpg"/>
          <p:cNvPicPr>
            <a:picLocks noChangeAspect="1"/>
          </p:cNvPicPr>
          <p:nvPr/>
        </p:nvPicPr>
        <p:blipFill>
          <a:blip r:embed="rId2" cstate="print"/>
          <a:stretch>
            <a:fillRect/>
          </a:stretch>
        </p:blipFill>
        <p:spPr>
          <a:xfrm>
            <a:off x="1691680" y="3429000"/>
            <a:ext cx="5524976" cy="32666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792088"/>
          </a:xfrm>
        </p:spPr>
        <p:txBody>
          <a:bodyPr>
            <a:normAutofit/>
          </a:bodyPr>
          <a:lstStyle/>
          <a:p>
            <a:pPr algn="ctr"/>
            <a:r>
              <a:rPr lang="en-US" sz="4500" dirty="0" err="1" smtClean="0">
                <a:latin typeface="Andalus" pitchFamily="18" charset="-78"/>
                <a:cs typeface="Andalus" pitchFamily="18" charset="-78"/>
              </a:rPr>
              <a:t>Tretyakov</a:t>
            </a:r>
            <a:r>
              <a:rPr lang="en-US" sz="4500" dirty="0" smtClean="0">
                <a:latin typeface="Andalus" pitchFamily="18" charset="-78"/>
                <a:cs typeface="Andalus" pitchFamily="18" charset="-78"/>
              </a:rPr>
              <a:t> gallery</a:t>
            </a:r>
            <a:endParaRPr lang="ru-RU" sz="4500" dirty="0"/>
          </a:p>
        </p:txBody>
      </p:sp>
      <p:sp>
        <p:nvSpPr>
          <p:cNvPr id="3" name="Содержимое 2"/>
          <p:cNvSpPr>
            <a:spLocks noGrp="1"/>
          </p:cNvSpPr>
          <p:nvPr>
            <p:ph idx="1"/>
          </p:nvPr>
        </p:nvSpPr>
        <p:spPr>
          <a:xfrm>
            <a:off x="323528" y="1556792"/>
            <a:ext cx="8229600" cy="1080120"/>
          </a:xfrm>
        </p:spPr>
        <p:txBody>
          <a:bodyPr>
            <a:normAutofit fontScale="92500" lnSpcReduction="20000"/>
          </a:bodyPr>
          <a:lstStyle/>
          <a:p>
            <a:r>
              <a:rPr lang="en-US" sz="1600" dirty="0" smtClean="0">
                <a:latin typeface="Andalus" pitchFamily="18" charset="-78"/>
                <a:cs typeface="Andalus" pitchFamily="18" charset="-78"/>
              </a:rPr>
              <a:t> </a:t>
            </a:r>
            <a:br>
              <a:rPr lang="en-US" sz="1600" dirty="0" smtClean="0">
                <a:latin typeface="Andalus" pitchFamily="18" charset="-78"/>
                <a:cs typeface="Andalus" pitchFamily="18" charset="-78"/>
              </a:rPr>
            </a:br>
            <a:r>
              <a:rPr lang="en-US" sz="1600" dirty="0" err="1" smtClean="0">
                <a:latin typeface="Andalus" pitchFamily="18" charset="-78"/>
                <a:cs typeface="Andalus" pitchFamily="18" charset="-78"/>
              </a:rPr>
              <a:t>Tretyakov</a:t>
            </a:r>
            <a:r>
              <a:rPr lang="en-US" sz="1600" dirty="0" smtClean="0">
                <a:latin typeface="Andalus" pitchFamily="18" charset="-78"/>
                <a:cs typeface="Andalus" pitchFamily="18" charset="-78"/>
              </a:rPr>
              <a:t> gallery</a:t>
            </a:r>
            <a:r>
              <a:rPr lang="ru-RU" sz="1600" dirty="0" smtClean="0">
                <a:latin typeface="Andalus" pitchFamily="18" charset="-78"/>
                <a:cs typeface="Andalus" pitchFamily="18" charset="-78"/>
              </a:rPr>
              <a:t>.</a:t>
            </a:r>
            <a:r>
              <a:rPr lang="en-US" sz="1600" dirty="0" smtClean="0">
                <a:latin typeface="Andalus" pitchFamily="18" charset="-78"/>
                <a:cs typeface="Andalus" pitchFamily="18" charset="-78"/>
              </a:rPr>
              <a:t>The largest Russian Museum has collected a number of masterpieces not only by local artists. What began as a Private collection, today the </a:t>
            </a:r>
            <a:r>
              <a:rPr lang="en-US" sz="1600" dirty="0" err="1" smtClean="0">
                <a:latin typeface="Andalus" pitchFamily="18" charset="-78"/>
                <a:cs typeface="Andalus" pitchFamily="18" charset="-78"/>
              </a:rPr>
              <a:t>Tretyakov</a:t>
            </a:r>
            <a:r>
              <a:rPr lang="en-US" sz="1600" dirty="0" smtClean="0">
                <a:latin typeface="Andalus" pitchFamily="18" charset="-78"/>
                <a:cs typeface="Andalus" pitchFamily="18" charset="-78"/>
              </a:rPr>
              <a:t> gallery is known worldwide and is a Museum of Federal significance. To roam the halls of this gallery, you can see many paintings deserve a separate story, so great value that they have for the world culture.</a:t>
            </a:r>
            <a:endParaRPr lang="ru-RU" sz="1600" dirty="0">
              <a:cs typeface="Andalus" pitchFamily="18" charset="-78"/>
            </a:endParaRPr>
          </a:p>
        </p:txBody>
      </p:sp>
      <p:pic>
        <p:nvPicPr>
          <p:cNvPr id="4" name="Рисунок 3" descr="DtAtY-07w8M.jpg"/>
          <p:cNvPicPr>
            <a:picLocks noChangeAspect="1"/>
          </p:cNvPicPr>
          <p:nvPr/>
        </p:nvPicPr>
        <p:blipFill>
          <a:blip r:embed="rId2" cstate="print"/>
          <a:stretch>
            <a:fillRect/>
          </a:stretch>
        </p:blipFill>
        <p:spPr>
          <a:xfrm>
            <a:off x="1475656" y="2780928"/>
            <a:ext cx="5760640" cy="3853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792088"/>
          </a:xfrm>
        </p:spPr>
        <p:txBody>
          <a:bodyPr>
            <a:normAutofit/>
          </a:bodyPr>
          <a:lstStyle/>
          <a:p>
            <a:pPr algn="ctr"/>
            <a:r>
              <a:rPr lang="en-US" sz="4500" dirty="0" smtClean="0">
                <a:latin typeface="Andalus" pitchFamily="18" charset="-78"/>
                <a:cs typeface="Andalus" pitchFamily="18" charset="-78"/>
              </a:rPr>
              <a:t>The State Hermitage Museum</a:t>
            </a:r>
            <a:endParaRPr lang="ru-RU" sz="4500" dirty="0"/>
          </a:p>
        </p:txBody>
      </p:sp>
      <p:sp>
        <p:nvSpPr>
          <p:cNvPr id="3" name="Содержимое 2"/>
          <p:cNvSpPr>
            <a:spLocks noGrp="1"/>
          </p:cNvSpPr>
          <p:nvPr>
            <p:ph idx="1"/>
          </p:nvPr>
        </p:nvSpPr>
        <p:spPr>
          <a:xfrm>
            <a:off x="467544" y="1268760"/>
            <a:ext cx="8229600" cy="2016224"/>
          </a:xfrm>
        </p:spPr>
        <p:txBody>
          <a:bodyPr>
            <a:normAutofit/>
          </a:bodyPr>
          <a:lstStyle/>
          <a:p>
            <a:r>
              <a:rPr lang="en-US" sz="1600" dirty="0" smtClean="0">
                <a:latin typeface="Andalus" pitchFamily="18" charset="-78"/>
                <a:cs typeface="Andalus" pitchFamily="18" charset="-78"/>
              </a:rPr>
              <a:t>The State Hermitage Museum is located in St. Petersburg – the cultural capital of Russia. It is one of the largest museums in the world.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The museum was founded in 1764 by Catherine the Great and has been open to the public since 1852.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Today, the Hermitage is a complex museum. Its main exhibition is located in five buildings situated in the center of St. Petersburg along the Neva river. The main building of the complex is the Winter Palace</a:t>
            </a:r>
            <a:endParaRPr lang="ru-RU" sz="1600" dirty="0">
              <a:cs typeface="Andalus" pitchFamily="18" charset="-78"/>
            </a:endParaRPr>
          </a:p>
        </p:txBody>
      </p:sp>
      <p:pic>
        <p:nvPicPr>
          <p:cNvPr id="4" name="Рисунок 3" descr="JGedW6BzD-g.jpg"/>
          <p:cNvPicPr>
            <a:picLocks noChangeAspect="1"/>
          </p:cNvPicPr>
          <p:nvPr/>
        </p:nvPicPr>
        <p:blipFill>
          <a:blip r:embed="rId2" cstate="print"/>
          <a:stretch>
            <a:fillRect/>
          </a:stretch>
        </p:blipFill>
        <p:spPr>
          <a:xfrm>
            <a:off x="395535" y="2780928"/>
            <a:ext cx="8431717" cy="3672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68728"/>
          </a:xfrm>
        </p:spPr>
        <p:txBody>
          <a:bodyPr>
            <a:normAutofit fontScale="90000"/>
          </a:bodyPr>
          <a:lstStyle/>
          <a:p>
            <a:pPr algn="ctr"/>
            <a:r>
              <a:rPr lang="en-US" dirty="0" err="1" smtClean="0">
                <a:latin typeface="Andalus" pitchFamily="18" charset="-78"/>
                <a:cs typeface="Andalus" pitchFamily="18" charset="-78"/>
              </a:rPr>
              <a:t>Mamaev</a:t>
            </a:r>
            <a:r>
              <a:rPr lang="en-US" dirty="0" smtClean="0">
                <a:latin typeface="Andalus" pitchFamily="18" charset="-78"/>
                <a:cs typeface="Andalus" pitchFamily="18" charset="-78"/>
              </a:rPr>
              <a:t> Kurgan and the Motherland</a:t>
            </a:r>
            <a:endParaRPr lang="ru-RU" dirty="0">
              <a:cs typeface="Andalus" pitchFamily="18" charset="-78"/>
            </a:endParaRPr>
          </a:p>
        </p:txBody>
      </p:sp>
      <p:sp>
        <p:nvSpPr>
          <p:cNvPr id="3" name="Содержимое 2"/>
          <p:cNvSpPr>
            <a:spLocks noGrp="1"/>
          </p:cNvSpPr>
          <p:nvPr>
            <p:ph idx="1"/>
          </p:nvPr>
        </p:nvSpPr>
        <p:spPr>
          <a:xfrm>
            <a:off x="467544" y="1772816"/>
            <a:ext cx="8229600" cy="1872208"/>
          </a:xfrm>
        </p:spPr>
        <p:txBody>
          <a:bodyPr>
            <a:normAutofit/>
          </a:bodyPr>
          <a:lstStyle/>
          <a:p>
            <a:r>
              <a:rPr lang="en-US" sz="1600" dirty="0" smtClean="0">
                <a:latin typeface="Andalus" pitchFamily="18" charset="-78"/>
                <a:cs typeface="Andalus" pitchFamily="18" charset="-78"/>
              </a:rPr>
              <a:t>The Motherland Calls also called </a:t>
            </a:r>
            <a:r>
              <a:rPr lang="en-US" sz="1600" dirty="0" err="1" smtClean="0">
                <a:latin typeface="Andalus" pitchFamily="18" charset="-78"/>
                <a:cs typeface="Andalus" pitchFamily="18" charset="-78"/>
              </a:rPr>
              <a:t>Rodina</a:t>
            </a:r>
            <a:r>
              <a:rPr lang="en-US" sz="1600" dirty="0" smtClean="0">
                <a:latin typeface="Andalus" pitchFamily="18" charset="-78"/>
                <a:cs typeface="Andalus" pitchFamily="18" charset="-78"/>
              </a:rPr>
              <a:t>-mat </a:t>
            </a:r>
            <a:r>
              <a:rPr lang="en-US" sz="1600" dirty="0" err="1" smtClean="0">
                <a:latin typeface="Andalus" pitchFamily="18" charset="-78"/>
                <a:cs typeface="Andalus" pitchFamily="18" charset="-78"/>
              </a:rPr>
              <a:t>zovyot</a:t>
            </a:r>
            <a:r>
              <a:rPr lang="en-US" sz="1600" dirty="0" smtClean="0">
                <a:latin typeface="Andalus" pitchFamily="18" charset="-78"/>
                <a:cs typeface="Andalus" pitchFamily="18" charset="-78"/>
              </a:rPr>
              <a:t>, is a statue in </a:t>
            </a:r>
            <a:r>
              <a:rPr lang="en-US" sz="1600" dirty="0" err="1" smtClean="0">
                <a:latin typeface="Andalus" pitchFamily="18" charset="-78"/>
                <a:cs typeface="Andalus" pitchFamily="18" charset="-78"/>
              </a:rPr>
              <a:t>Mamayev</a:t>
            </a:r>
            <a:r>
              <a:rPr lang="en-US" sz="1600" dirty="0" smtClean="0">
                <a:latin typeface="Andalus" pitchFamily="18" charset="-78"/>
                <a:cs typeface="Andalus" pitchFamily="18" charset="-78"/>
              </a:rPr>
              <a:t> Kurgan in Volgograd, Russia, commemorating the Battle of Stalingrad. It was designed by sculptor </a:t>
            </a:r>
            <a:r>
              <a:rPr lang="en-US" sz="1600" dirty="0" err="1" smtClean="0">
                <a:latin typeface="Andalus" pitchFamily="18" charset="-78"/>
                <a:cs typeface="Andalus" pitchFamily="18" charset="-78"/>
              </a:rPr>
              <a:t>Yevgeny</a:t>
            </a:r>
            <a:r>
              <a:rPr lang="en-US" sz="1600" dirty="0" smtClean="0">
                <a:latin typeface="Andalus" pitchFamily="18" charset="-78"/>
                <a:cs typeface="Andalus" pitchFamily="18" charset="-78"/>
              </a:rPr>
              <a:t> </a:t>
            </a:r>
            <a:r>
              <a:rPr lang="en-US" sz="1600" dirty="0" err="1" smtClean="0">
                <a:latin typeface="Andalus" pitchFamily="18" charset="-78"/>
                <a:cs typeface="Andalus" pitchFamily="18" charset="-78"/>
              </a:rPr>
              <a:t>Vuchetich</a:t>
            </a:r>
            <a:r>
              <a:rPr lang="en-US" sz="1600" dirty="0" smtClean="0">
                <a:latin typeface="Andalus" pitchFamily="18" charset="-78"/>
                <a:cs typeface="Andalus" pitchFamily="18" charset="-78"/>
              </a:rPr>
              <a:t> and structural engineer Nikolai </a:t>
            </a:r>
            <a:r>
              <a:rPr lang="en-US" sz="1600" dirty="0" err="1" smtClean="0">
                <a:latin typeface="Andalus" pitchFamily="18" charset="-78"/>
                <a:cs typeface="Andalus" pitchFamily="18" charset="-78"/>
              </a:rPr>
              <a:t>Nikitin</a:t>
            </a:r>
            <a:r>
              <a:rPr lang="en-US" sz="1600" dirty="0" smtClean="0">
                <a:latin typeface="Andalus" pitchFamily="18" charset="-78"/>
                <a:cs typeface="Andalus" pitchFamily="18" charset="-78"/>
              </a:rPr>
              <a:t>, and declared the largest statue in the world in 1967. Compared with the later higher statues, The Motherland Calls is significantly more complex from an engineering point of view, due to its characteristic posture with a sword raised high in the right hand and the left hand extended in a calling gesture. </a:t>
            </a:r>
            <a:endParaRPr lang="ru-RU" sz="1600" dirty="0">
              <a:cs typeface="Andalus" pitchFamily="18" charset="-78"/>
            </a:endParaRPr>
          </a:p>
        </p:txBody>
      </p:sp>
      <p:pic>
        <p:nvPicPr>
          <p:cNvPr id="4" name="Рисунок 3" descr="G44C0qYjLNY.jpg"/>
          <p:cNvPicPr>
            <a:picLocks noChangeAspect="1"/>
          </p:cNvPicPr>
          <p:nvPr/>
        </p:nvPicPr>
        <p:blipFill>
          <a:blip r:embed="rId2" cstate="print"/>
          <a:stretch>
            <a:fillRect/>
          </a:stretch>
        </p:blipFill>
        <p:spPr>
          <a:xfrm>
            <a:off x="1835696" y="3455803"/>
            <a:ext cx="4968552" cy="32730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720080"/>
          </a:xfrm>
        </p:spPr>
        <p:txBody>
          <a:bodyPr>
            <a:normAutofit fontScale="90000"/>
          </a:bodyPr>
          <a:lstStyle/>
          <a:p>
            <a:pPr algn="ctr"/>
            <a:r>
              <a:rPr lang="en-US" sz="4500" dirty="0" smtClean="0">
                <a:latin typeface="Andalus" pitchFamily="18" charset="-78"/>
                <a:cs typeface="Andalus" pitchFamily="18" charset="-78"/>
              </a:rPr>
              <a:t>Elbrus </a:t>
            </a:r>
            <a:endParaRPr lang="ru-RU" sz="4500" dirty="0">
              <a:cs typeface="Andalus" pitchFamily="18" charset="-78"/>
            </a:endParaRPr>
          </a:p>
        </p:txBody>
      </p:sp>
      <p:sp>
        <p:nvSpPr>
          <p:cNvPr id="3" name="Содержимое 2"/>
          <p:cNvSpPr>
            <a:spLocks noGrp="1"/>
          </p:cNvSpPr>
          <p:nvPr>
            <p:ph idx="1"/>
          </p:nvPr>
        </p:nvSpPr>
        <p:spPr>
          <a:xfrm>
            <a:off x="467544" y="980728"/>
            <a:ext cx="8229600" cy="1565528"/>
          </a:xfrm>
        </p:spPr>
        <p:txBody>
          <a:bodyPr>
            <a:normAutofit/>
          </a:bodyPr>
          <a:lstStyle/>
          <a:p>
            <a:r>
              <a:rPr lang="en-US" sz="1600" dirty="0" smtClean="0">
                <a:latin typeface="Andalus" pitchFamily="18" charset="-78"/>
                <a:cs typeface="Andalus" pitchFamily="18" charset="-78"/>
              </a:rPr>
              <a:t>Elbrus </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The highest mountain in Russia. But if you consider the fact that clear boundaries between Europe and Asia and not, on the whole European territory. Of course, to climb at its 5642 meters will not everyone, but the surroundings of Elbrus still enjoy the glory of one of the most beautiful regions of Russia, with its ancient history and unique atmosphere.</a:t>
            </a:r>
            <a:endParaRPr lang="ru-RU" sz="1600" dirty="0">
              <a:cs typeface="Andalus" pitchFamily="18" charset="-78"/>
            </a:endParaRPr>
          </a:p>
        </p:txBody>
      </p:sp>
      <p:pic>
        <p:nvPicPr>
          <p:cNvPr id="4" name="Рисунок 3" descr="NoAZthKxAns.jpg"/>
          <p:cNvPicPr>
            <a:picLocks noChangeAspect="1"/>
          </p:cNvPicPr>
          <p:nvPr/>
        </p:nvPicPr>
        <p:blipFill>
          <a:blip r:embed="rId2" cstate="print"/>
          <a:stretch>
            <a:fillRect/>
          </a:stretch>
        </p:blipFill>
        <p:spPr>
          <a:xfrm>
            <a:off x="1259632" y="2245051"/>
            <a:ext cx="6840760" cy="42754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720080"/>
          </a:xfrm>
        </p:spPr>
        <p:txBody>
          <a:bodyPr>
            <a:normAutofit fontScale="90000"/>
          </a:bodyPr>
          <a:lstStyle/>
          <a:p>
            <a:pPr algn="ctr"/>
            <a:r>
              <a:rPr lang="en-US" sz="4500" dirty="0" smtClean="0">
                <a:latin typeface="Andalus" pitchFamily="18" charset="-78"/>
                <a:cs typeface="Andalus" pitchFamily="18" charset="-78"/>
              </a:rPr>
              <a:t>Golden mountains of Altai</a:t>
            </a:r>
            <a:endParaRPr lang="ru-RU" sz="4500" dirty="0">
              <a:cs typeface="Andalus" pitchFamily="18" charset="-78"/>
            </a:endParaRPr>
          </a:p>
        </p:txBody>
      </p:sp>
      <p:sp>
        <p:nvSpPr>
          <p:cNvPr id="3" name="Содержимое 2"/>
          <p:cNvSpPr>
            <a:spLocks noGrp="1"/>
          </p:cNvSpPr>
          <p:nvPr>
            <p:ph idx="1"/>
          </p:nvPr>
        </p:nvSpPr>
        <p:spPr>
          <a:xfrm>
            <a:off x="395536" y="1052736"/>
            <a:ext cx="8229600" cy="1512168"/>
          </a:xfrm>
        </p:spPr>
        <p:txBody>
          <a:bodyPr>
            <a:normAutofit/>
          </a:bodyPr>
          <a:lstStyle/>
          <a:p>
            <a:r>
              <a:rPr lang="en-US" sz="1600" dirty="0" smtClean="0">
                <a:latin typeface="Andalus" pitchFamily="18" charset="-78"/>
                <a:cs typeface="Andalus" pitchFamily="18" charset="-78"/>
              </a:rPr>
              <a:t>Golden mountains of Altai</a:t>
            </a:r>
            <a:br>
              <a:rPr lang="en-US" sz="1600" dirty="0" smtClean="0">
                <a:latin typeface="Andalus" pitchFamily="18" charset="-78"/>
                <a:cs typeface="Andalus" pitchFamily="18" charset="-78"/>
              </a:rPr>
            </a:br>
            <a:r>
              <a:rPr lang="en-US" sz="1600" dirty="0" smtClean="0">
                <a:latin typeface="Andalus" pitchFamily="18" charset="-78"/>
                <a:cs typeface="Andalus" pitchFamily="18" charset="-78"/>
              </a:rPr>
              <a:t>In this area the vast expanses of Russia joined the steppe and tundra, deserts and mountains, pristine lakes and amazing caves, swift rivers, and Alpine meadows. In the Golden mountains of Altai preserved them, here is the highest mountain in Siberia — Belukha, Altai pearl — </a:t>
            </a:r>
            <a:r>
              <a:rPr lang="en-US" sz="1600" dirty="0" err="1" smtClean="0">
                <a:latin typeface="Andalus" pitchFamily="18" charset="-78"/>
                <a:cs typeface="Andalus" pitchFamily="18" charset="-78"/>
              </a:rPr>
              <a:t>Teletskoe</a:t>
            </a:r>
            <a:r>
              <a:rPr lang="en-US" sz="1600" dirty="0" smtClean="0">
                <a:latin typeface="Andalus" pitchFamily="18" charset="-78"/>
                <a:cs typeface="Andalus" pitchFamily="18" charset="-78"/>
              </a:rPr>
              <a:t> lake and a lot more interesting.</a:t>
            </a:r>
            <a:endParaRPr lang="ru-RU" sz="1600" dirty="0">
              <a:cs typeface="Andalus" pitchFamily="18" charset="-78"/>
            </a:endParaRPr>
          </a:p>
        </p:txBody>
      </p:sp>
      <p:pic>
        <p:nvPicPr>
          <p:cNvPr id="4" name="Рисунок 3" descr="MUaoiZ6VzZ4.jpg"/>
          <p:cNvPicPr>
            <a:picLocks noChangeAspect="1"/>
          </p:cNvPicPr>
          <p:nvPr/>
        </p:nvPicPr>
        <p:blipFill>
          <a:blip r:embed="rId2" cstate="print"/>
          <a:stretch>
            <a:fillRect/>
          </a:stretch>
        </p:blipFill>
        <p:spPr>
          <a:xfrm>
            <a:off x="1259632" y="2325357"/>
            <a:ext cx="6624736" cy="43944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64672"/>
          </a:xfrm>
        </p:spPr>
        <p:txBody>
          <a:bodyPr>
            <a:normAutofit fontScale="90000"/>
          </a:bodyPr>
          <a:lstStyle/>
          <a:p>
            <a:pPr algn="ctr"/>
            <a:r>
              <a:rPr lang="en-US" sz="4500" dirty="0" smtClean="0">
                <a:latin typeface="Andalus" pitchFamily="18" charset="-78"/>
                <a:cs typeface="Andalus" pitchFamily="18" charset="-78"/>
              </a:rPr>
              <a:t>The Moscow Kremlin</a:t>
            </a:r>
            <a:endParaRPr lang="ru-RU" sz="4500" dirty="0">
              <a:cs typeface="Andalus" pitchFamily="18" charset="-78"/>
            </a:endParaRPr>
          </a:p>
        </p:txBody>
      </p:sp>
      <p:pic>
        <p:nvPicPr>
          <p:cNvPr id="4" name="Содержимое 3" descr="eK1Ilm_oC3U.jpg"/>
          <p:cNvPicPr>
            <a:picLocks noGrp="1" noChangeAspect="1"/>
          </p:cNvPicPr>
          <p:nvPr>
            <p:ph idx="1"/>
          </p:nvPr>
        </p:nvPicPr>
        <p:blipFill>
          <a:blip r:embed="rId2" cstate="print"/>
          <a:stretch>
            <a:fillRect/>
          </a:stretch>
        </p:blipFill>
        <p:spPr>
          <a:xfrm>
            <a:off x="467544" y="1340768"/>
            <a:ext cx="8320925" cy="4680520"/>
          </a:xfr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Cvetnoy-pozhar</Template>
  <TotalTime>69</TotalTime>
  <Words>407</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Diseño predeterminado</vt:lpstr>
      <vt:lpstr>PROJECT “Tourist attractions in Russia” </vt:lpstr>
      <vt:lpstr>Lake Baikal</vt:lpstr>
      <vt:lpstr>Red Square</vt:lpstr>
      <vt:lpstr>Tretyakov gallery</vt:lpstr>
      <vt:lpstr>The State Hermitage Museum</vt:lpstr>
      <vt:lpstr>Mamaev Kurgan and the Motherland</vt:lpstr>
      <vt:lpstr>Elbrus </vt:lpstr>
      <vt:lpstr>Golden mountains of Altai</vt:lpstr>
      <vt:lpstr>The Moscow Kremlin</vt:lpstr>
      <vt:lpstr>Mamaev Kurgan</vt:lpstr>
      <vt:lpstr>Sochi Park</vt:lpstr>
      <vt:lpstr>St. Isaac's Cathedral</vt:lpstr>
      <vt:lpstr>The winter Palace in St. Petersburg</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Люда</dc:creator>
  <cp:lastModifiedBy>Таня</cp:lastModifiedBy>
  <cp:revision>10</cp:revision>
  <dcterms:created xsi:type="dcterms:W3CDTF">2018-01-19T15:55:48Z</dcterms:created>
  <dcterms:modified xsi:type="dcterms:W3CDTF">2018-01-23T15:11:59Z</dcterms:modified>
</cp:coreProperties>
</file>