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300" r:id="rId3"/>
    <p:sldId id="281" r:id="rId4"/>
    <p:sldId id="280" r:id="rId5"/>
    <p:sldId id="267" r:id="rId6"/>
    <p:sldId id="269" r:id="rId7"/>
    <p:sldId id="301" r:id="rId8"/>
    <p:sldId id="288" r:id="rId9"/>
    <p:sldId id="285" r:id="rId10"/>
    <p:sldId id="284" r:id="rId11"/>
    <p:sldId id="279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5" d="100"/>
          <a:sy n="85" d="100"/>
        </p:scale>
        <p:origin x="-618" y="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'Лист1'!$B$1</c:f>
              <c:strCache>
                <c:ptCount val="1"/>
                <c:pt idx="0">
                  <c:v>2013-2014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'Лист1'!$A$2:$A$5</c:f>
              <c:strCache>
                <c:ptCount val="4"/>
                <c:pt idx="0">
                  <c:v>Никита </c:v>
                </c:pt>
                <c:pt idx="1">
                  <c:v>Диана</c:v>
                </c:pt>
                <c:pt idx="2">
                  <c:v>Денис</c:v>
                </c:pt>
                <c:pt idx="3">
                  <c:v>Вадим</c:v>
                </c:pt>
              </c:strCache>
            </c:strRef>
          </c:cat>
          <c:val>
            <c:numRef>
              <c:f>'Лист1'!$B$2:$B$5</c:f>
              <c:numCache>
                <c:formatCode>0%</c:formatCode>
                <c:ptCount val="4"/>
                <c:pt idx="0">
                  <c:v>0.2</c:v>
                </c:pt>
                <c:pt idx="1">
                  <c:v>0.45</c:v>
                </c:pt>
                <c:pt idx="2">
                  <c:v>0.1</c:v>
                </c:pt>
                <c:pt idx="3">
                  <c:v>0.35000000000000031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'Лист1'!$A$2:$A$5</c:f>
              <c:strCache>
                <c:ptCount val="4"/>
                <c:pt idx="0">
                  <c:v>Никита </c:v>
                </c:pt>
                <c:pt idx="1">
                  <c:v>Диана</c:v>
                </c:pt>
                <c:pt idx="2">
                  <c:v>Денис</c:v>
                </c:pt>
                <c:pt idx="3">
                  <c:v>Вадим</c:v>
                </c:pt>
              </c:strCache>
            </c:strRef>
          </c:cat>
          <c:val>
            <c:numRef>
              <c:f>'Лист1'!$C$2:$C$5</c:f>
              <c:numCache>
                <c:formatCode>0%</c:formatCode>
                <c:ptCount val="4"/>
                <c:pt idx="0">
                  <c:v>0.25</c:v>
                </c:pt>
                <c:pt idx="1">
                  <c:v>0.60000000000000064</c:v>
                </c:pt>
                <c:pt idx="2">
                  <c:v>0.15000000000000019</c:v>
                </c:pt>
                <c:pt idx="3">
                  <c:v>0.4</c:v>
                </c:pt>
              </c:numCache>
            </c:numRef>
          </c:val>
        </c:ser>
        <c:ser>
          <c:idx val="2"/>
          <c:order val="2"/>
          <c:tx>
            <c:strRef>
              <c:f>'Лист1'!$D$1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'Лист1'!$A$2:$A$5</c:f>
              <c:strCache>
                <c:ptCount val="4"/>
                <c:pt idx="0">
                  <c:v>Никита </c:v>
                </c:pt>
                <c:pt idx="1">
                  <c:v>Диана</c:v>
                </c:pt>
                <c:pt idx="2">
                  <c:v>Денис</c:v>
                </c:pt>
                <c:pt idx="3">
                  <c:v>Вадим</c:v>
                </c:pt>
              </c:strCache>
            </c:strRef>
          </c:cat>
          <c:val>
            <c:numRef>
              <c:f>'Лист1'!$D$2:$D$5</c:f>
              <c:numCache>
                <c:formatCode>0%</c:formatCode>
                <c:ptCount val="4"/>
                <c:pt idx="0">
                  <c:v>0.27</c:v>
                </c:pt>
                <c:pt idx="1">
                  <c:v>0.70000000000000062</c:v>
                </c:pt>
                <c:pt idx="2">
                  <c:v>0.16</c:v>
                </c:pt>
                <c:pt idx="3">
                  <c:v>0.45</c:v>
                </c:pt>
              </c:numCache>
            </c:numRef>
          </c:val>
        </c:ser>
        <c:axId val="105406848"/>
        <c:axId val="105408384"/>
      </c:barChart>
      <c:catAx>
        <c:axId val="105406848"/>
        <c:scaling>
          <c:orientation val="minMax"/>
        </c:scaling>
        <c:axPos val="b"/>
        <c:tickLblPos val="nextTo"/>
        <c:crossAx val="105408384"/>
        <c:crosses val="autoZero"/>
        <c:auto val="1"/>
        <c:lblAlgn val="ctr"/>
        <c:lblOffset val="100"/>
      </c:catAx>
      <c:valAx>
        <c:axId val="105408384"/>
        <c:scaling>
          <c:orientation val="minMax"/>
        </c:scaling>
        <c:axPos val="l"/>
        <c:majorGridlines/>
        <c:numFmt formatCode="0%" sourceLinked="1"/>
        <c:tickLblPos val="nextTo"/>
        <c:crossAx val="10540684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'Лист1'!$B$1</c:f>
              <c:strCache>
                <c:ptCount val="1"/>
                <c:pt idx="0">
                  <c:v>2013-2014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'Лист1'!$A$2:$A$5</c:f>
              <c:strCache>
                <c:ptCount val="4"/>
                <c:pt idx="0">
                  <c:v>Никита</c:v>
                </c:pt>
                <c:pt idx="1">
                  <c:v>Диана</c:v>
                </c:pt>
                <c:pt idx="2">
                  <c:v>Денис </c:v>
                </c:pt>
                <c:pt idx="3">
                  <c:v>Вадим</c:v>
                </c:pt>
              </c:strCache>
            </c:strRef>
          </c:cat>
          <c:val>
            <c:numRef>
              <c:f>'Лист1'!$B$2:$B$5</c:f>
              <c:numCache>
                <c:formatCode>0%</c:formatCode>
                <c:ptCount val="4"/>
                <c:pt idx="0">
                  <c:v>0.5</c:v>
                </c:pt>
                <c:pt idx="1">
                  <c:v>0.35000000000000031</c:v>
                </c:pt>
                <c:pt idx="2">
                  <c:v>0.5</c:v>
                </c:pt>
                <c:pt idx="3">
                  <c:v>0.30000000000000032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'Лист1'!$A$2:$A$5</c:f>
              <c:strCache>
                <c:ptCount val="4"/>
                <c:pt idx="0">
                  <c:v>Никита</c:v>
                </c:pt>
                <c:pt idx="1">
                  <c:v>Диана</c:v>
                </c:pt>
                <c:pt idx="2">
                  <c:v>Денис </c:v>
                </c:pt>
                <c:pt idx="3">
                  <c:v>Вадим</c:v>
                </c:pt>
              </c:strCache>
            </c:strRef>
          </c:cat>
          <c:val>
            <c:numRef>
              <c:f>'Лист1'!$C$2:$C$5</c:f>
              <c:numCache>
                <c:formatCode>0%</c:formatCode>
                <c:ptCount val="4"/>
                <c:pt idx="0">
                  <c:v>0.60000000000000064</c:v>
                </c:pt>
                <c:pt idx="1">
                  <c:v>0.5</c:v>
                </c:pt>
                <c:pt idx="2">
                  <c:v>0.65000000000000102</c:v>
                </c:pt>
                <c:pt idx="3">
                  <c:v>0.4</c:v>
                </c:pt>
              </c:numCache>
            </c:numRef>
          </c:val>
        </c:ser>
        <c:ser>
          <c:idx val="2"/>
          <c:order val="2"/>
          <c:tx>
            <c:strRef>
              <c:f>'Лист1'!$D$1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'Лист1'!$A$2:$A$5</c:f>
              <c:strCache>
                <c:ptCount val="4"/>
                <c:pt idx="0">
                  <c:v>Никита</c:v>
                </c:pt>
                <c:pt idx="1">
                  <c:v>Диана</c:v>
                </c:pt>
                <c:pt idx="2">
                  <c:v>Денис </c:v>
                </c:pt>
                <c:pt idx="3">
                  <c:v>Вадим</c:v>
                </c:pt>
              </c:strCache>
            </c:strRef>
          </c:cat>
          <c:val>
            <c:numRef>
              <c:f>'Лист1'!$D$2:$D$5</c:f>
              <c:numCache>
                <c:formatCode>0%</c:formatCode>
                <c:ptCount val="4"/>
                <c:pt idx="0">
                  <c:v>0.65000000000000102</c:v>
                </c:pt>
                <c:pt idx="1">
                  <c:v>0.60000000000000064</c:v>
                </c:pt>
                <c:pt idx="2">
                  <c:v>0.70000000000000062</c:v>
                </c:pt>
                <c:pt idx="3">
                  <c:v>0.45</c:v>
                </c:pt>
              </c:numCache>
            </c:numRef>
          </c:val>
        </c:ser>
        <c:axId val="105486976"/>
        <c:axId val="105488768"/>
      </c:barChart>
      <c:catAx>
        <c:axId val="105486976"/>
        <c:scaling>
          <c:orientation val="minMax"/>
        </c:scaling>
        <c:axPos val="b"/>
        <c:tickLblPos val="nextTo"/>
        <c:crossAx val="105488768"/>
        <c:crosses val="autoZero"/>
        <c:auto val="1"/>
        <c:lblAlgn val="ctr"/>
        <c:lblOffset val="100"/>
      </c:catAx>
      <c:valAx>
        <c:axId val="105488768"/>
        <c:scaling>
          <c:orientation val="minMax"/>
        </c:scaling>
        <c:axPos val="l"/>
        <c:majorGridlines/>
        <c:numFmt formatCode="0%" sourceLinked="1"/>
        <c:tickLblPos val="nextTo"/>
        <c:crossAx val="10548697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'Лист1'!$B$1</c:f>
              <c:strCache>
                <c:ptCount val="1"/>
                <c:pt idx="0">
                  <c:v>2013-2014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'Лист1'!$A$2:$A$5</c:f>
              <c:strCache>
                <c:ptCount val="4"/>
                <c:pt idx="0">
                  <c:v>Никита</c:v>
                </c:pt>
                <c:pt idx="1">
                  <c:v>Диана</c:v>
                </c:pt>
                <c:pt idx="2">
                  <c:v>Денис </c:v>
                </c:pt>
                <c:pt idx="3">
                  <c:v>Вадим</c:v>
                </c:pt>
              </c:strCache>
            </c:strRef>
          </c:cat>
          <c:val>
            <c:numRef>
              <c:f>'Лист1'!$B$2:$B$5</c:f>
              <c:numCache>
                <c:formatCode>0%</c:formatCode>
                <c:ptCount val="4"/>
                <c:pt idx="0">
                  <c:v>0.5</c:v>
                </c:pt>
                <c:pt idx="1">
                  <c:v>0.35000000000000031</c:v>
                </c:pt>
                <c:pt idx="2">
                  <c:v>0.5</c:v>
                </c:pt>
                <c:pt idx="3">
                  <c:v>0.30000000000000032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'Лист1'!$A$2:$A$5</c:f>
              <c:strCache>
                <c:ptCount val="4"/>
                <c:pt idx="0">
                  <c:v>Никита</c:v>
                </c:pt>
                <c:pt idx="1">
                  <c:v>Диана</c:v>
                </c:pt>
                <c:pt idx="2">
                  <c:v>Денис </c:v>
                </c:pt>
                <c:pt idx="3">
                  <c:v>Вадим</c:v>
                </c:pt>
              </c:strCache>
            </c:strRef>
          </c:cat>
          <c:val>
            <c:numRef>
              <c:f>'Лист1'!$C$2:$C$5</c:f>
              <c:numCache>
                <c:formatCode>0%</c:formatCode>
                <c:ptCount val="4"/>
                <c:pt idx="0">
                  <c:v>0.60000000000000064</c:v>
                </c:pt>
                <c:pt idx="1">
                  <c:v>0.5</c:v>
                </c:pt>
                <c:pt idx="2">
                  <c:v>0.65000000000000102</c:v>
                </c:pt>
                <c:pt idx="3">
                  <c:v>0.4</c:v>
                </c:pt>
              </c:numCache>
            </c:numRef>
          </c:val>
        </c:ser>
        <c:ser>
          <c:idx val="2"/>
          <c:order val="2"/>
          <c:tx>
            <c:strRef>
              <c:f>'Лист1'!$D$1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'Лист1'!$A$2:$A$5</c:f>
              <c:strCache>
                <c:ptCount val="4"/>
                <c:pt idx="0">
                  <c:v>Никита</c:v>
                </c:pt>
                <c:pt idx="1">
                  <c:v>Диана</c:v>
                </c:pt>
                <c:pt idx="2">
                  <c:v>Денис </c:v>
                </c:pt>
                <c:pt idx="3">
                  <c:v>Вадим</c:v>
                </c:pt>
              </c:strCache>
            </c:strRef>
          </c:cat>
          <c:val>
            <c:numRef>
              <c:f>'Лист1'!$D$2:$D$5</c:f>
              <c:numCache>
                <c:formatCode>0%</c:formatCode>
                <c:ptCount val="4"/>
                <c:pt idx="0">
                  <c:v>0.65000000000000102</c:v>
                </c:pt>
                <c:pt idx="1">
                  <c:v>0.60000000000000064</c:v>
                </c:pt>
                <c:pt idx="2">
                  <c:v>0.70000000000000062</c:v>
                </c:pt>
                <c:pt idx="3">
                  <c:v>0.45</c:v>
                </c:pt>
              </c:numCache>
            </c:numRef>
          </c:val>
        </c:ser>
        <c:axId val="105587840"/>
        <c:axId val="105589376"/>
      </c:barChart>
      <c:catAx>
        <c:axId val="105587840"/>
        <c:scaling>
          <c:orientation val="minMax"/>
        </c:scaling>
        <c:axPos val="b"/>
        <c:tickLblPos val="nextTo"/>
        <c:crossAx val="105589376"/>
        <c:crosses val="autoZero"/>
        <c:auto val="1"/>
        <c:lblAlgn val="ctr"/>
        <c:lblOffset val="100"/>
      </c:catAx>
      <c:valAx>
        <c:axId val="105589376"/>
        <c:scaling>
          <c:orientation val="minMax"/>
        </c:scaling>
        <c:axPos val="l"/>
        <c:majorGridlines/>
        <c:numFmt formatCode="0%" sourceLinked="1"/>
        <c:tickLblPos val="nextTo"/>
        <c:crossAx val="10558784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1"/>
          <c:order val="0"/>
          <c:cat>
            <c:strRef>
              <c:f>Лист1!$A$1:$A$3</c:f>
              <c:strCache>
                <c:ptCount val="3"/>
                <c:pt idx="0">
                  <c:v> </c:v>
                </c:pt>
                <c:pt idx="1">
                  <c:v>незначительная динамика</c:v>
                </c:pt>
                <c:pt idx="2">
                  <c:v>достаточная динамика</c:v>
                </c:pt>
              </c:strCache>
            </c:strRef>
          </c:cat>
          <c:val>
            <c:numRef>
              <c:f>Лист1!$C$1:$C$3</c:f>
              <c:numCache>
                <c:formatCode>General</c:formatCode>
                <c:ptCount val="3"/>
              </c:numCache>
            </c:numRef>
          </c:val>
        </c:ser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8319575678040412"/>
          <c:y val="0.36497302420530781"/>
          <c:w val="0.31680420865521036"/>
          <c:h val="0.41824622315911297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10"/>
          <c:dPt>
            <c:idx val="2"/>
            <c:spPr>
              <a:solidFill>
                <a:schemeClr val="tx2"/>
              </a:solidFill>
            </c:spPr>
          </c:dPt>
          <c:cat>
            <c:strRef>
              <c:f>Лист1!$A$1:$A$3</c:f>
              <c:strCache>
                <c:ptCount val="3"/>
                <c:pt idx="0">
                  <c:v> </c:v>
                </c:pt>
                <c:pt idx="1">
                  <c:v>незначительная динамика</c:v>
                </c:pt>
                <c:pt idx="2">
                  <c:v>достаточная динамика</c:v>
                </c:pt>
              </c:strCache>
            </c:strRef>
          </c:cat>
          <c:val>
            <c:numRef>
              <c:f>Лист1!$B$1:$B$3</c:f>
              <c:numCache>
                <c:formatCode>0%</c:formatCode>
                <c:ptCount val="3"/>
                <c:pt idx="0" formatCode="General">
                  <c:v>0</c:v>
                </c:pt>
                <c:pt idx="1">
                  <c:v>0.75000000000000056</c:v>
                </c:pt>
                <c:pt idx="2">
                  <c:v>0.25</c:v>
                </c:pt>
              </c:numCache>
            </c:numRef>
          </c:val>
        </c:ser>
        <c:ser>
          <c:idx val="1"/>
          <c:order val="1"/>
          <c:cat>
            <c:strRef>
              <c:f>Лист1!$A$1:$A$3</c:f>
              <c:strCache>
                <c:ptCount val="3"/>
                <c:pt idx="0">
                  <c:v> </c:v>
                </c:pt>
                <c:pt idx="1">
                  <c:v>незначительная динамика</c:v>
                </c:pt>
                <c:pt idx="2">
                  <c:v>достаточная динамика</c:v>
                </c:pt>
              </c:strCache>
            </c:strRef>
          </c:cat>
          <c:val>
            <c:numRef>
              <c:f>Лист1!$C$1:$C$3</c:f>
              <c:numCache>
                <c:formatCode>General</c:formatCode>
                <c:ptCount val="3"/>
              </c:numCache>
            </c:numRef>
          </c:val>
        </c:ser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8319575678040334"/>
          <c:y val="0.36497302420530781"/>
          <c:w val="0.31680420865521036"/>
          <c:h val="0.41824622315911297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3.0555555555555582E-2"/>
          <c:y val="6.4814814814814922E-2"/>
          <c:w val="0.60541797900262351"/>
          <c:h val="0.89814814814814814"/>
        </c:manualLayout>
      </c:layout>
      <c:pie3DChart>
        <c:varyColors val="1"/>
        <c:ser>
          <c:idx val="0"/>
          <c:order val="0"/>
          <c:dPt>
            <c:idx val="1"/>
            <c:spPr>
              <a:solidFill>
                <a:srgbClr val="FFFF00"/>
              </a:solidFill>
            </c:spPr>
          </c:dPt>
          <c:dPt>
            <c:idx val="2"/>
            <c:explosion val="11"/>
            <c:spPr>
              <a:solidFill>
                <a:srgbClr val="00B050"/>
              </a:solidFill>
            </c:spPr>
          </c:dPt>
          <c:cat>
            <c:strRef>
              <c:f>Лист1!$A$1:$A$3</c:f>
              <c:strCache>
                <c:ptCount val="3"/>
                <c:pt idx="0">
                  <c:v> </c:v>
                </c:pt>
                <c:pt idx="1">
                  <c:v>незначительная динамика</c:v>
                </c:pt>
                <c:pt idx="2">
                  <c:v>достаточная динамика</c:v>
                </c:pt>
              </c:strCache>
            </c:strRef>
          </c:cat>
          <c:val>
            <c:numRef>
              <c:f>Лист1!$B$1:$B$3</c:f>
              <c:numCache>
                <c:formatCode>0%</c:formatCode>
                <c:ptCount val="3"/>
                <c:pt idx="0" formatCode="General">
                  <c:v>0</c:v>
                </c:pt>
                <c:pt idx="1">
                  <c:v>0.75000000000000056</c:v>
                </c:pt>
                <c:pt idx="2">
                  <c:v>0.25</c:v>
                </c:pt>
              </c:numCache>
            </c:numRef>
          </c:val>
        </c:ser>
        <c:ser>
          <c:idx val="1"/>
          <c:order val="1"/>
          <c:cat>
            <c:strRef>
              <c:f>Лист1!$A$1:$A$3</c:f>
              <c:strCache>
                <c:ptCount val="3"/>
                <c:pt idx="0">
                  <c:v> </c:v>
                </c:pt>
                <c:pt idx="1">
                  <c:v>незначительная динамика</c:v>
                </c:pt>
                <c:pt idx="2">
                  <c:v>достаточная динамика</c:v>
                </c:pt>
              </c:strCache>
            </c:strRef>
          </c:cat>
          <c:val>
            <c:numRef>
              <c:f>Лист1!$C$1:$C$3</c:f>
              <c:numCache>
                <c:formatCode>General</c:formatCode>
                <c:ptCount val="3"/>
              </c:numCache>
            </c:numRef>
          </c:val>
        </c:ser>
      </c:pie3DChart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/>
    </c:legend>
    <c:plotVisOnly val="1"/>
    <c:dispBlanksAs val="zero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0.43333</cdr:x>
      <cdr:y>0.66667</cdr:y>
    </cdr:from>
    <cdr:to>
      <cdr:x>0.63333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81200" y="2286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0.41458</cdr:x>
      <cdr:y>0.66667</cdr:y>
    </cdr:from>
    <cdr:to>
      <cdr:x>0.61458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95475" y="20859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0.43333</cdr:x>
      <cdr:y>0.66667</cdr:y>
    </cdr:from>
    <cdr:to>
      <cdr:x>0.63333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81200" y="2286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0.47697</cdr:x>
      <cdr:y>0.73936</cdr:y>
    </cdr:from>
    <cdr:to>
      <cdr:x>0.56863</cdr:x>
      <cdr:y>0.847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44289" y="1788782"/>
          <a:ext cx="431324" cy="260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/>
            <a:t>80 %</a:t>
          </a:r>
        </a:p>
      </cdr:txBody>
    </cdr:sp>
  </cdr:relSizeAnchor>
  <cdr:relSizeAnchor xmlns:cdr="http://schemas.openxmlformats.org/drawingml/2006/chartDrawing">
    <cdr:from>
      <cdr:x>0.07652</cdr:x>
      <cdr:y>0.02976</cdr:y>
    </cdr:from>
    <cdr:to>
      <cdr:x>0.27085</cdr:x>
      <cdr:y>0.40772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0040" y="720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0.07812</cdr:x>
      <cdr:y>0.0625</cdr:y>
    </cdr:from>
    <cdr:to>
      <cdr:x>0.27246</cdr:x>
      <cdr:y>0.15179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60039" y="144016"/>
          <a:ext cx="895581" cy="2057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20 %</a:t>
          </a:r>
          <a:endParaRPr lang="ru-RU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0.08542</cdr:x>
      <cdr:y>0.11806</cdr:y>
    </cdr:from>
    <cdr:to>
      <cdr:x>0.28542</cdr:x>
      <cdr:y>0.45139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0525" y="3238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/>
            <a:t>25%</a:t>
          </a:r>
        </a:p>
      </cdr:txBody>
    </cdr:sp>
  </cdr:relSizeAnchor>
  <cdr:relSizeAnchor xmlns:cdr="http://schemas.openxmlformats.org/drawingml/2006/chartDrawing">
    <cdr:from>
      <cdr:x>0.48125</cdr:x>
      <cdr:y>0.70486</cdr:y>
    </cdr:from>
    <cdr:to>
      <cdr:x>0.57708</cdr:x>
      <cdr:y>0.87153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00275" y="1933575"/>
          <a:ext cx="43815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/>
            <a:t>75%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B514D-89E3-4BD3-BB36-261FF0E77805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60AAD-7D4E-4FAA-BB24-90964A4E05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180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F179A3-04C6-4531-B412-9F8C94C0CA51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Calibri" pitchFamily="34" charset="0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CDB56F-8BB2-4863-B5EC-D95218E6B071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1B287C-3AE8-4DA4-B687-BA3B97AEF6D1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1B287C-3AE8-4DA4-B687-BA3B97AEF6D1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1B287C-3AE8-4DA4-B687-BA3B97AEF6D1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D6EF6C-0E39-4469-BD5D-0C5B55F32E03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1DEC-3B7F-42D2-992E-199C6173ED1A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A396-52D4-4077-A493-AE0278586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1DEC-3B7F-42D2-992E-199C6173ED1A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A396-52D4-4077-A493-AE0278586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1DEC-3B7F-42D2-992E-199C6173ED1A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A396-52D4-4077-A493-AE0278586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1DEC-3B7F-42D2-992E-199C6173ED1A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A396-52D4-4077-A493-AE0278586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1DEC-3B7F-42D2-992E-199C6173ED1A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A396-52D4-4077-A493-AE0278586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1DEC-3B7F-42D2-992E-199C6173ED1A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A396-52D4-4077-A493-AE0278586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1DEC-3B7F-42D2-992E-199C6173ED1A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A396-52D4-4077-A493-AE0278586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1DEC-3B7F-42D2-992E-199C6173ED1A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A396-52D4-4077-A493-AE0278586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1DEC-3B7F-42D2-992E-199C6173ED1A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A396-52D4-4077-A493-AE0278586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1DEC-3B7F-42D2-992E-199C6173ED1A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A396-52D4-4077-A493-AE0278586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1DEC-3B7F-42D2-992E-199C6173ED1A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A396-52D4-4077-A493-AE0278586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01DEC-3B7F-42D2-992E-199C6173ED1A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1A396-52D4-4077-A493-AE0278586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548680"/>
            <a:ext cx="71761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Овладение навыками практической деятельности по методу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уроках с обучающимися с умеренной и  тяжелой умственной отсталостью, тяжелыми множественными нарушениями развития </a:t>
            </a:r>
            <a:endParaRPr lang="ru-RU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 flipH="1">
            <a:off x="899592" y="4653136"/>
            <a:ext cx="7560840" cy="2406461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b="1" dirty="0" smtClean="0"/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Шевченко Т.П., учитель</a:t>
            </a:r>
          </a:p>
          <a:p>
            <a:pPr algn="ctr"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МБОУ «Школа-интернат № 9» г.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Саров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post-318-1248678826_thumb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Результативность профессиональной педагогической деятельности 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4293096"/>
          <a:ext cx="3744416" cy="2049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139952" y="1700808"/>
          <a:ext cx="460851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1556792"/>
            <a:ext cx="2509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2015-2016 учебный год</a:t>
            </a:r>
          </a:p>
          <a:p>
            <a:endParaRPr lang="ru-RU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139952" y="4121696"/>
          <a:ext cx="468052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64088" y="4149080"/>
            <a:ext cx="2509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2014-2015 учебный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2708920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освоения образовательной программы обучающимися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post-318-1248678826_thumb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0482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80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72816"/>
            <a:ext cx="8316416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8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-318-1248678826_thumb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2627784" y="0"/>
            <a:ext cx="42559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Литература     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539552" y="548680"/>
            <a:ext cx="8604448" cy="80868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-476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-476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-476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-476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-476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476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476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476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476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 err="1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Андрущенко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Н.В. </a:t>
            </a:r>
            <a:r>
              <a:rPr lang="ru-RU" dirty="0" err="1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Монтессори-педагогика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ru-RU" dirty="0" err="1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Монтессори-терапия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–СПб.: Речь, 2010</a:t>
            </a:r>
          </a:p>
          <a:p>
            <a:pPr marL="0" lvl="0" indent="0" algn="just" eaLnBrk="1" hangingPunct="1">
              <a:tabLst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Войлокова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Е.Ф.,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Андрухович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Ю.В., Ковалева Л.Ю. Сенсорное воспитание</a:t>
            </a:r>
          </a:p>
          <a:p>
            <a:pPr marL="0" lvl="0" indent="0" algn="just" eaLnBrk="1" hangingPunct="1">
              <a:tabLst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дошкольников с интеллектуальной недостаточностью. </a:t>
            </a:r>
          </a:p>
          <a:p>
            <a:pPr lvl="0" algn="just" eaLnBrk="1" hangingPunct="1">
              <a:buAutoNum type="arabicPeriod" startAt="3"/>
              <a:tabLst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Воспитание и обучение детей во вспомогательной школе /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Под.ред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1" hangingPunct="1">
              <a:tabLst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В.В.Воронковой. - М.: Школа-Пресс, 1994.</a:t>
            </a:r>
          </a:p>
          <a:p>
            <a:pPr marL="0" lvl="0" indent="0" algn="just" eaLnBrk="1" hangingPunct="1">
              <a:tabLst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 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Л.С. Мышление и речь. М., 1991.</a:t>
            </a:r>
          </a:p>
          <a:p>
            <a:pPr lvl="0" algn="just" eaLnBrk="1" hangingPunct="1">
              <a:buAutoNum type="arabicPeriod" startAt="5"/>
              <a:tabLst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Гальперин П.Я. О поэтапном формировании умственных действий.</a:t>
            </a:r>
          </a:p>
          <a:p>
            <a:pPr lvl="0" algn="just" eaLnBrk="1" hangingPunct="1">
              <a:buAutoNum type="arabicPeriod" startAt="5"/>
              <a:tabLst/>
              <a:defRPr/>
            </a:pP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Маллер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А.Р. Ребенок с ограниченными возможностями. М., 1995.</a:t>
            </a:r>
          </a:p>
          <a:p>
            <a:pPr lvl="0" algn="just" eaLnBrk="1" hangingPunct="1">
              <a:buAutoNum type="arabicPeriod" startAt="5"/>
              <a:tabLst/>
              <a:defRPr/>
            </a:pP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Метиева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Л.А., Удалова Э.Я. Пособие для учителей спец. (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коррекц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учреждений VIII вида / – М.: Просвещение, 2009.</a:t>
            </a:r>
          </a:p>
          <a:p>
            <a:pPr lvl="0" algn="just" eaLnBrk="1" hangingPunct="1">
              <a:buAutoNum type="arabicPeriod" startAt="5"/>
              <a:tabLst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“Особенности умственного развития учащихся вспомогательной школы” под ред.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Ж.И.Шиф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М.: Просвещение, 1965 г.</a:t>
            </a:r>
          </a:p>
          <a:p>
            <a:pPr lvl="0" algn="just" eaLnBrk="1" hangingPunct="1">
              <a:buAutoNum type="arabicPeriod" startAt="5"/>
              <a:tabLst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“Очерки по физиологии движений и физиологии активности”,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Н.А.Берштейн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buFontTx/>
              <a:buAutoNum type="arabicPeriod" startAt="5"/>
              <a:tabLst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Сор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окина М.В. Система </a:t>
            </a:r>
            <a:r>
              <a:rPr lang="ru-RU" dirty="0" err="1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Монтессори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теория и практика: учеб. Пособие для студ. </a:t>
            </a:r>
            <a:r>
              <a:rPr lang="ru-RU" dirty="0" err="1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высш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учеб. заведений – М.: Издательский центр «Академия», 2006</a:t>
            </a:r>
          </a:p>
          <a:p>
            <a:pPr algn="just" eaLnBrk="1" hangingPunct="1">
              <a:buFontTx/>
              <a:buAutoNum type="arabicPeriod" startAt="5"/>
              <a:tabLst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Т. В.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Волосовец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Дедюхина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Г. В., Кириллова Е. В.  Учимся говорить. 55 способов общения с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неговорящим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ребенком.— М.: Издательский центр «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Техинформ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» МАИ, 1997.—88 с,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илл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1" hangingPunct="1">
              <a:buFontTx/>
              <a:buAutoNum type="arabicPeriod" startAt="5"/>
              <a:tabLst/>
              <a:defRPr/>
            </a:pP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Хилтунен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Елена Авторская программа воспитания и обучения в российском </a:t>
            </a:r>
            <a:r>
              <a:rPr lang="ru-RU" dirty="0" err="1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Монтессори-детском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саду и начальной школе</a:t>
            </a:r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 eaLnBrk="1" hangingPunct="1">
              <a:buFontTx/>
              <a:buAutoNum type="arabicPeriod" startAt="5"/>
              <a:tabLst/>
              <a:defRPr/>
            </a:pPr>
            <a:endParaRPr lang="ru-RU" sz="1600" b="1" dirty="0" smtClean="0">
              <a:solidFill>
                <a:srgbClr val="333333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 eaLnBrk="1" hangingPunct="1">
              <a:buFontTx/>
              <a:buAutoNum type="arabicPeriod" startAt="5"/>
              <a:tabLst/>
              <a:defRPr/>
            </a:pPr>
            <a:endParaRPr lang="ru-RU" sz="1400" dirty="0" smtClean="0">
              <a:latin typeface="Calibri"/>
              <a:ea typeface="Times New Roman"/>
              <a:cs typeface="Calibri"/>
            </a:endParaRPr>
          </a:p>
          <a:p>
            <a:pPr lvl="0" algn="just" eaLnBrk="1" hangingPunct="1">
              <a:buAutoNum type="arabicPeriod" startAt="5"/>
              <a:tabLst/>
              <a:defRPr/>
            </a:pPr>
            <a:endParaRPr lang="ru-RU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1" hangingPunct="1">
              <a:buAutoNum type="arabicPeriod" startAt="5"/>
              <a:tabLst/>
              <a:defRPr/>
            </a:pPr>
            <a:endParaRPr lang="ru-RU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endParaRPr lang="ru-RU" sz="1400" dirty="0" smtClean="0">
              <a:latin typeface="Calibri"/>
              <a:ea typeface="Times New Roman"/>
              <a:cs typeface="Calibri"/>
            </a:endParaRPr>
          </a:p>
          <a:p>
            <a:pPr marL="0" indent="0" algn="just" eaLnBrk="1" hangingPunct="1">
              <a:spcAft>
                <a:spcPts val="0"/>
              </a:spcAft>
              <a:defRPr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Aft>
                <a:spcPts val="750"/>
              </a:spcAft>
              <a:buFont typeface="Calibri" pitchFamily="34" charset="0"/>
              <a:buAutoNum type="arabicPeriod"/>
              <a:defRPr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post-318-1248678826_thumb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Ведущая педагогическая идея</a:t>
            </a:r>
          </a:p>
        </p:txBody>
      </p:sp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683568" y="1256467"/>
            <a:ext cx="8064896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Известно, что основной дефект умственно отсталых детей заключается в нарушении сложных форм познавательной деятельности, в особенности - мышления. Поэтому необходима коррекционная работа для исправления дефектов мышления. Неразрывная связь мыслительных процессов с практическими действиями характерна для этапа наглядно-действенного мышления. Поэтому коррекционную работу нужно направлять на развитие и использование  у ребенка способности правильно и отчетливо воспринимать наблюдаемые предметы и явления и использовать эти восприятия в качестве основы мыслительных процессов. Исходя из этого важное значение в работе с  умственно отсталыми детьми занимает развитие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сенсомоторики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поскольку она влияет на процесс обучения ребенка. Поэтому в своей работе использую разработанную М.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систему обучения и развития детей с проблемами в развитии, основанную на развитии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сенсорики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моторики ребенка. 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79712" y="126876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post-318-1248678826_thumb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51520" y="332656"/>
            <a:ext cx="83054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Теоретическое обоснование </a:t>
            </a:r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1835150" y="1706563"/>
            <a:ext cx="6481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 i="1"/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9842" y="764704"/>
            <a:ext cx="1577573" cy="1124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Прямоугольник 5"/>
          <p:cNvSpPr>
            <a:spLocks noChangeArrowheads="1"/>
          </p:cNvSpPr>
          <p:nvPr/>
        </p:nvSpPr>
        <p:spPr bwMode="auto">
          <a:xfrm>
            <a:off x="611188" y="1196975"/>
            <a:ext cx="82819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Исследованиями учёных Института физиологии детей и </a:t>
            </a:r>
          </a:p>
          <a:p>
            <a:pPr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подростков (М.М. Кольцова, Е.И. 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Исенина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, Л.В. 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Антакова-Фомина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была подтверждена связь интеллектуального развития и пальцевой моторики. Работы В.М. Бехтерева так же доказали влияние манипуляции рук на функции высшей нервной деятельности, развитие речи. </a:t>
            </a:r>
          </a:p>
          <a:p>
            <a:endParaRPr lang="ru-RU" altLang="ru-RU" b="1" dirty="0"/>
          </a:p>
        </p:txBody>
      </p:sp>
      <p:sp>
        <p:nvSpPr>
          <p:cNvPr id="6151" name="Прямоугольник 6"/>
          <p:cNvSpPr>
            <a:spLocks noChangeArrowheads="1"/>
          </p:cNvSpPr>
          <p:nvPr/>
        </p:nvSpPr>
        <p:spPr bwMode="auto">
          <a:xfrm>
            <a:off x="430213" y="2636912"/>
            <a:ext cx="87137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Проблемой развития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сенсомоторики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у детей с умственной отсталостью занимался Э. 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Сеген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, который разработал методику обучения на основе стимуляции органов чувств. </a:t>
            </a:r>
          </a:p>
          <a:p>
            <a:pPr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М. 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разработала систему обучения и развития детей с проблемами в развитии, основанную на развитии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сенсорики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и моторики ребенка.</a:t>
            </a:r>
          </a:p>
        </p:txBody>
      </p:sp>
      <p:sp>
        <p:nvSpPr>
          <p:cNvPr id="6152" name="Прямоугольник 8"/>
          <p:cNvSpPr>
            <a:spLocks noChangeArrowheads="1"/>
          </p:cNvSpPr>
          <p:nvPr/>
        </p:nvSpPr>
        <p:spPr bwMode="auto">
          <a:xfrm>
            <a:off x="899592" y="4077072"/>
            <a:ext cx="79208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b="1" dirty="0"/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С.Я. Рубинштейн, Ж.И. 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Шиф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отмечали, что дефектное развитие ощущений и восприятий у умственно отсталых детей оказывается ядерными симптомами умственной отсталости, которые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затрудняют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формирование представлений о времени, тормозят развитие психических процессов, в частности, мышления и речи.</a:t>
            </a:r>
          </a:p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 настоящее время Л.А. 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Метиева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и Э.Я. Удалова разработали программу курса коррекционных занятий и серию методических рекомендаций «Развитие психомоторики и сенсорных процессов».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post-318-1248678826_thumb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827584" y="2132856"/>
            <a:ext cx="79208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Чрезвычайно значимым для специальной педагогики является содержательный компонент педагогики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где большое внимание уделяется сенсомоторному развитию ребенка, развитию у него речи и мышления, умению концентрировать внимание и сосредоточенно работать, умению контролировать себя, свою деятельность и поведение. Подготовленная в классе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Монтессори-среда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включающая в себя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Монтессори-материалы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 различные  дидактические пособия, распределенные в различных зонах в зависимости от назначения дают возможность  свободного передвижения и самостоятельной работы детям.  Обучающиеся могут осваивать образовательную программу в условиях «индивидуального образовательного маршрута».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0"/>
            <a:ext cx="66247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педагогики </a:t>
            </a:r>
            <a:r>
              <a:rPr lang="ru-RU" alt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занятий с детьми  с тяжёлыми и множественными нарушениями развития</a:t>
            </a:r>
            <a:endParaRPr lang="ru-RU" alt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post-318-1248678826_thumb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351837" cy="1080120"/>
          </a:xfrm>
        </p:spPr>
        <p:txBody>
          <a:bodyPr>
            <a:normAutofit fontScale="90000"/>
          </a:bodyPr>
          <a:lstStyle/>
          <a:p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700" b="1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b="1" dirty="0" smtClean="0">
                <a:latin typeface="Times New Roman" pitchFamily="18" charset="0"/>
                <a:cs typeface="Times New Roman" pitchFamily="18" charset="0"/>
              </a:rPr>
              <a:t>Создание условий для развития социально значимых компетенций у обучающимися с умеренной и  тяжелой умственной отсталостью, тяжелыми множественными нарушениями развития  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12976"/>
            <a:ext cx="846043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Определить потенциальные возможности    обучающихся и разработать специальную индивидуальную программу развития (СИПР).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Совершенствовать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навыки  самообслуживания и жизнеобеспечения.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Мотивировать  интерес  учащихся к учебной деятельности.</a:t>
            </a:r>
          </a:p>
          <a:p>
            <a:pPr marL="342900" indent="-342900">
              <a:buFont typeface="Calibri" pitchFamily="34" charset="0"/>
              <a:buAutoNum type="arabicPeriod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Выбрать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оптимальные методы и средства формирования социально-коммуникативных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навыков.</a:t>
            </a:r>
          </a:p>
          <a:p>
            <a:pPr marL="342900" indent="-342900">
              <a:buFont typeface="Calibri" pitchFamily="34" charset="0"/>
              <a:buAutoNum type="arabicPeriod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Отслеживать результаты развития учащихся на различных этапах обучения.</a:t>
            </a:r>
          </a:p>
          <a:p>
            <a:pPr marL="342900" indent="-342900">
              <a:buFont typeface="Calibri" pitchFamily="34" charset="0"/>
              <a:buAutoNum type="arabicPeriod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0"/>
            <a:ext cx="7507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и задачи деятельности учителя </a:t>
            </a:r>
            <a:endParaRPr lang="ru-RU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524328" y="548680"/>
            <a:ext cx="1403648" cy="131037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post-318-1248678826_thumb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65213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аспект личного вклада педагога в развитие образования</a:t>
            </a:r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971600" y="1025525"/>
            <a:ext cx="7488485" cy="5832475"/>
            <a:chOff x="2049634" y="1649358"/>
            <a:chExt cx="5020050" cy="5112163"/>
          </a:xfrm>
        </p:grpSpPr>
        <p:sp>
          <p:nvSpPr>
            <p:cNvPr id="5" name="Полилиния 4"/>
            <p:cNvSpPr/>
            <p:nvPr/>
          </p:nvSpPr>
          <p:spPr>
            <a:xfrm>
              <a:off x="3379183" y="2851565"/>
              <a:ext cx="2416824" cy="2839936"/>
            </a:xfrm>
            <a:custGeom>
              <a:avLst/>
              <a:gdLst>
                <a:gd name="connsiteX0" fmla="*/ 0 w 3000292"/>
                <a:gd name="connsiteY0" fmla="*/ 1500146 h 3000292"/>
                <a:gd name="connsiteX1" fmla="*/ 1500146 w 3000292"/>
                <a:gd name="connsiteY1" fmla="*/ 0 h 3000292"/>
                <a:gd name="connsiteX2" fmla="*/ 3000292 w 3000292"/>
                <a:gd name="connsiteY2" fmla="*/ 1500146 h 3000292"/>
                <a:gd name="connsiteX3" fmla="*/ 1500146 w 3000292"/>
                <a:gd name="connsiteY3" fmla="*/ 3000292 h 3000292"/>
                <a:gd name="connsiteX4" fmla="*/ 0 w 3000292"/>
                <a:gd name="connsiteY4" fmla="*/ 1500146 h 300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0292" h="3000292">
                  <a:moveTo>
                    <a:pt x="0" y="1500146"/>
                  </a:moveTo>
                  <a:cubicBezTo>
                    <a:pt x="0" y="671638"/>
                    <a:pt x="671638" y="0"/>
                    <a:pt x="1500146" y="0"/>
                  </a:cubicBezTo>
                  <a:cubicBezTo>
                    <a:pt x="2328654" y="0"/>
                    <a:pt x="3000292" y="671638"/>
                    <a:pt x="3000292" y="1500146"/>
                  </a:cubicBezTo>
                  <a:cubicBezTo>
                    <a:pt x="3000292" y="2328654"/>
                    <a:pt x="2328654" y="3000292"/>
                    <a:pt x="1500146" y="3000292"/>
                  </a:cubicBezTo>
                  <a:cubicBezTo>
                    <a:pt x="671638" y="3000292"/>
                    <a:pt x="0" y="2328654"/>
                    <a:pt x="0" y="150014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474943" tIns="474943" rIns="474943" bIns="474943" spcCol="1270" anchor="ctr"/>
            <a:lstStyle/>
            <a:p>
              <a:pPr algn="ctr" defTabSz="1244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Направления коррекционно-развивающей работы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858078" y="1649358"/>
              <a:ext cx="1618665" cy="2103862"/>
            </a:xfrm>
            <a:custGeom>
              <a:avLst/>
              <a:gdLst>
                <a:gd name="connsiteX0" fmla="*/ 0 w 1500146"/>
                <a:gd name="connsiteY0" fmla="*/ 750073 h 1500146"/>
                <a:gd name="connsiteX1" fmla="*/ 750073 w 1500146"/>
                <a:gd name="connsiteY1" fmla="*/ 0 h 1500146"/>
                <a:gd name="connsiteX2" fmla="*/ 1500146 w 1500146"/>
                <a:gd name="connsiteY2" fmla="*/ 750073 h 1500146"/>
                <a:gd name="connsiteX3" fmla="*/ 750073 w 1500146"/>
                <a:gd name="connsiteY3" fmla="*/ 1500146 h 1500146"/>
                <a:gd name="connsiteX4" fmla="*/ 0 w 1500146"/>
                <a:gd name="connsiteY4" fmla="*/ 750073 h 150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146" h="1500146">
                  <a:moveTo>
                    <a:pt x="0" y="750073"/>
                  </a:moveTo>
                  <a:cubicBezTo>
                    <a:pt x="0" y="335819"/>
                    <a:pt x="335819" y="0"/>
                    <a:pt x="750073" y="0"/>
                  </a:cubicBezTo>
                  <a:cubicBezTo>
                    <a:pt x="1164327" y="0"/>
                    <a:pt x="1500146" y="335819"/>
                    <a:pt x="1500146" y="750073"/>
                  </a:cubicBezTo>
                  <a:cubicBezTo>
                    <a:pt x="1500146" y="1164327"/>
                    <a:pt x="1164327" y="1500146"/>
                    <a:pt x="750073" y="1500146"/>
                  </a:cubicBezTo>
                  <a:cubicBezTo>
                    <a:pt x="335819" y="1500146"/>
                    <a:pt x="0" y="1164327"/>
                    <a:pt x="0" y="75007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231121" tIns="231121" rIns="231121" bIns="231121" spcCol="1270" anchor="ctr"/>
            <a:lstStyle/>
            <a:p>
              <a:pPr algn="ctr" defTabSz="4000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Формирование представлений об окружающем мире 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5428670" y="2746163"/>
              <a:ext cx="1641014" cy="2031507"/>
            </a:xfrm>
            <a:custGeom>
              <a:avLst/>
              <a:gdLst>
                <a:gd name="connsiteX0" fmla="*/ 0 w 1500146"/>
                <a:gd name="connsiteY0" fmla="*/ 750073 h 1500146"/>
                <a:gd name="connsiteX1" fmla="*/ 750073 w 1500146"/>
                <a:gd name="connsiteY1" fmla="*/ 0 h 1500146"/>
                <a:gd name="connsiteX2" fmla="*/ 1500146 w 1500146"/>
                <a:gd name="connsiteY2" fmla="*/ 750073 h 1500146"/>
                <a:gd name="connsiteX3" fmla="*/ 750073 w 1500146"/>
                <a:gd name="connsiteY3" fmla="*/ 1500146 h 1500146"/>
                <a:gd name="connsiteX4" fmla="*/ 0 w 1500146"/>
                <a:gd name="connsiteY4" fmla="*/ 750073 h 150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146" h="1500146">
                  <a:moveTo>
                    <a:pt x="0" y="750073"/>
                  </a:moveTo>
                  <a:cubicBezTo>
                    <a:pt x="0" y="335819"/>
                    <a:pt x="335819" y="0"/>
                    <a:pt x="750073" y="0"/>
                  </a:cubicBezTo>
                  <a:cubicBezTo>
                    <a:pt x="1164327" y="0"/>
                    <a:pt x="1500146" y="335819"/>
                    <a:pt x="1500146" y="750073"/>
                  </a:cubicBezTo>
                  <a:cubicBezTo>
                    <a:pt x="1500146" y="1164327"/>
                    <a:pt x="1164327" y="1500146"/>
                    <a:pt x="750073" y="1500146"/>
                  </a:cubicBezTo>
                  <a:cubicBezTo>
                    <a:pt x="335819" y="1500146"/>
                    <a:pt x="0" y="1164327"/>
                    <a:pt x="0" y="75007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231121" tIns="231121" rIns="231121" bIns="231121" spcCol="1270" anchor="ctr"/>
            <a:lstStyle/>
            <a:p>
              <a:pPr algn="ctr" defTabSz="4000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Обучение предметно-практической, игровой, бытовой и доступной трудовой деятельности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715832" y="4795412"/>
              <a:ext cx="1678261" cy="1966109"/>
            </a:xfrm>
            <a:custGeom>
              <a:avLst/>
              <a:gdLst>
                <a:gd name="connsiteX0" fmla="*/ 0 w 1500146"/>
                <a:gd name="connsiteY0" fmla="*/ 750073 h 1500146"/>
                <a:gd name="connsiteX1" fmla="*/ 750073 w 1500146"/>
                <a:gd name="connsiteY1" fmla="*/ 0 h 1500146"/>
                <a:gd name="connsiteX2" fmla="*/ 1500146 w 1500146"/>
                <a:gd name="connsiteY2" fmla="*/ 750073 h 1500146"/>
                <a:gd name="connsiteX3" fmla="*/ 750073 w 1500146"/>
                <a:gd name="connsiteY3" fmla="*/ 1500146 h 1500146"/>
                <a:gd name="connsiteX4" fmla="*/ 0 w 1500146"/>
                <a:gd name="connsiteY4" fmla="*/ 750073 h 150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146" h="1500146">
                  <a:moveTo>
                    <a:pt x="0" y="750073"/>
                  </a:moveTo>
                  <a:cubicBezTo>
                    <a:pt x="0" y="335819"/>
                    <a:pt x="335819" y="0"/>
                    <a:pt x="750073" y="0"/>
                  </a:cubicBezTo>
                  <a:cubicBezTo>
                    <a:pt x="1164327" y="0"/>
                    <a:pt x="1500146" y="335819"/>
                    <a:pt x="1500146" y="750073"/>
                  </a:cubicBezTo>
                  <a:cubicBezTo>
                    <a:pt x="1500146" y="1164327"/>
                    <a:pt x="1164327" y="1500146"/>
                    <a:pt x="750073" y="1500146"/>
                  </a:cubicBezTo>
                  <a:cubicBezTo>
                    <a:pt x="335819" y="1500146"/>
                    <a:pt x="0" y="1164327"/>
                    <a:pt x="0" y="75007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231121" tIns="231121" rIns="231121" bIns="231121" spcCol="1270" anchor="ctr"/>
            <a:lstStyle/>
            <a:p>
              <a:pPr algn="ctr" defTabSz="4000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Формирование навыков самообслуживания и жизнеобеспечения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910930" y="4795412"/>
              <a:ext cx="1752756" cy="1885405"/>
            </a:xfrm>
            <a:custGeom>
              <a:avLst/>
              <a:gdLst>
                <a:gd name="connsiteX0" fmla="*/ 0 w 1500146"/>
                <a:gd name="connsiteY0" fmla="*/ 750073 h 1500146"/>
                <a:gd name="connsiteX1" fmla="*/ 750073 w 1500146"/>
                <a:gd name="connsiteY1" fmla="*/ 0 h 1500146"/>
                <a:gd name="connsiteX2" fmla="*/ 1500146 w 1500146"/>
                <a:gd name="connsiteY2" fmla="*/ 750073 h 1500146"/>
                <a:gd name="connsiteX3" fmla="*/ 750073 w 1500146"/>
                <a:gd name="connsiteY3" fmla="*/ 1500146 h 1500146"/>
                <a:gd name="connsiteX4" fmla="*/ 0 w 1500146"/>
                <a:gd name="connsiteY4" fmla="*/ 750073 h 150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146" h="1500146">
                  <a:moveTo>
                    <a:pt x="0" y="750073"/>
                  </a:moveTo>
                  <a:cubicBezTo>
                    <a:pt x="0" y="335819"/>
                    <a:pt x="335819" y="0"/>
                    <a:pt x="750073" y="0"/>
                  </a:cubicBezTo>
                  <a:cubicBezTo>
                    <a:pt x="1164327" y="0"/>
                    <a:pt x="1500146" y="335819"/>
                    <a:pt x="1500146" y="750073"/>
                  </a:cubicBezTo>
                  <a:cubicBezTo>
                    <a:pt x="1500146" y="1164327"/>
                    <a:pt x="1164327" y="1500146"/>
                    <a:pt x="750073" y="1500146"/>
                  </a:cubicBezTo>
                  <a:cubicBezTo>
                    <a:pt x="335819" y="1500146"/>
                    <a:pt x="0" y="1164327"/>
                    <a:pt x="0" y="75007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231121" tIns="231121" rIns="231121" bIns="231121" spcCol="1270" anchor="ctr"/>
            <a:lstStyle/>
            <a:p>
              <a:pPr algn="ctr" defTabSz="4000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Развитие навыков коммуникации и общения в доступных видах социальных отношений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049634" y="2619933"/>
              <a:ext cx="1737856" cy="2187349"/>
            </a:xfrm>
            <a:custGeom>
              <a:avLst/>
              <a:gdLst>
                <a:gd name="connsiteX0" fmla="*/ 0 w 1500146"/>
                <a:gd name="connsiteY0" fmla="*/ 750073 h 1500146"/>
                <a:gd name="connsiteX1" fmla="*/ 750073 w 1500146"/>
                <a:gd name="connsiteY1" fmla="*/ 0 h 1500146"/>
                <a:gd name="connsiteX2" fmla="*/ 1500146 w 1500146"/>
                <a:gd name="connsiteY2" fmla="*/ 750073 h 1500146"/>
                <a:gd name="connsiteX3" fmla="*/ 750073 w 1500146"/>
                <a:gd name="connsiteY3" fmla="*/ 1500146 h 1500146"/>
                <a:gd name="connsiteX4" fmla="*/ 0 w 1500146"/>
                <a:gd name="connsiteY4" fmla="*/ 750073 h 150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146" h="1500146">
                  <a:moveTo>
                    <a:pt x="0" y="750073"/>
                  </a:moveTo>
                  <a:cubicBezTo>
                    <a:pt x="0" y="335819"/>
                    <a:pt x="335819" y="0"/>
                    <a:pt x="750073" y="0"/>
                  </a:cubicBezTo>
                  <a:cubicBezTo>
                    <a:pt x="1164327" y="0"/>
                    <a:pt x="1500146" y="335819"/>
                    <a:pt x="1500146" y="750073"/>
                  </a:cubicBezTo>
                  <a:cubicBezTo>
                    <a:pt x="1500146" y="1164327"/>
                    <a:pt x="1164327" y="1500146"/>
                    <a:pt x="750073" y="1500146"/>
                  </a:cubicBezTo>
                  <a:cubicBezTo>
                    <a:pt x="335819" y="1500146"/>
                    <a:pt x="0" y="1164327"/>
                    <a:pt x="0" y="75007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231121" tIns="231121" rIns="231121" bIns="231121" spcCol="1270" anchor="ctr"/>
            <a:lstStyle/>
            <a:p>
              <a:pPr algn="ctr" defTabSz="4000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Формирование представлений ребенка о себе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post-318-1248678826_thumb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65213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alt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аспект личного вклада педагога в развитие образования</a:t>
            </a: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755576" y="1124744"/>
            <a:ext cx="81003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уроках я широко использую упражнения с сенсорными материалами по системе М.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провожу ввод понятий в виде 3-х ступенчатого урока (по методике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  Помимо формирования сенсорных эталонов, овладения детьми новыми способами предметно-познавательной деятельности опосредованно происходит расширение словарного запаса, его систематизация. Обучение  детей с  глубоким снижением интеллекта организуется на практической, наглядной основе.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SC08570"/>
          <p:cNvPicPr>
            <a:picLocks noChangeAspect="1" noChangeArrowheads="1"/>
          </p:cNvPicPr>
          <p:nvPr/>
        </p:nvPicPr>
        <p:blipFill>
          <a:blip r:embed="rId4" cstate="print"/>
          <a:srcRect t="40816" r="5460"/>
          <a:stretch>
            <a:fillRect/>
          </a:stretch>
        </p:blipFill>
        <p:spPr bwMode="auto">
          <a:xfrm>
            <a:off x="683568" y="3212976"/>
            <a:ext cx="3923680" cy="184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494189841237.jpg"/>
          <p:cNvPicPr>
            <a:picLocks noChangeAspect="1"/>
          </p:cNvPicPr>
          <p:nvPr/>
        </p:nvPicPr>
        <p:blipFill>
          <a:blip r:embed="rId5" cstate="print"/>
          <a:srcRect t="19760" r="11171"/>
          <a:stretch>
            <a:fillRect/>
          </a:stretch>
        </p:blipFill>
        <p:spPr>
          <a:xfrm>
            <a:off x="4860032" y="3212976"/>
            <a:ext cx="3542936" cy="1800200"/>
          </a:xfrm>
          <a:prstGeom prst="rect">
            <a:avLst/>
          </a:prstGeom>
        </p:spPr>
      </p:pic>
      <p:sp>
        <p:nvSpPr>
          <p:cNvPr id="12" name="Улыбающееся лицо 11"/>
          <p:cNvSpPr/>
          <p:nvPr/>
        </p:nvSpPr>
        <p:spPr>
          <a:xfrm>
            <a:off x="6156176" y="4581128"/>
            <a:ext cx="432048" cy="3600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1_01_02_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5301208"/>
            <a:ext cx="1513086" cy="13555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" name="Picture 4" descr="DSC07523"/>
          <p:cNvPicPr>
            <a:picLocks noChangeAspect="1" noChangeArrowheads="1"/>
          </p:cNvPicPr>
          <p:nvPr/>
        </p:nvPicPr>
        <p:blipFill>
          <a:blip r:embed="rId7" cstate="print"/>
          <a:srcRect l="31628" t="58744" r="6252"/>
          <a:stretch>
            <a:fillRect/>
          </a:stretch>
        </p:blipFill>
        <p:spPr bwMode="auto">
          <a:xfrm>
            <a:off x="683568" y="5229200"/>
            <a:ext cx="2952328" cy="147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DSC07520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 l="32530" t="49942" r="16515"/>
          <a:stretch>
            <a:fillRect/>
          </a:stretch>
        </p:blipFill>
        <p:spPr bwMode="auto">
          <a:xfrm>
            <a:off x="6012160" y="5161204"/>
            <a:ext cx="2304256" cy="150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post-318-1248678826_thumb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65213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alt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аспект личного вклада педагога в развитие образования</a:t>
            </a: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683568" y="1196752"/>
            <a:ext cx="810039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Саморазвитие ребенка с интеллектуальной недостаточностью осуществляется посредством дифференцированной системы материалов, относящихся к следующим направлениям: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предметно-практическая жизнедеятельность;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сенсорное воспитание;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элементарные математические представления;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речи;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обучение чтению и письму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Модификация классического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Монтессори-материала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производится в зависимости от вида расстройств детей.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навыки, полученные в процессе обучения по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Монтессори-методу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должны переноситься в повседневную жизнь детей.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Новизна моего личного вклада заключается в том,  что взяв за основу содержательный компонент педагогики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своем опыте доказала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эффективность его использования для обучения и воспитания детей с умеренной и  тяжелой умственной отсталостью, тяжелыми множественными нарушениями развития.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post-318-1248678826_thumb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Результативность профессиональной педагогической деятельности 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700808"/>
          <a:ext cx="3610744" cy="240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1268760"/>
            <a:ext cx="406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Уровень коммуникативных навыков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148064" y="1772816"/>
          <a:ext cx="3103240" cy="21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36096" y="1340768"/>
            <a:ext cx="3119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Уровень самостоятельности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580112" y="4509120"/>
          <a:ext cx="3031232" cy="20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44008" y="4149080"/>
            <a:ext cx="4346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Уровень социально-бытовой адаптации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472514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</a:rPr>
              <a:t>Динамика  </a:t>
            </a:r>
            <a:r>
              <a:rPr lang="ru-RU" b="1" dirty="0" err="1" smtClean="0">
                <a:latin typeface="Times New Roman" pitchFamily="18" charset="0"/>
              </a:rPr>
              <a:t>сформированности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жизненной компетенции обучающихся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728</Words>
  <Application>Microsoft Office PowerPoint</Application>
  <PresentationFormat>Экран (4:3)</PresentationFormat>
  <Paragraphs>84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Ведущая педагогическая идея</vt:lpstr>
      <vt:lpstr>Слайд 3</vt:lpstr>
      <vt:lpstr>Слайд 4</vt:lpstr>
      <vt:lpstr>  Цель:  Создание условий для развития социально значимых компетенций у обучающимися с умеренной и  тяжелой умственной отсталостью, тяжелыми множественными нарушениями развития     </vt:lpstr>
      <vt:lpstr>Деятельностный аспект личного вклада педагога в развитие образования</vt:lpstr>
      <vt:lpstr>Деятельностный аспект личного вклада педагога в развитие образования</vt:lpstr>
      <vt:lpstr>Деятельностный аспект личного вклада педагога в развитие образования</vt:lpstr>
      <vt:lpstr>Результативность профессиональной педагогической деятельности </vt:lpstr>
      <vt:lpstr>Результативность профессиональной педагогической деятельности </vt:lpstr>
      <vt:lpstr> </vt:lpstr>
      <vt:lpstr>Слайд 12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Administrator</cp:lastModifiedBy>
  <cp:revision>140</cp:revision>
  <dcterms:created xsi:type="dcterms:W3CDTF">2016-02-21T18:09:31Z</dcterms:created>
  <dcterms:modified xsi:type="dcterms:W3CDTF">2018-01-31T19:41:19Z</dcterms:modified>
</cp:coreProperties>
</file>