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4" r:id="rId3"/>
    <p:sldId id="272" r:id="rId4"/>
    <p:sldId id="288" r:id="rId5"/>
    <p:sldId id="289" r:id="rId6"/>
    <p:sldId id="290" r:id="rId7"/>
    <p:sldId id="277" r:id="rId8"/>
    <p:sldId id="293" r:id="rId9"/>
    <p:sldId id="281" r:id="rId10"/>
    <p:sldId id="282" r:id="rId11"/>
    <p:sldId id="295" r:id="rId12"/>
    <p:sldId id="303" r:id="rId13"/>
    <p:sldId id="302" r:id="rId14"/>
    <p:sldId id="297" r:id="rId15"/>
    <p:sldId id="298" r:id="rId16"/>
    <p:sldId id="299" r:id="rId17"/>
    <p:sldId id="261" r:id="rId18"/>
    <p:sldId id="267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1E32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6904315196998121E-2"/>
          <c:y val="4.8543689320388349E-2"/>
          <c:w val="0.73545966228893056"/>
          <c:h val="0.873786407766990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Учитель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Полицейский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Водитель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Врач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Ювелир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Ветеринар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Sheet1!$B$7:$B$7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Бухгалтер 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Sheet1!$B$8:$B$8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Строитель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Sheet1!$B$9:$B$9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Военный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Певица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Не знаю 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Sheet1!$B$12:$B$12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8842360"/>
        <c:axId val="188842752"/>
        <c:axId val="0"/>
      </c:bar3DChart>
      <c:catAx>
        <c:axId val="188842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84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8427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842360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80300187617260788"/>
          <c:y val="7.1197411003236247E-2"/>
          <c:w val="0.19699809190927001"/>
          <c:h val="0.85760517799352753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7EFF2-41E6-467E-A43C-8911F7201517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177C8-F1D5-426B-80D9-298336C0E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8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77C8-F1D5-426B-80D9-298336C0EA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0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0695B5-AC40-4D6A-AFAF-0A123D6E6819}" type="slidenum">
              <a:rPr lang="ru-RU" smtClean="0">
                <a:latin typeface="Arial" charset="0"/>
              </a:rPr>
              <a:pPr/>
              <a:t>9</a:t>
            </a:fld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4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2660"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3" cstate="print"/>
            <a:srcRect l="2290" r="46758"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755576" y="1772816"/>
            <a:ext cx="8021186" cy="3873916"/>
            <a:chOff x="1115615" y="2132856"/>
            <a:chExt cx="7459662" cy="40165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5" y="2132856"/>
              <a:ext cx="7165477" cy="20103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Исследовательская работа</a:t>
              </a:r>
            </a:p>
            <a:p>
              <a:pPr algn="ctr">
                <a:defRPr/>
              </a:pPr>
              <a:r>
                <a:rPr lang="ru-RU" sz="6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«Кем быть?»</a:t>
              </a: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27331" y="4521930"/>
              <a:ext cx="4847946" cy="1627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            Подготовил: ученик  3 б класса       </a:t>
              </a:r>
            </a:p>
            <a:p>
              <a:pPr algn="r">
                <a:defRPr/>
              </a:pPr>
              <a:r>
                <a:rPr lang="ru-RU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Мартышкин Игорь</a:t>
              </a:r>
            </a:p>
            <a:p>
              <a:pPr algn="r">
                <a:defRPr/>
              </a:pPr>
              <a:r>
                <a:rPr lang="ru-RU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Руководитель: учитель начальных классов </a:t>
              </a:r>
            </a:p>
            <a:p>
              <a:pPr algn="r">
                <a:defRPr/>
              </a:pPr>
              <a:r>
                <a:rPr lang="ru-RU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Волкова Наталья Владимировна</a:t>
              </a:r>
              <a:endParaRPr lang="ru-RU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94955" y="548680"/>
            <a:ext cx="79223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МБОУ «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Темниковская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 средняя общеобразовательная школа № 2»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0608" y="6011996"/>
            <a:ext cx="20345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Темников 2017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Моя мама – Мартышкина Валентина Алексеевна – бухгалтер финансового управления администрации </a:t>
            </a:r>
            <a:r>
              <a:rPr lang="ru-RU" sz="3200" b="1" dirty="0" err="1" smtClean="0">
                <a:solidFill>
                  <a:srgbClr val="00B0F0"/>
                </a:solidFill>
                <a:latin typeface="Monotype Corsiva" panose="03010101010201010101" pitchFamily="66" charset="0"/>
              </a:rPr>
              <a:t>Темниковского</a:t>
            </a:r>
            <a:r>
              <a:rPr lang="ru-RU" sz="32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 муниципального района</a:t>
            </a:r>
            <a:endParaRPr lang="ru-RU" sz="32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Мой папа – Мартышкин Алексей Гаврилович – полицейский ММО МВД России «</a:t>
            </a:r>
            <a:r>
              <a:rPr lang="ru-RU" sz="3200" b="1" dirty="0" err="1" smtClean="0">
                <a:solidFill>
                  <a:srgbClr val="00B0F0"/>
                </a:solidFill>
                <a:latin typeface="Monotype Corsiva" panose="03010101010201010101" pitchFamily="66" charset="0"/>
              </a:rPr>
              <a:t>Темниковский</a:t>
            </a:r>
            <a:r>
              <a:rPr lang="ru-RU" sz="32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»</a:t>
            </a:r>
            <a:endParaRPr lang="ru-RU" sz="32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Моя бабушка </a:t>
            </a:r>
            <a:r>
              <a:rPr lang="ru-RU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– </a:t>
            </a:r>
            <a:r>
              <a:rPr lang="ru-RU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Асташкина </a:t>
            </a:r>
            <a:r>
              <a:rPr lang="ru-RU" b="1" dirty="0" err="1" smtClean="0">
                <a:solidFill>
                  <a:srgbClr val="00B0F0"/>
                </a:solidFill>
                <a:latin typeface="Monotype Corsiva" panose="03010101010201010101" pitchFamily="66" charset="0"/>
              </a:rPr>
              <a:t>Агрипина</a:t>
            </a:r>
            <a:r>
              <a:rPr lang="ru-RU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  Ефимовна </a:t>
            </a:r>
            <a:r>
              <a:rPr lang="ru-RU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– </a:t>
            </a:r>
            <a:r>
              <a:rPr lang="ru-RU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учитель химии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Анкетирование </a:t>
            </a:r>
            <a:br>
              <a:rPr lang="ru-RU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учащихся 3 б класса</a:t>
            </a:r>
            <a:endParaRPr lang="ru-RU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7638"/>
            <a:ext cx="7920880" cy="43854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8399"/>
            <a:ext cx="123583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Профессиональный выбор 2 б класса. 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792639"/>
              </p:ext>
            </p:extLst>
          </p:nvPr>
        </p:nvGraphicFramePr>
        <p:xfrm>
          <a:off x="749300" y="2060848"/>
          <a:ext cx="6991052" cy="366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123583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Интервью с заместителем </a:t>
            </a:r>
            <a:r>
              <a:rPr lang="ru-RU" sz="2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главы администрации </a:t>
            </a:r>
            <a:r>
              <a:rPr lang="ru-RU" sz="2800" b="1" dirty="0" err="1">
                <a:solidFill>
                  <a:srgbClr val="00B0F0"/>
                </a:solidFill>
                <a:latin typeface="Monotype Corsiva" panose="03010101010201010101" pitchFamily="66" charset="0"/>
              </a:rPr>
              <a:t>Темниковского</a:t>
            </a:r>
            <a:r>
              <a:rPr lang="ru-RU" sz="2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 муниципального района Бабиной Г. 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3960440" cy="504056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Количество жителей  трудоспособного возраста - </a:t>
            </a:r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7282 человека </a:t>
            </a:r>
            <a:endParaRPr lang="ru-RU" sz="2000" b="1" dirty="0" smtClean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Органы </a:t>
            </a:r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власти, учреждения здравоохранения, образования и 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культуры -  </a:t>
            </a:r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1500 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человек</a:t>
            </a:r>
          </a:p>
          <a:p>
            <a:r>
              <a:rPr lang="ru-RU" sz="2000" b="1" dirty="0" err="1" smtClean="0">
                <a:solidFill>
                  <a:srgbClr val="0000FF"/>
                </a:solidFill>
                <a:latin typeface="Monotype Corsiva" panose="03010101010201010101" pitchFamily="66" charset="0"/>
              </a:rPr>
              <a:t>Жилищно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коммунальное хозяйство,  связь - 400 человек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Индивидуальные предприниматели  - 258 человек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Они обеспечили работой около 2000 человек.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10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Беседа со специалистом Центра занятости Ивахиной Татьяной Алексеевной</a:t>
            </a:r>
            <a:endParaRPr lang="ru-RU" sz="28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16832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Количество безработных - 76 человек.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</a:p>
          <a:p>
            <a:endParaRPr lang="ru-RU" sz="2400" b="1" dirty="0" smtClean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Проводится подготовка 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и </a:t>
            </a:r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переподготовка  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по специальностям: </a:t>
            </a:r>
            <a:r>
              <a:rPr lang="ru-RU" sz="2400" b="1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электрогазосварщик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, </a:t>
            </a:r>
            <a:endParaRPr lang="ru-RU" sz="2400" b="1" dirty="0" smtClean="0">
              <a:solidFill>
                <a:srgbClr val="0000FF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1:С-  бухгалтерия,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пользователь </a:t>
            </a:r>
            <a:r>
              <a:rPr lang="ru-RU" sz="24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ПК.</a:t>
            </a:r>
          </a:p>
        </p:txBody>
      </p:sp>
    </p:spTree>
    <p:extLst>
      <p:ext uri="{BB962C8B-B14F-4D97-AF65-F5344CB8AC3E}">
        <p14:creationId xmlns:p14="http://schemas.microsoft.com/office/powerpoint/2010/main" val="27610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Выводы</a:t>
            </a:r>
            <a:r>
              <a:rPr lang="ru-RU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1) все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профессии важны и почетны, и главное, чтобы работа была тебе интересна.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2) нужно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хорошо учиться в школе по всем предметам, потому что все они формируют меня как культурного и образованного человека;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3) наиболее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популярны в нашем городе рабочие специальности </a:t>
            </a:r>
            <a:r>
              <a:rPr lang="ru-RU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или </a:t>
            </a:r>
            <a:r>
              <a:rPr lang="ru-RU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открытие собственного бизнеса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0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0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Все профессии нужны,</a:t>
            </a:r>
            <a:br>
              <a:rPr lang="ru-RU" sz="60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itchFamily="18" charset="0"/>
              </a:rPr>
              <a:t>все профессии важны!</a:t>
            </a:r>
          </a:p>
        </p:txBody>
      </p:sp>
      <p:pic>
        <p:nvPicPr>
          <p:cNvPr id="34819" name="Рисунок 6" descr="gallery_2_381_80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1714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9" descr="C:\Users\школа3\Desktop\ПРОФЕССИИ\image29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060848"/>
            <a:ext cx="1368425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933825"/>
            <a:ext cx="180022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933825"/>
            <a:ext cx="2011363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 descr="C:\Users\школа3\Desktop\ПРОФЕССИИ карт МНОГО\0_d4a73_7b0c6681_X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3933825"/>
            <a:ext cx="19446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429250" y="285750"/>
            <a:ext cx="321468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Сейчас </a:t>
            </a:r>
            <a: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я </a:t>
            </a:r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точно не </a:t>
            </a:r>
            <a: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знаю, кем  стану, когда вырасту, но я твердо уверен, что буду выбирать такую профессию, чтобы ходить на работу с удовольствием, как </a:t>
            </a:r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моя мама </a:t>
            </a:r>
            <a:r>
              <a:rPr lang="ru-RU" sz="2800" dirty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0000FF"/>
                </a:solidFill>
                <a:latin typeface="Monotype Corsiva" panose="03010101010201010101" pitchFamily="66" charset="0"/>
                <a:cs typeface="Times New Roman" pitchFamily="18" charset="0"/>
              </a:rPr>
              <a:t>папа, и трудиться на благо родного города.</a:t>
            </a:r>
            <a:endParaRPr lang="ru-RU" sz="2800" dirty="0">
              <a:solidFill>
                <a:srgbClr val="0000FF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643563" y="5429250"/>
            <a:ext cx="3143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5787" y="2967335"/>
            <a:ext cx="5612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FF"/>
                </a:solidFill>
                <a:effectLst/>
                <a:latin typeface="Monotype Corsiva" panose="03010101010201010101" pitchFamily="66" charset="0"/>
              </a:rPr>
              <a:t>Спасибо за внимание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00FF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5832648" cy="5853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 меня растут года,</a:t>
            </a:r>
            <a:br>
              <a:rPr lang="ru-RU" sz="4000" b="1" dirty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будет и семнадцать.</a:t>
            </a:r>
            <a:br>
              <a:rPr lang="ru-RU" sz="4000" b="1" dirty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Где работать мне тогда,</a:t>
            </a:r>
            <a:br>
              <a:rPr lang="ru-RU" sz="4000" b="1" dirty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4000" b="1" dirty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чем заниматься? </a:t>
            </a:r>
            <a:endParaRPr lang="ru-RU" sz="4000" b="1" dirty="0" smtClean="0">
              <a:solidFill>
                <a:srgbClr val="00B0F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dirty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                              </a:t>
            </a:r>
          </a:p>
          <a:p>
            <a:pPr>
              <a:buFont typeface="Arial" charset="0"/>
              <a:buNone/>
            </a:pPr>
            <a:r>
              <a:rPr lang="ru-RU" sz="4400" b="1" dirty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B0F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    В. Маяковский </a:t>
            </a:r>
            <a:endParaRPr lang="ru-RU" sz="4400" b="1" dirty="0" smtClean="0">
              <a:solidFill>
                <a:srgbClr val="00B0F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05588" cy="1158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556792"/>
            <a:ext cx="2700246" cy="423949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6228184" y="513567"/>
            <a:ext cx="2288754" cy="449960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403648" y="3645024"/>
            <a:ext cx="2664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Шофером?   </a:t>
            </a:r>
            <a:endParaRPr lang="ru-RU" sz="3200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://previews.123rf.com/images/patrimonio/patrimonio1410/patrimonio141000018/32311139-Illustration-of-a-tanker-truck-petrol-tanker-with-driver-waving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3054959" cy="19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571472" y="980728"/>
            <a:ext cx="8032976" cy="137670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  <a:cs typeface="Aharoni" pitchFamily="2" charset="-79"/>
              </a:rPr>
              <a:t>Кем буду я, когда вырасту </a:t>
            </a:r>
            <a:r>
              <a:rPr lang="ru-RU" sz="3600" b="1" kern="10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  <a:cs typeface="Aharoni" pitchFamily="2" charset="-79"/>
              </a:rPr>
              <a:t>?</a:t>
            </a:r>
          </a:p>
        </p:txBody>
      </p:sp>
      <p:pic>
        <p:nvPicPr>
          <p:cNvPr id="7172" name="Рисунок 3" descr="baby1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714875"/>
            <a:ext cx="13573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755576" y="3645024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Пожарным?   </a:t>
            </a:r>
            <a:endParaRPr lang="ru-RU" sz="3200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571472" y="980728"/>
            <a:ext cx="8032976" cy="137670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  <a:cs typeface="Aharoni" pitchFamily="2" charset="-79"/>
              </a:rPr>
              <a:t>Кем буду я, когда вырасту </a:t>
            </a:r>
            <a:r>
              <a:rPr lang="ru-RU" sz="3600" b="1" kern="10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  <a:cs typeface="Aharoni" pitchFamily="2" charset="-79"/>
              </a:rPr>
              <a:t>?</a:t>
            </a:r>
          </a:p>
        </p:txBody>
      </p:sp>
      <p:pic>
        <p:nvPicPr>
          <p:cNvPr id="7172" name="Рисунок 3" descr="baby1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714875"/>
            <a:ext cx="13573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cinemax-film.ru/qadherim/84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41989"/>
            <a:ext cx="5383069" cy="23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91680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827584" y="3645024"/>
            <a:ext cx="3240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Космонавтом?</a:t>
            </a:r>
            <a:r>
              <a:rPr lang="ru-RU" sz="3200" b="1" dirty="0" smtClean="0"/>
              <a:t>   </a:t>
            </a:r>
            <a:endParaRPr lang="ru-RU" sz="3200" dirty="0"/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571472" y="980728"/>
            <a:ext cx="8032976" cy="137670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  <a:cs typeface="Aharoni" pitchFamily="2" charset="-79"/>
              </a:rPr>
              <a:t>Кем буду я, когда вырасту </a:t>
            </a:r>
            <a:r>
              <a:rPr lang="ru-RU" sz="3600" b="1" kern="10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  <a:cs typeface="Aharoni" pitchFamily="2" charset="-79"/>
              </a:rPr>
              <a:t>?</a:t>
            </a:r>
          </a:p>
        </p:txBody>
      </p:sp>
      <p:pic>
        <p:nvPicPr>
          <p:cNvPr id="7172" name="Рисунок 3" descr="baby1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714875"/>
            <a:ext cx="13573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allwomens.ru/uploads/posts/2016-04/1460234724_s-dnem-kosmonavtiki-kartinki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346848" cy="24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41169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C0066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CC0066"/>
                </a:solidFill>
                <a:latin typeface="Monotype Corsiva" panose="03010101010201010101" pitchFamily="66" charset="0"/>
              </a:rPr>
            </a:br>
            <a:r>
              <a:rPr lang="ru-RU" sz="2600" b="1" dirty="0" smtClean="0">
                <a:solidFill>
                  <a:srgbClr val="CC0066"/>
                </a:solidFill>
                <a:latin typeface="Monotype Corsiva" panose="03010101010201010101" pitchFamily="66" charset="0"/>
              </a:rPr>
              <a:t>Цель </a:t>
            </a:r>
            <a:r>
              <a:rPr lang="ru-RU" sz="2600" b="1" dirty="0">
                <a:solidFill>
                  <a:srgbClr val="CC0066"/>
                </a:solidFill>
                <a:latin typeface="Monotype Corsiva" panose="03010101010201010101" pitchFamily="66" charset="0"/>
              </a:rPr>
              <a:t>нашего исследования:</a:t>
            </a:r>
            <a:r>
              <a:rPr lang="ru-RU" sz="2600" dirty="0">
                <a:latin typeface="Monotype Corsiva" panose="03010101010201010101" pitchFamily="66" charset="0"/>
              </a:rPr>
              <a:t/>
            </a:r>
            <a:br>
              <a:rPr lang="ru-RU" sz="2600" dirty="0">
                <a:latin typeface="Monotype Corsiva" panose="03010101010201010101" pitchFamily="66" charset="0"/>
              </a:rPr>
            </a:br>
            <a:r>
              <a:rPr lang="ru-RU" sz="2600" dirty="0">
                <a:solidFill>
                  <a:srgbClr val="0000FF"/>
                </a:solidFill>
                <a:latin typeface="Monotype Corsiva" panose="03010101010201010101" pitchFamily="66" charset="0"/>
              </a:rPr>
              <a:t>- выявить, какой профессией необходимо овладеть, чтобы в будущем успешно жить и трудиться на благо родного </a:t>
            </a:r>
            <a:r>
              <a:rPr lang="ru-RU" sz="26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города</a:t>
            </a:r>
            <a:br>
              <a:rPr lang="ru-RU" sz="26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600" b="1" dirty="0" smtClean="0">
                <a:solidFill>
                  <a:srgbClr val="CC0066"/>
                </a:solidFill>
                <a:latin typeface="Monotype Corsiva" panose="03010101010201010101" pitchFamily="66" charset="0"/>
              </a:rPr>
              <a:t>Гипотеза:</a:t>
            </a:r>
            <a:r>
              <a:rPr lang="ru-RU" sz="26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/>
            </a:r>
            <a:br>
              <a:rPr lang="ru-RU" sz="26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6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- овладев </a:t>
            </a:r>
            <a:r>
              <a:rPr lang="ru-RU" sz="2600" dirty="0">
                <a:solidFill>
                  <a:srgbClr val="0000FF"/>
                </a:solidFill>
                <a:latin typeface="Monotype Corsiva" panose="03010101010201010101" pitchFamily="66" charset="0"/>
              </a:rPr>
              <a:t>любой профессией, можно с удовольствием жить и  работать в родном </a:t>
            </a:r>
            <a:r>
              <a:rPr lang="ru-RU" sz="2600" dirty="0" err="1" smtClean="0">
                <a:solidFill>
                  <a:srgbClr val="0000FF"/>
                </a:solidFill>
                <a:latin typeface="Monotype Corsiva" panose="03010101010201010101" pitchFamily="66" charset="0"/>
              </a:rPr>
              <a:t>Темникове</a:t>
            </a:r>
            <a:r>
              <a:rPr lang="ru-RU" sz="2600" b="1" dirty="0">
                <a:latin typeface="Monotype Corsiva" panose="03010101010201010101" pitchFamily="66" charset="0"/>
              </a:rPr>
              <a:t/>
            </a:r>
            <a:br>
              <a:rPr lang="ru-RU" sz="2600" b="1" dirty="0">
                <a:latin typeface="Monotype Corsiva" panose="03010101010201010101" pitchFamily="66" charset="0"/>
              </a:rPr>
            </a:br>
            <a:r>
              <a:rPr lang="ru-RU" sz="2600" b="1" dirty="0" smtClean="0">
                <a:solidFill>
                  <a:srgbClr val="CC0066"/>
                </a:solidFill>
                <a:latin typeface="Monotype Corsiva" panose="03010101010201010101" pitchFamily="66" charset="0"/>
              </a:rPr>
              <a:t>Задачи:</a:t>
            </a:r>
            <a:r>
              <a:rPr lang="ru-RU" sz="2600" dirty="0" smtClean="0">
                <a:solidFill>
                  <a:srgbClr val="CC0066"/>
                </a:solidFill>
                <a:latin typeface="Monotype Corsiva" panose="03010101010201010101" pitchFamily="66" charset="0"/>
              </a:rPr>
              <a:t/>
            </a:r>
            <a:br>
              <a:rPr lang="ru-RU" sz="2600" dirty="0" smtClean="0">
                <a:solidFill>
                  <a:srgbClr val="CC0066"/>
                </a:solidFill>
                <a:latin typeface="Monotype Corsiva" panose="03010101010201010101" pitchFamily="66" charset="0"/>
              </a:rPr>
            </a:br>
            <a:r>
              <a:rPr lang="ru-RU" sz="2600" dirty="0">
                <a:solidFill>
                  <a:srgbClr val="0000FF"/>
                </a:solidFill>
                <a:latin typeface="Monotype Corsiva" panose="03010101010201010101" pitchFamily="66" charset="0"/>
              </a:rPr>
              <a:t>- познакомиться с разнообразием профессий в современном мире</a:t>
            </a:r>
            <a:r>
              <a:rPr lang="ru-RU" sz="2600">
                <a:solidFill>
                  <a:srgbClr val="0000FF"/>
                </a:solidFill>
                <a:latin typeface="Monotype Corsiva" panose="03010101010201010101" pitchFamily="66" charset="0"/>
              </a:rPr>
              <a:t>;   </a:t>
            </a:r>
            <a:br>
              <a:rPr lang="ru-RU" sz="260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600" smtClean="0">
                <a:solidFill>
                  <a:srgbClr val="0000FF"/>
                </a:solidFill>
                <a:latin typeface="Monotype Corsiva" panose="03010101010201010101" pitchFamily="66" charset="0"/>
              </a:rPr>
              <a:t>- </a:t>
            </a:r>
            <a:r>
              <a:rPr lang="ru-RU" sz="2600" dirty="0">
                <a:solidFill>
                  <a:srgbClr val="0000FF"/>
                </a:solidFill>
                <a:latin typeface="Monotype Corsiva" panose="03010101010201010101" pitchFamily="66" charset="0"/>
              </a:rPr>
              <a:t>проанализировать профессии моих родственников</a:t>
            </a:r>
            <a:r>
              <a:rPr lang="ru-RU" sz="2600">
                <a:solidFill>
                  <a:srgbClr val="0000FF"/>
                </a:solidFill>
                <a:latin typeface="Monotype Corsiva" panose="03010101010201010101" pitchFamily="66" charset="0"/>
              </a:rPr>
              <a:t>; </a:t>
            </a:r>
            <a:br>
              <a:rPr lang="ru-RU" sz="260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600" smtClean="0">
                <a:solidFill>
                  <a:srgbClr val="0000FF"/>
                </a:solidFill>
                <a:latin typeface="Monotype Corsiva" panose="03010101010201010101" pitchFamily="66" charset="0"/>
              </a:rPr>
              <a:t>- </a:t>
            </a:r>
            <a:r>
              <a:rPr lang="ru-RU" sz="2600" dirty="0">
                <a:solidFill>
                  <a:srgbClr val="0000FF"/>
                </a:solidFill>
                <a:latin typeface="Monotype Corsiva" panose="03010101010201010101" pitchFamily="66" charset="0"/>
              </a:rPr>
              <a:t>провести анкетирование и узнать профессиональные  интересы учащихся 2 и 11 классов нашей школы;</a:t>
            </a:r>
            <a:r>
              <a:rPr lang="ru-RU" sz="2600">
                <a:solidFill>
                  <a:srgbClr val="0000FF"/>
                </a:solidFill>
                <a:latin typeface="Monotype Corsiva" panose="03010101010201010101" pitchFamily="66" charset="0"/>
              </a:rPr>
              <a:t/>
            </a:r>
            <a:br>
              <a:rPr lang="ru-RU" sz="2600">
                <a:solidFill>
                  <a:srgbClr val="0000FF"/>
                </a:solidFill>
                <a:latin typeface="Monotype Corsiva" panose="03010101010201010101" pitchFamily="66" charset="0"/>
              </a:rPr>
            </a:br>
            <a:r>
              <a:rPr lang="ru-RU" sz="2600" smtClean="0">
                <a:solidFill>
                  <a:srgbClr val="0000FF"/>
                </a:solidFill>
                <a:latin typeface="Monotype Corsiva" panose="03010101010201010101" pitchFamily="66" charset="0"/>
              </a:rPr>
              <a:t>- </a:t>
            </a:r>
            <a:r>
              <a:rPr lang="ru-RU" sz="2600" dirty="0">
                <a:solidFill>
                  <a:srgbClr val="0000FF"/>
                </a:solidFill>
                <a:latin typeface="Monotype Corsiva" panose="03010101010201010101" pitchFamily="66" charset="0"/>
              </a:rPr>
              <a:t>изучить экономику города Темников и узнать,  люди каких профессий необходимы нашему городу;</a:t>
            </a:r>
          </a:p>
        </p:txBody>
      </p:sp>
    </p:spTree>
    <p:extLst>
      <p:ext uri="{BB962C8B-B14F-4D97-AF65-F5344CB8AC3E}">
        <p14:creationId xmlns:p14="http://schemas.microsoft.com/office/powerpoint/2010/main" val="35424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633" y="5826955"/>
            <a:ext cx="3110746" cy="845082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/>
            </a:r>
            <a:br>
              <a:rPr lang="ru-RU" u="sng" dirty="0" smtClean="0">
                <a:solidFill>
                  <a:srgbClr val="FF0000"/>
                </a:solidFill>
              </a:rPr>
            </a:br>
            <a:endParaRPr lang="ru-RU" sz="4000" dirty="0"/>
          </a:p>
        </p:txBody>
      </p:sp>
      <p:pic>
        <p:nvPicPr>
          <p:cNvPr id="1026" name="Picture 2" descr="http://niagara-club.ru/uploads/posts/2015-06/1434104830891tlpvqiqyhowwk8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744416" cy="47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MPlE8OWAvrs/VqnzaEr60-I/AAAAAAAAADo/N_2sKmtwlMc/s1600/%25D0%25B3%25D0%25BE%25D0%25BD%25D1%2587%25D0%25B0%25D1%258010101011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69" y="2107653"/>
            <a:ext cx="2304256" cy="3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548680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Виды </a:t>
            </a: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профессий: устаревшие</a:t>
            </a:r>
            <a:r>
              <a:rPr lang="ru-RU" sz="54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54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8076" y="5517232"/>
            <a:ext cx="191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гончар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633" y="5826955"/>
            <a:ext cx="3110746" cy="845082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/>
            </a:r>
            <a:br>
              <a:rPr lang="ru-RU" u="sng" dirty="0" smtClean="0">
                <a:solidFill>
                  <a:srgbClr val="FF0000"/>
                </a:solidFill>
              </a:rPr>
            </a:br>
            <a:endParaRPr lang="ru-RU" sz="4000" dirty="0"/>
          </a:p>
        </p:txBody>
      </p:sp>
      <p:pic>
        <p:nvPicPr>
          <p:cNvPr id="1026" name="Picture 2" descr="http://niagara-club.ru/uploads/posts/2015-06/1434104830891tlpvqiqyhowwk8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744416" cy="47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548680"/>
            <a:ext cx="47525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Виды 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профессий: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новые</a:t>
            </a:r>
            <a:r>
              <a:rPr lang="ru-RU" u="sng" dirty="0">
                <a:solidFill>
                  <a:srgbClr val="FF0000"/>
                </a:solidFill>
              </a:rPr>
              <a:t/>
            </a:r>
            <a:br>
              <a:rPr lang="ru-RU" u="sng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4489" y="5085184"/>
            <a:ext cx="3373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нейрохирург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2875" y="142875"/>
            <a:ext cx="8786813" cy="6572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099" name="Rectangle 1"/>
          <p:cNvSpPr>
            <a:spLocks noGrp="1" noChangeArrowheads="1"/>
          </p:cNvSpPr>
          <p:nvPr>
            <p:ph idx="1"/>
          </p:nvPr>
        </p:nvSpPr>
        <p:spPr>
          <a:xfrm>
            <a:off x="539552" y="260648"/>
            <a:ext cx="8215312" cy="769441"/>
          </a:xfrm>
        </p:spPr>
        <p:txBody>
          <a:bodyPr anchor="ctr">
            <a:spAutoFit/>
          </a:bodyPr>
          <a:lstStyle/>
          <a:p>
            <a:pPr marL="0" indent="342900" algn="ctr">
              <a:spcBef>
                <a:spcPct val="0"/>
              </a:spcBef>
              <a:buFontTx/>
              <a:buNone/>
            </a:pPr>
            <a:r>
              <a:rPr lang="ru-RU" sz="4400" b="1" u="sng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itchFamily="18" charset="0"/>
              </a:rPr>
              <a:t>Моя родословная</a:t>
            </a:r>
          </a:p>
        </p:txBody>
      </p:sp>
      <p:pic>
        <p:nvPicPr>
          <p:cNvPr id="5122" name="Picture 2" descr="https://thetomatos.com/wp-content/uploads/2016/01/tree-clip-art-background-clipart-free-clipart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96" y="1064389"/>
            <a:ext cx="5124970" cy="58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091830" y="1154099"/>
            <a:ext cx="840209" cy="745321"/>
          </a:xfrm>
          <a:prstGeom prst="ellipse">
            <a:avLst/>
          </a:prstGeom>
          <a:solidFill>
            <a:srgbClr val="EE1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/>
              <a:t>Я</a:t>
            </a:r>
          </a:p>
          <a:p>
            <a:pPr algn="ctr"/>
            <a:r>
              <a:rPr lang="ru-RU" sz="2800" dirty="0"/>
              <a:t>?</a:t>
            </a:r>
          </a:p>
        </p:txBody>
      </p:sp>
      <p:sp>
        <p:nvSpPr>
          <p:cNvPr id="6" name="Овал 5"/>
          <p:cNvSpPr/>
          <p:nvPr/>
        </p:nvSpPr>
        <p:spPr>
          <a:xfrm>
            <a:off x="6079856" y="1817650"/>
            <a:ext cx="1205818" cy="1033260"/>
          </a:xfrm>
          <a:prstGeom prst="ellipse">
            <a:avLst/>
          </a:prstGeom>
          <a:solidFill>
            <a:srgbClr val="EE1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Дядя</a:t>
            </a:r>
            <a:r>
              <a:rPr lang="ru-RU" dirty="0" smtClean="0"/>
              <a:t> води</a:t>
            </a:r>
          </a:p>
          <a:p>
            <a:pPr algn="ctr"/>
            <a:r>
              <a:rPr lang="ru-RU" dirty="0" err="1" smtClean="0"/>
              <a:t>тель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03690" y="1899422"/>
            <a:ext cx="1173804" cy="1145093"/>
          </a:xfrm>
          <a:prstGeom prst="ellipse">
            <a:avLst/>
          </a:prstGeom>
          <a:solidFill>
            <a:srgbClr val="EE1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/>
              <a:t>Мама</a:t>
            </a:r>
          </a:p>
          <a:p>
            <a:pPr algn="ctr"/>
            <a:r>
              <a:rPr lang="ru-RU" sz="1600" dirty="0" err="1" smtClean="0"/>
              <a:t>Бухгал</a:t>
            </a:r>
            <a:endParaRPr lang="ru-RU" sz="1600" dirty="0" smtClean="0"/>
          </a:p>
          <a:p>
            <a:pPr algn="ctr"/>
            <a:r>
              <a:rPr lang="ru-RU" sz="1600" dirty="0" smtClean="0"/>
              <a:t>тер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2123255" y="1468730"/>
            <a:ext cx="1315638" cy="1040797"/>
          </a:xfrm>
          <a:prstGeom prst="ellipse">
            <a:avLst/>
          </a:prstGeom>
          <a:solidFill>
            <a:srgbClr val="EE1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Дядя</a:t>
            </a:r>
          </a:p>
          <a:p>
            <a:pPr algn="ctr"/>
            <a:r>
              <a:rPr lang="ru-RU" dirty="0" err="1" smtClean="0"/>
              <a:t>Эконо</a:t>
            </a:r>
            <a:endParaRPr lang="ru-RU" dirty="0" smtClean="0"/>
          </a:p>
          <a:p>
            <a:pPr algn="ctr"/>
            <a:r>
              <a:rPr lang="ru-RU" dirty="0" err="1" smtClean="0"/>
              <a:t>мист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75587" y="3271706"/>
            <a:ext cx="1529069" cy="1165406"/>
          </a:xfrm>
          <a:prstGeom prst="ellipse">
            <a:avLst/>
          </a:prstGeom>
          <a:solidFill>
            <a:srgbClr val="EE1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Дедушка</a:t>
            </a:r>
          </a:p>
          <a:p>
            <a:pPr algn="ctr"/>
            <a:r>
              <a:rPr lang="ru-RU" dirty="0" err="1" smtClean="0"/>
              <a:t>Механи</a:t>
            </a:r>
            <a:endParaRPr lang="ru-RU" dirty="0" smtClean="0"/>
          </a:p>
          <a:p>
            <a:pPr algn="ctr"/>
            <a:r>
              <a:rPr lang="ru-RU" dirty="0" smtClean="0"/>
              <a:t>затор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688177" y="3412565"/>
            <a:ext cx="1455642" cy="1226534"/>
          </a:xfrm>
          <a:prstGeom prst="ellipse">
            <a:avLst/>
          </a:prstGeom>
          <a:solidFill>
            <a:srgbClr val="EE1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Бабушка</a:t>
            </a:r>
          </a:p>
          <a:p>
            <a:pPr algn="ctr"/>
            <a:r>
              <a:rPr lang="ru-RU" dirty="0" smtClean="0"/>
              <a:t>доярка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857255" y="3139231"/>
            <a:ext cx="1553813" cy="1104750"/>
          </a:xfrm>
          <a:prstGeom prst="ellipse">
            <a:avLst/>
          </a:prstGeom>
          <a:solidFill>
            <a:srgbClr val="EE1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Дедушка</a:t>
            </a:r>
          </a:p>
          <a:p>
            <a:pPr algn="ctr"/>
            <a:r>
              <a:rPr lang="ru-RU" dirty="0" err="1" smtClean="0"/>
              <a:t>Эконо</a:t>
            </a:r>
            <a:endParaRPr lang="ru-RU" dirty="0" smtClean="0"/>
          </a:p>
          <a:p>
            <a:pPr algn="ctr"/>
            <a:r>
              <a:rPr lang="ru-RU" dirty="0" err="1" smtClean="0"/>
              <a:t>мист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467907" y="2956896"/>
            <a:ext cx="1528474" cy="1252784"/>
          </a:xfrm>
          <a:prstGeom prst="ellipse">
            <a:avLst/>
          </a:prstGeom>
          <a:solidFill>
            <a:srgbClr val="EE1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Бабушка</a:t>
            </a:r>
          </a:p>
          <a:p>
            <a:pPr algn="ctr"/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497915" y="1899420"/>
            <a:ext cx="1456727" cy="1239810"/>
          </a:xfrm>
          <a:prstGeom prst="ellipse">
            <a:avLst/>
          </a:prstGeom>
          <a:solidFill>
            <a:srgbClr val="EE1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Папа</a:t>
            </a:r>
            <a:r>
              <a:rPr lang="ru-RU" dirty="0" smtClean="0"/>
              <a:t> </a:t>
            </a:r>
            <a:r>
              <a:rPr lang="ru-RU" dirty="0" err="1" smtClean="0"/>
              <a:t>полицей</a:t>
            </a:r>
            <a:endParaRPr lang="ru-RU" dirty="0" smtClean="0"/>
          </a:p>
          <a:p>
            <a:pPr algn="ctr"/>
            <a:r>
              <a:rPr lang="ru-RU" dirty="0" err="1" smtClean="0"/>
              <a:t>ский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2916414" y="2501444"/>
            <a:ext cx="64247" cy="810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41403" y="3447961"/>
            <a:ext cx="374887" cy="135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445080" y="2519309"/>
            <a:ext cx="298840" cy="28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827417" y="3714741"/>
            <a:ext cx="255805" cy="23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961531" y="2750064"/>
            <a:ext cx="609344" cy="761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536281" y="1822884"/>
            <a:ext cx="0" cy="766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3" idx="5"/>
          </p:cNvCxnSpPr>
          <p:nvPr/>
        </p:nvCxnSpPr>
        <p:spPr>
          <a:xfrm flipH="1" flipV="1">
            <a:off x="5741309" y="2957664"/>
            <a:ext cx="86502" cy="690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6" idx="4"/>
          </p:cNvCxnSpPr>
          <p:nvPr/>
        </p:nvCxnSpPr>
        <p:spPr>
          <a:xfrm flipV="1">
            <a:off x="6124050" y="2850910"/>
            <a:ext cx="558715" cy="870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338</Words>
  <Application>Microsoft Office PowerPoint</Application>
  <PresentationFormat>Экран (4:3)</PresentationFormat>
  <Paragraphs>76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Aharoni</vt:lpstr>
      <vt:lpstr>Arial</vt:lpstr>
      <vt:lpstr>Calibri</vt:lpstr>
      <vt:lpstr>Monotype Corsiva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Цель нашего исследования: - выявить, какой профессией необходимо овладеть, чтобы в будущем успешно жить и трудиться на благо родного города Гипотеза: - овладев любой профессией, можно с удовольствием жить и  работать в родном Темникове Задачи: - познакомиться с разнообразием профессий в современном мире;    - проанализировать профессии моих родственников;  - провести анкетирование и узнать профессиональные  интересы учащихся 2 и 11 классов нашей школы; - изучить экономику города Темников и узнать,  люди каких профессий необходимы нашему городу;</vt:lpstr>
      <vt:lpstr> </vt:lpstr>
      <vt:lpstr> </vt:lpstr>
      <vt:lpstr>Презентация PowerPoint</vt:lpstr>
      <vt:lpstr>Моя мама – Мартышкина Валентина Алексеевна – бухгалтер финансового управления администрации Темниковского муниципального района</vt:lpstr>
      <vt:lpstr>Мой папа – Мартышкин Алексей Гаврилович – полицейский ММО МВД России «Темниковский»</vt:lpstr>
      <vt:lpstr>Моя бабушка – Асташкина Агрипина  Ефимовна – учитель химии</vt:lpstr>
      <vt:lpstr>Анкетирование  учащихся 3 б класса</vt:lpstr>
      <vt:lpstr>Интервью с заместителем главы администрации Темниковского муниципального района Бабиной Г. А.</vt:lpstr>
      <vt:lpstr>Беседа со специалистом Центра занятости Ивахиной Татьяной Алексеевной</vt:lpstr>
      <vt:lpstr>Выводы:</vt:lpstr>
      <vt:lpstr>Все профессии нужны, все профессии важны!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Волкова</cp:lastModifiedBy>
  <cp:revision>39</cp:revision>
  <dcterms:created xsi:type="dcterms:W3CDTF">2014-03-26T13:06:05Z</dcterms:created>
  <dcterms:modified xsi:type="dcterms:W3CDTF">2018-01-20T17:28:58Z</dcterms:modified>
</cp:coreProperties>
</file>