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E6E"/>
    <a:srgbClr val="14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6A7D1-DB0A-43CC-8C52-7E2A468DE50B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ACC5-A33D-4D8F-9121-12D5D729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9ACC5-A33D-4D8F-9121-12D5D72933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8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E08BE4-A981-4690-9468-5EAA573B8618}" type="datetime1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965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25D-AA1A-4082-A5E4-F54D09847013}" type="datetime1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4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731A-6E6B-4980-ADD0-506F5934FADD}" type="datetime1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9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D455-2112-476F-A2BC-1FBB6751268A}" type="datetime1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3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49ED29-89DF-4951-A29A-F3337BDCB105}" type="datetime1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459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065-C3D0-45F3-851A-55B91A244C8B}" type="datetime1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13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3D8-25DF-47F9-A71F-B6DCC66AEC32}" type="datetime1">
              <a:rPr lang="ru-RU" smtClean="0"/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209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D1FC-48A0-4B2C-88E8-DEF8B9B6C6CD}" type="datetime1">
              <a:rPr lang="ru-RU" smtClean="0"/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C25D-5F7A-423D-B182-1AFCCF6CFA58}" type="datetime1">
              <a:rPr lang="ru-RU" smtClean="0"/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4F8D5A7-E3E4-4C90-A107-96A1BE3969C1}" type="datetime1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92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8CE3494C-DD30-435E-973A-D095F7071725}" type="datetime1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723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39D516-1824-4779-A0A5-D9DF3D370935}" type="datetime1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95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214" y="1412776"/>
            <a:ext cx="8152170" cy="400859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142E18"/>
                </a:solidFill>
              </a:rPr>
              <a:t>Рисунок – основа изобразительного творчества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1284" y="6237312"/>
            <a:ext cx="6034030" cy="4841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Рп.Дмитриевка, 2018 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14646" y="133766"/>
            <a:ext cx="6034030" cy="742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42E18"/>
                </a:solidFill>
                <a:latin typeface="Georgia" panose="02040502050405020303" pitchFamily="18" charset="0"/>
              </a:rPr>
              <a:t>МБОУ «Никифоровская СОШ №2»</a:t>
            </a:r>
            <a:endParaRPr lang="ru-RU" dirty="0">
              <a:solidFill>
                <a:srgbClr val="142E18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61284" y="4423004"/>
            <a:ext cx="603403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42E18"/>
                </a:solidFill>
                <a:latin typeface="Bad Script" panose="02000000000000000000" pitchFamily="2" charset="0"/>
              </a:rPr>
              <a:t>Платицына </a:t>
            </a:r>
          </a:p>
          <a:p>
            <a:r>
              <a:rPr lang="ru-RU" dirty="0" smtClean="0">
                <a:solidFill>
                  <a:srgbClr val="142E18"/>
                </a:solidFill>
                <a:latin typeface="Bad Script" panose="02000000000000000000" pitchFamily="2" charset="0"/>
              </a:rPr>
              <a:t>Анастасия Максимовна</a:t>
            </a:r>
            <a:endParaRPr lang="ru-RU" dirty="0">
              <a:solidFill>
                <a:srgbClr val="142E18"/>
              </a:solidFill>
              <a:latin typeface="Bad Script" panose="02000000000000000000" pitchFamily="2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z="1600" smtClean="0"/>
              <a:pPr/>
              <a:t>1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773" y="212043"/>
            <a:ext cx="7633742" cy="814367"/>
          </a:xfrm>
        </p:spPr>
        <p:txBody>
          <a:bodyPr/>
          <a:lstStyle/>
          <a:p>
            <a:pPr algn="ctr"/>
            <a:r>
              <a:rPr lang="ru-RU" dirty="0" smtClean="0">
                <a:ln w="19050">
                  <a:solidFill>
                    <a:srgbClr val="142E18"/>
                  </a:solidFill>
                </a:ln>
                <a:solidFill>
                  <a:srgbClr val="53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рисунка</a:t>
            </a:r>
            <a:endParaRPr lang="ru-RU" dirty="0">
              <a:ln w="19050">
                <a:solidFill>
                  <a:srgbClr val="142E18"/>
                </a:solidFill>
              </a:ln>
              <a:solidFill>
                <a:srgbClr val="53A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36594"/>
            <a:ext cx="7845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150" dirty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По использованию </a:t>
            </a:r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изобразительно-выразитель­ных </a:t>
            </a:r>
            <a:r>
              <a:rPr lang="ru-RU" sz="2400" spc="150" dirty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средств </a:t>
            </a:r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различают: </a:t>
            </a:r>
            <a:r>
              <a:rPr lang="ru-RU" sz="2400" b="1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линейный и  тональный рисунок.</a:t>
            </a:r>
            <a:endParaRPr lang="ru-RU" sz="2400" b="1" spc="150" dirty="0">
              <a:solidFill>
                <a:srgbClr val="17131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/>
            <a:endParaRPr lang="ru-RU" sz="2400" spc="150" dirty="0">
              <a:solidFill>
                <a:srgbClr val="171312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37447"/>
            <a:ext cx="3137163" cy="418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202" y="2573353"/>
            <a:ext cx="4277617" cy="380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54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845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150" dirty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По технике </a:t>
            </a:r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выполнения: </a:t>
            </a:r>
            <a:r>
              <a:rPr lang="ru-RU" sz="2400" b="1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оригинальный и печатный </a:t>
            </a:r>
            <a:r>
              <a:rPr lang="ru-RU" sz="2400" b="1" spc="150" dirty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рисунок.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313" y="1628800"/>
            <a:ext cx="3638239" cy="4635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81" y="908720"/>
            <a:ext cx="3727219" cy="476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2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9239"/>
            <a:ext cx="7845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pc="150" dirty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По целевому </a:t>
            </a:r>
            <a:r>
              <a:rPr lang="ru-RU" sz="2400" b="1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назначению: </a:t>
            </a:r>
            <a:r>
              <a:rPr lang="ru-RU" sz="2400" spc="150" dirty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а</a:t>
            </a:r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кадемический и творческий рисунок.</a:t>
            </a:r>
            <a:endParaRPr lang="ru-RU" sz="2400" b="1" spc="150" dirty="0">
              <a:solidFill>
                <a:srgbClr val="171312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08544"/>
            <a:ext cx="3514725" cy="504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551" y="988366"/>
            <a:ext cx="3812754" cy="538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77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15570" y="764704"/>
            <a:ext cx="3884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Набросок и эскиз.</a:t>
            </a:r>
            <a:endParaRPr lang="ru-RU" sz="2400" b="1" spc="150" dirty="0">
              <a:solidFill>
                <a:srgbClr val="171312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620688"/>
            <a:ext cx="3132115" cy="481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904" y="2050488"/>
            <a:ext cx="463209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1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845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pc="150" dirty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Рисование по </a:t>
            </a:r>
            <a:r>
              <a:rPr lang="ru-RU" sz="2400" b="1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восприятию: </a:t>
            </a:r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копирование, рисование с натуры и по представлению.</a:t>
            </a:r>
            <a:endParaRPr lang="ru-RU" sz="2400" b="1" spc="150" dirty="0">
              <a:solidFill>
                <a:srgbClr val="171312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01"/>
          <a:stretch/>
        </p:blipFill>
        <p:spPr>
          <a:xfrm>
            <a:off x="1907704" y="4037511"/>
            <a:ext cx="3186874" cy="270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009" y="1709757"/>
            <a:ext cx="3252012" cy="430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73734"/>
            <a:ext cx="3567230" cy="2687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22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3080"/>
            <a:ext cx="7633742" cy="814367"/>
          </a:xfrm>
        </p:spPr>
        <p:txBody>
          <a:bodyPr/>
          <a:lstStyle/>
          <a:p>
            <a:pPr algn="ctr"/>
            <a:r>
              <a:rPr lang="ru-RU" dirty="0" smtClean="0">
                <a:ln w="19050">
                  <a:solidFill>
                    <a:srgbClr val="142E18"/>
                  </a:solidFill>
                </a:ln>
                <a:solidFill>
                  <a:srgbClr val="53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dirty="0">
              <a:ln w="19050">
                <a:solidFill>
                  <a:srgbClr val="142E18"/>
                </a:solidFill>
              </a:ln>
              <a:solidFill>
                <a:srgbClr val="53A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36594"/>
            <a:ext cx="7845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Занимаясь рисунком, надо понимать, что это способ особого исследования, в котором имеет значение твой интерес к предмету изображения, твое к нему отношение.</a:t>
            </a:r>
          </a:p>
          <a:p>
            <a:pPr algn="just"/>
            <a:endParaRPr lang="ru-RU" sz="2400" spc="150" dirty="0" smtClean="0">
              <a:solidFill>
                <a:srgbClr val="171312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/>
            <a:r>
              <a:rPr lang="ru-RU" sz="2400" spc="150" dirty="0" smtClean="0">
                <a:solidFill>
                  <a:srgbClr val="171312"/>
                </a:solidFill>
                <a:latin typeface="Georgia" panose="02040502050405020303" pitchFamily="18" charset="0"/>
                <a:ea typeface="+mj-ea"/>
                <a:cs typeface="+mj-cs"/>
              </a:rPr>
              <a:t>Нельзя рисовать равнодушно, механически!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71" y="3719708"/>
            <a:ext cx="4335768" cy="302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73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21" y="597829"/>
            <a:ext cx="7953722" cy="886375"/>
          </a:xfrm>
        </p:spPr>
        <p:txBody>
          <a:bodyPr/>
          <a:lstStyle/>
          <a:p>
            <a:r>
              <a:rPr lang="ru-RU" dirty="0" smtClean="0">
                <a:ln w="19050">
                  <a:solidFill>
                    <a:srgbClr val="142E18"/>
                  </a:solidFill>
                </a:ln>
                <a:solidFill>
                  <a:srgbClr val="53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презентации</a:t>
            </a:r>
            <a:endParaRPr lang="ru-RU" dirty="0">
              <a:ln w="19050">
                <a:solidFill>
                  <a:srgbClr val="142E18"/>
                </a:solidFill>
              </a:ln>
              <a:solidFill>
                <a:srgbClr val="53A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818" y="1268760"/>
            <a:ext cx="6552728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Рисунок 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как средство выразительности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Составляющие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рисунка: точка, линия,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пятно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Функции рисунка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Виды рисунка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Вывод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z="1600" smtClean="0"/>
              <a:pPr/>
              <a:t>2</a:t>
            </a:fld>
            <a:endParaRPr lang="ru-RU" sz="16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49296"/>
            <a:ext cx="2448272" cy="38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3964"/>
            <a:ext cx="8352928" cy="1368152"/>
          </a:xfrm>
          <a:ln w="1905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9050">
                  <a:solidFill>
                    <a:srgbClr val="142E18"/>
                  </a:solidFill>
                </a:ln>
                <a:solidFill>
                  <a:srgbClr val="53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как основа изобразительного искусства</a:t>
            </a:r>
            <a:endParaRPr lang="ru-RU" sz="4400" dirty="0">
              <a:ln w="19050">
                <a:solidFill>
                  <a:srgbClr val="142E18"/>
                </a:solidFill>
              </a:ln>
              <a:solidFill>
                <a:srgbClr val="53A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145" y="1512116"/>
            <a:ext cx="7633742" cy="35935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42E18"/>
                </a:solidFill>
                <a:latin typeface="Georgia" panose="02040502050405020303" pitchFamily="18" charset="0"/>
              </a:rPr>
              <a:t> Рисунок - первичное, простейшее изобразительное средство, с которого начинается первобытное и детское творчество, но в результате длительного развития рисунок составил одну из важнейших и широко развитых областей изобразительного искусства и лежит в основе всех видов художественных изображений на </a:t>
            </a:r>
            <a:r>
              <a:rPr lang="ru-RU" sz="2400" dirty="0" smtClean="0">
                <a:solidFill>
                  <a:srgbClr val="142E18"/>
                </a:solidFill>
                <a:latin typeface="Georgia" panose="02040502050405020303" pitchFamily="18" charset="0"/>
              </a:rPr>
              <a:t>плоскости.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712" y="4467000"/>
            <a:ext cx="3160478" cy="225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84" y="4467000"/>
            <a:ext cx="3088321" cy="225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385" y="332656"/>
            <a:ext cx="7633742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XVIII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века слово «рисунок» стало термином, обозначающим изображение как создание образа с помощью линий, черт, важных для узнавания признаков предмета: формы, размера, строения, движения, которые передаются во всех видах искусства.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55" y="3023264"/>
            <a:ext cx="6768202" cy="3646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96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73" y="260648"/>
            <a:ext cx="7633742" cy="814367"/>
          </a:xfrm>
        </p:spPr>
        <p:txBody>
          <a:bodyPr/>
          <a:lstStyle/>
          <a:p>
            <a:pPr algn="ctr"/>
            <a:r>
              <a:rPr lang="ru-RU" dirty="0" smtClean="0">
                <a:ln w="19050">
                  <a:solidFill>
                    <a:srgbClr val="142E18"/>
                  </a:solidFill>
                </a:ln>
                <a:solidFill>
                  <a:srgbClr val="53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рисунка</a:t>
            </a:r>
            <a:endParaRPr lang="ru-RU" dirty="0">
              <a:ln w="19050">
                <a:solidFill>
                  <a:srgbClr val="142E18"/>
                </a:solidFill>
              </a:ln>
              <a:solidFill>
                <a:srgbClr val="53A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908" y="1268760"/>
            <a:ext cx="7633742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Точка 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Получают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точку прикосновением острия карандаша, кисти, мела к изобразительной плоскости или путем пересечения штрихов и линий. В рисунке точка участвует в изображении светотени и линейном построении формы в качестве опоры, поэтому такую точку называют опорной.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4413353"/>
            <a:ext cx="3602771" cy="228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87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188640"/>
            <a:ext cx="7633742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Линия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Наиболее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популярное изобразительное средство. Она изображается всеми материально-техническими средствами: резцом, пером, карандашом и кистью.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862" y="2543034"/>
            <a:ext cx="5839533" cy="416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9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188640"/>
            <a:ext cx="7633742" cy="3593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Пятно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Часть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листа бумаги, покрытая штрихом или прикосновением кисти. Штрих, дающий тональное пятно, сам может быть средством выразительности рисунка.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2492896"/>
            <a:ext cx="6094006" cy="405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0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19050">
                  <a:solidFill>
                    <a:srgbClr val="142E18"/>
                  </a:solidFill>
                </a:ln>
                <a:solidFill>
                  <a:srgbClr val="53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рисунка</a:t>
            </a:r>
            <a:endParaRPr lang="ru-RU" dirty="0">
              <a:ln w="19050">
                <a:solidFill>
                  <a:srgbClr val="142E18"/>
                </a:solidFill>
              </a:ln>
              <a:solidFill>
                <a:srgbClr val="53A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447470" y="3201020"/>
            <a:ext cx="2067755" cy="589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Движение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345638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40" y="1480140"/>
            <a:ext cx="3465672" cy="173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933056"/>
            <a:ext cx="345638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499" y="3918026"/>
            <a:ext cx="3486442" cy="1743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бъект 10"/>
          <p:cNvSpPr txBox="1">
            <a:spLocks/>
          </p:cNvSpPr>
          <p:nvPr/>
        </p:nvSpPr>
        <p:spPr>
          <a:xfrm>
            <a:off x="1449889" y="5786531"/>
            <a:ext cx="2067755" cy="58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Размер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Объект 10"/>
          <p:cNvSpPr txBox="1">
            <a:spLocks/>
          </p:cNvSpPr>
          <p:nvPr/>
        </p:nvSpPr>
        <p:spPr>
          <a:xfrm>
            <a:off x="5447470" y="5658673"/>
            <a:ext cx="2067755" cy="58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Пропорции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Объект 10"/>
          <p:cNvSpPr txBox="1">
            <a:spLocks/>
          </p:cNvSpPr>
          <p:nvPr/>
        </p:nvSpPr>
        <p:spPr>
          <a:xfrm>
            <a:off x="1444815" y="3173861"/>
            <a:ext cx="2067755" cy="58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Форма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A933-5579-4B7C-867A-6B09833AD1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Объект 10"/>
          <p:cNvSpPr>
            <a:spLocks noGrp="1"/>
          </p:cNvSpPr>
          <p:nvPr>
            <p:ph idx="1"/>
          </p:nvPr>
        </p:nvSpPr>
        <p:spPr>
          <a:xfrm>
            <a:off x="5900196" y="2204707"/>
            <a:ext cx="2067755" cy="589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Настроение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38884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7" y="127257"/>
            <a:ext cx="3901638" cy="1961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1" y="2662853"/>
            <a:ext cx="3848975" cy="192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935" y="2656063"/>
            <a:ext cx="3900750" cy="192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бъект 10"/>
          <p:cNvSpPr txBox="1">
            <a:spLocks/>
          </p:cNvSpPr>
          <p:nvPr/>
        </p:nvSpPr>
        <p:spPr>
          <a:xfrm>
            <a:off x="3682138" y="6375679"/>
            <a:ext cx="2067755" cy="58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Фактура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Объект 10"/>
          <p:cNvSpPr txBox="1">
            <a:spLocks/>
          </p:cNvSpPr>
          <p:nvPr/>
        </p:nvSpPr>
        <p:spPr>
          <a:xfrm>
            <a:off x="1737922" y="2175097"/>
            <a:ext cx="2067755" cy="58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Детали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999" y="4724300"/>
            <a:ext cx="3240360" cy="161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3AE6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Объект 10"/>
          <p:cNvSpPr txBox="1">
            <a:spLocks/>
          </p:cNvSpPr>
          <p:nvPr/>
        </p:nvSpPr>
        <p:spPr>
          <a:xfrm>
            <a:off x="827584" y="4724300"/>
            <a:ext cx="2067755" cy="58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Объем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Объект 10"/>
          <p:cNvSpPr txBox="1">
            <a:spLocks/>
          </p:cNvSpPr>
          <p:nvPr/>
        </p:nvSpPr>
        <p:spPr>
          <a:xfrm>
            <a:off x="6837930" y="4724300"/>
            <a:ext cx="2067755" cy="58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Масса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495</TotalTime>
  <Words>324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Bad Script</vt:lpstr>
      <vt:lpstr>Calibri</vt:lpstr>
      <vt:lpstr>Corbel</vt:lpstr>
      <vt:lpstr>Georgia</vt:lpstr>
      <vt:lpstr>Gill Sans MT</vt:lpstr>
      <vt:lpstr>Impact</vt:lpstr>
      <vt:lpstr>Badge</vt:lpstr>
      <vt:lpstr>Рисунок – основа изобразительного творчества </vt:lpstr>
      <vt:lpstr>Содержание презентации</vt:lpstr>
      <vt:lpstr>Рисунок как основа изобразительного искусства</vt:lpstr>
      <vt:lpstr>Презентация PowerPoint</vt:lpstr>
      <vt:lpstr>Составляющие рисунка</vt:lpstr>
      <vt:lpstr>Презентация PowerPoint</vt:lpstr>
      <vt:lpstr>Презентация PowerPoint</vt:lpstr>
      <vt:lpstr>Функции рисунка</vt:lpstr>
      <vt:lpstr>Презентация PowerPoint</vt:lpstr>
      <vt:lpstr>Виды рисунка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– основа изобразительного творчества. </dc:title>
  <dc:creator>Admin</dc:creator>
  <cp:lastModifiedBy>Татьяна Бранченко</cp:lastModifiedBy>
  <cp:revision>72</cp:revision>
  <dcterms:created xsi:type="dcterms:W3CDTF">2011-02-26T09:37:21Z</dcterms:created>
  <dcterms:modified xsi:type="dcterms:W3CDTF">2018-01-21T14:14:43Z</dcterms:modified>
</cp:coreProperties>
</file>