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8" r:id="rId2"/>
    <p:sldId id="286" r:id="rId3"/>
    <p:sldId id="271" r:id="rId4"/>
    <p:sldId id="257" r:id="rId5"/>
    <p:sldId id="258" r:id="rId6"/>
    <p:sldId id="259" r:id="rId7"/>
    <p:sldId id="261" r:id="rId8"/>
    <p:sldId id="267" r:id="rId9"/>
    <p:sldId id="262" r:id="rId10"/>
    <p:sldId id="260" r:id="rId11"/>
    <p:sldId id="263" r:id="rId12"/>
    <p:sldId id="265" r:id="rId13"/>
    <p:sldId id="266" r:id="rId14"/>
    <p:sldId id="268" r:id="rId15"/>
    <p:sldId id="269" r:id="rId16"/>
    <p:sldId id="270" r:id="rId17"/>
    <p:sldId id="274" r:id="rId18"/>
    <p:sldId id="273" r:id="rId19"/>
    <p:sldId id="272" r:id="rId20"/>
    <p:sldId id="275" r:id="rId21"/>
    <p:sldId id="276" r:id="rId22"/>
    <p:sldId id="287" r:id="rId23"/>
    <p:sldId id="277" r:id="rId24"/>
    <p:sldId id="279" r:id="rId25"/>
    <p:sldId id="280" r:id="rId26"/>
    <p:sldId id="282" r:id="rId27"/>
    <p:sldId id="281" r:id="rId28"/>
    <p:sldId id="285" r:id="rId29"/>
    <p:sldId id="284" r:id="rId30"/>
    <p:sldId id="28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78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92664-E777-4B09-A219-301EA84E980A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FFBF2-A980-4AC1-823B-94FFC8C248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9546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FFBF2-A980-4AC1-823B-94FFC8C2481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DA6E-69BC-4C9D-865D-20BA30EBAB47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D4AB-781D-4738-BDF9-570B24698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6FAD-692F-4E46-BA84-ABF0DBEF278A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D4AB-781D-4738-BDF9-570B24698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40FC-7EED-4BB9-92EC-F5A1C0FB17C9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D4AB-781D-4738-BDF9-570B24698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54D4-0280-43BA-8527-882A4F57DB54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D4AB-781D-4738-BDF9-570B24698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C1CFA-5FFB-4DD4-B622-3942A862B87A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D4AB-781D-4738-BDF9-570B24698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0933-84A7-43FC-A070-6BCDB448EAE8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D4AB-781D-4738-BDF9-570B24698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2228-E414-4811-8BDE-C65FFA3E0BB3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D4AB-781D-4738-BDF9-570B24698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C95C-920C-4F30-9536-371F8F3E9F08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D4AB-781D-4738-BDF9-570B24698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08E9-085F-4A4A-AC73-3E5ADCD594EB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D4AB-781D-4738-BDF9-570B24698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B069-D820-43EF-92F4-873860662B0F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D4AB-781D-4738-BDF9-570B24698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E268-505B-4697-8145-4184574E0396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D4AB-781D-4738-BDF9-570B24698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4F4B8-7CBE-44CB-BE95-6ED47C8C5365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DD4AB-781D-4738-BDF9-570B24698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ilokartist.net/catalog/showgroup.php?id=282" TargetMode="External"/><Relationship Id="rId13" Type="http://schemas.openxmlformats.org/officeDocument/2006/relationships/hyperlink" Target="http://www.dom-knigi.ru/book.asp?Art=367159&amp;CatalogID=13" TargetMode="External"/><Relationship Id="rId3" Type="http://schemas.openxmlformats.org/officeDocument/2006/relationships/hyperlink" Target="http://clubs.ya.ru/zh-z-l/replies.xml?item_no=854" TargetMode="External"/><Relationship Id="rId7" Type="http://schemas.openxmlformats.org/officeDocument/2006/relationships/hyperlink" Target="http://www.family-history.ru/material/history/historyrelig/historyrelig_3.html" TargetMode="External"/><Relationship Id="rId12" Type="http://schemas.openxmlformats.org/officeDocument/2006/relationships/hyperlink" Target="http://elena-sem.livejournal.com/876056.html" TargetMode="External"/><Relationship Id="rId17" Type="http://schemas.openxmlformats.org/officeDocument/2006/relationships/hyperlink" Target="http://www.visualrian.ru/ru/site/photo/historic/1960/?startfrom=51336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://pravkniga.ru/museum/catalogue/exhibit856.ht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artrussian.com/valery-riabovol_125/" TargetMode="External"/><Relationship Id="rId11" Type="http://schemas.openxmlformats.org/officeDocument/2006/relationships/hyperlink" Target="http://www.old.kurskcity.ru/strit/kursk17.html" TargetMode="External"/><Relationship Id="rId5" Type="http://schemas.openxmlformats.org/officeDocument/2006/relationships/hyperlink" Target="http://www.labirint.ru/screenshot/goods/104256/8/" TargetMode="External"/><Relationship Id="rId15" Type="http://schemas.openxmlformats.org/officeDocument/2006/relationships/hyperlink" Target="http://www.mestnie.ru/node/3177" TargetMode="External"/><Relationship Id="rId10" Type="http://schemas.openxmlformats.org/officeDocument/2006/relationships/hyperlink" Target="http://www.artlib.ru/index.php?id=52&amp;idp=0&amp;fp=2&amp;uid=6229&amp;iid=74431&amp;idg=0&amp;" TargetMode="External"/><Relationship Id="rId4" Type="http://schemas.openxmlformats.org/officeDocument/2006/relationships/hyperlink" Target="http://900igr.net/prezentatsii/istorija/Smutnoe-vremja/024-Smutnoe-vremja.html" TargetMode="External"/><Relationship Id="rId9" Type="http://schemas.openxmlformats.org/officeDocument/2006/relationships/hyperlink" Target="http://www.kino.orc.ru/review/000005.shtml" TargetMode="External"/><Relationship Id="rId14" Type="http://schemas.openxmlformats.org/officeDocument/2006/relationships/hyperlink" Target="http://www.liveinternet.ru/users/gali50na/post191523143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zundercom.narod.ru/trips/towns/0609n-novgorod.html" TargetMode="External"/><Relationship Id="rId3" Type="http://schemas.openxmlformats.org/officeDocument/2006/relationships/hyperlink" Target="http://fotki.yandex.ru/users/kamvel-37/view/258092/" TargetMode="External"/><Relationship Id="rId7" Type="http://schemas.openxmlformats.org/officeDocument/2006/relationships/hyperlink" Target="http://uargument.com.ua/istoriya/o-dne-pobedyi-rossiyan-raznyih-ver-i-natsionalnostey-nad-polyakami-i-ukraintsami-4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gommorah-angel.livejournal.com/207983.html" TargetMode="External"/><Relationship Id="rId11" Type="http://schemas.openxmlformats.org/officeDocument/2006/relationships/hyperlink" Target="http://www.mitropolitfound.ru/mitr/index.php?option=com_content&amp;view=article&amp;id=4001:-l400-r&amp;catid=20:2009-08-18-07-01-56&amp;Itemid=39" TargetMode="External"/><Relationship Id="rId5" Type="http://schemas.openxmlformats.org/officeDocument/2006/relationships/hyperlink" Target="http://bbss-nn.ru/modules.php?name=News&amp;file=article&amp;sid=142" TargetMode="External"/><Relationship Id="rId10" Type="http://schemas.openxmlformats.org/officeDocument/2006/relationships/hyperlink" Target="http://www.rostovkniga.com/index.php?233979&amp;backPID=233979&amp;begin_at=180&amp;tt_products=20595" TargetMode="External"/><Relationship Id="rId4" Type="http://schemas.openxmlformats.org/officeDocument/2006/relationships/hyperlink" Target="http://www.nne.ru/day.php?year=2011&amp;month=11&amp;day=1&amp;theme=0" TargetMode="External"/><Relationship Id="rId9" Type="http://schemas.openxmlformats.org/officeDocument/2006/relationships/hyperlink" Target="http://www.liveinternet.ru/community/phrase_of_the_day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D4AB-781D-4738-BDF9-570B24698027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96"/>
            </a:avLst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4282" y="214290"/>
            <a:ext cx="8715436" cy="10715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50" normalizeH="0" baseline="0" noProof="0" dirty="0" smtClean="0">
                <a:ln w="11430"/>
                <a:solidFill>
                  <a:schemeClr val="bg2">
                    <a:lumMod val="10000"/>
                  </a:schemeClr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t>Муниципальное бюджетное</a:t>
            </a:r>
            <a:r>
              <a:rPr kumimoji="0" lang="ru-RU" b="1" i="0" u="none" strike="noStrike" kern="1200" cap="none" spc="50" normalizeH="0" noProof="0" dirty="0" smtClean="0">
                <a:ln w="11430"/>
                <a:solidFill>
                  <a:schemeClr val="bg2">
                    <a:lumMod val="10000"/>
                  </a:schemeClr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t> общеобразовательное учреждение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50" normalizeH="0" noProof="0" dirty="0" smtClean="0">
                <a:ln w="11430"/>
                <a:solidFill>
                  <a:schemeClr val="bg2">
                    <a:lumMod val="10000"/>
                  </a:schemeClr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t>«Никифоровская средняя общеобразовательная школа №2»</a:t>
            </a:r>
            <a:endParaRPr kumimoji="0" lang="ru-RU" b="1" i="0" u="none" strike="noStrike" kern="1200" cap="none" spc="50" normalizeH="0" baseline="0" noProof="0" dirty="0">
              <a:ln w="11430"/>
              <a:solidFill>
                <a:schemeClr val="bg2">
                  <a:lumMod val="10000"/>
                </a:schemeClr>
              </a:solidFill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79277" y="1428736"/>
            <a:ext cx="7585446" cy="10715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50" normalizeH="0" baseline="0" noProof="0" smtClean="0">
                <a:ln w="11430"/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Конкурс просветительно-творческих проектов </a:t>
            </a:r>
            <a:br>
              <a:rPr kumimoji="0" lang="ru-RU" sz="2000" b="1" i="0" u="none" strike="noStrike" kern="1200" cap="none" spc="50" normalizeH="0" baseline="0" noProof="0" smtClean="0">
                <a:ln w="11430"/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ru-RU" sz="2000" b="1" i="0" u="none" strike="noStrike" kern="1200" cap="none" spc="50" normalizeH="0" baseline="0" noProof="0" smtClean="0">
                <a:ln w="11430"/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«Жар-птица знаний - 2018»</a:t>
            </a:r>
            <a:endParaRPr kumimoji="0" lang="ru-RU" sz="2000" b="1" i="0" u="none" strike="noStrike" kern="1200" cap="none" spc="50" normalizeH="0" baseline="0" noProof="0" dirty="0">
              <a:ln w="11430"/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10" y="2643182"/>
            <a:ext cx="7858180" cy="157790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Презентация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«1612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год. 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Изгнание польских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интервентов»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00430" y="4429132"/>
            <a:ext cx="5429288" cy="8720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Автор:  </a:t>
            </a:r>
            <a:r>
              <a:rPr lang="ru-RU" sz="2000" b="1" dirty="0" smtClean="0">
                <a:solidFill>
                  <a:schemeClr val="tx1"/>
                </a:solidFill>
              </a:rPr>
              <a:t>ученик 7 класса </a:t>
            </a:r>
          </a:p>
          <a:p>
            <a:r>
              <a:rPr lang="ru-RU" sz="2000" b="1" dirty="0" err="1" smtClean="0">
                <a:solidFill>
                  <a:schemeClr val="tx1"/>
                </a:solidFill>
              </a:rPr>
              <a:t>Дмитриевцев</a:t>
            </a:r>
            <a:r>
              <a:rPr lang="ru-RU" sz="2000" b="1" dirty="0" smtClean="0">
                <a:solidFill>
                  <a:schemeClr val="tx1"/>
                </a:solidFill>
              </a:rPr>
              <a:t> Александр Андреевич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79025" y="6072206"/>
            <a:ext cx="1785950" cy="50006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2018 г.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Номер слайда 11"/>
          <p:cNvSpPr txBox="1">
            <a:spLocks/>
          </p:cNvSpPr>
          <p:nvPr/>
        </p:nvSpPr>
        <p:spPr>
          <a:xfrm>
            <a:off x="214282" y="6357958"/>
            <a:ext cx="471462" cy="2873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DD4AB-781D-4738-BDF9-570B24698027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аша\Pictures\смутное время\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652120" cy="6858000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292080" y="476672"/>
            <a:ext cx="3672408" cy="6192688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100" b="1" dirty="0" smtClean="0">
                <a:solidFill>
                  <a:schemeClr val="tx1"/>
                </a:solidFill>
              </a:rPr>
              <a:t>- Волжане! 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Православный люд!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Повсюду русских ляхи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                                        бьют!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Ужели враг непобедим?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Ужели землю отдадим?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Нет! За собой народ ведя,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Пойдём мы, жизни 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                                 не щадя!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Не пощадим домов,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                                    клетей,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Ни золота, ни серебра!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Заложим жён своих, детей!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Пришла пора!</a:t>
            </a:r>
          </a:p>
          <a:p>
            <a:endParaRPr lang="ru-RU" sz="2100" b="1" dirty="0">
              <a:solidFill>
                <a:schemeClr val="tx1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214282" y="6357958"/>
            <a:ext cx="471462" cy="287360"/>
          </a:xfr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fld id="{CB5DD4AB-781D-4738-BDF9-570B24698027}" type="slidenum">
              <a:rPr lang="ru-RU" sz="1600" b="1" smtClean="0">
                <a:solidFill>
                  <a:schemeClr val="tx1"/>
                </a:solidFill>
              </a:rPr>
              <a:pPr algn="ctr"/>
              <a:t>10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аша\Pictures\смутное время\21 воззвание минина к нижегородца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51520" y="188640"/>
            <a:ext cx="4752528" cy="1512168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- Несите жемчуг, серебро,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Несите всё своё добро,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Всё, что копили много лет!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214282" y="6357958"/>
            <a:ext cx="471462" cy="287360"/>
          </a:xfr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fld id="{CB5DD4AB-781D-4738-BDF9-570B24698027}" type="slidenum">
              <a:rPr lang="ru-RU" sz="1600" b="1" smtClean="0">
                <a:solidFill>
                  <a:schemeClr val="tx1"/>
                </a:solidFill>
              </a:rPr>
              <a:pPr algn="ctr"/>
              <a:t>11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ша\Pictures\смутное время\5. иллюстрации Минин и Пожарский Смутное врем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831484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724128" y="404664"/>
            <a:ext cx="3419872" cy="6120680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2100" b="1" dirty="0" smtClean="0">
              <a:solidFill>
                <a:schemeClr val="tx1"/>
              </a:solidFill>
            </a:endParaRPr>
          </a:p>
          <a:p>
            <a:r>
              <a:rPr lang="ru-RU" sz="2100" b="1" dirty="0" smtClean="0">
                <a:solidFill>
                  <a:schemeClr val="tx1"/>
                </a:solidFill>
              </a:rPr>
              <a:t>- Давайте все, кто чем богат,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Ничуть, нимало не тая.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Поможем все, как брату                                             брат,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Одна семья!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И понесли ему добро: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И жемчуга, и серебро,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Иконы, ризы и меха,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Одежды, платья вороха.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…Ну, словом, всё, что лишь могли,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На площадь Минину несли,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Тащили и везли.</a:t>
            </a:r>
          </a:p>
          <a:p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2100" b="1" dirty="0">
              <a:solidFill>
                <a:schemeClr val="tx1"/>
              </a:solidFill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214282" y="6357958"/>
            <a:ext cx="471462" cy="287360"/>
          </a:xfr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fld id="{CB5DD4AB-781D-4738-BDF9-570B24698027}" type="slidenum">
              <a:rPr lang="ru-RU" sz="1600" b="1" smtClean="0">
                <a:solidFill>
                  <a:schemeClr val="tx1"/>
                </a:solidFill>
              </a:rPr>
              <a:pPr algn="ctr"/>
              <a:t>12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79512" y="188640"/>
            <a:ext cx="4176464" cy="2016224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2100" b="1" dirty="0" smtClean="0">
              <a:solidFill>
                <a:schemeClr val="tx1"/>
              </a:solidFill>
            </a:endParaRPr>
          </a:p>
          <a:p>
            <a:r>
              <a:rPr lang="ru-RU" sz="2100" b="1" dirty="0" smtClean="0">
                <a:solidFill>
                  <a:schemeClr val="tx1"/>
                </a:solidFill>
              </a:rPr>
              <a:t>Поволжье Минин призывал,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Он ополчение собирал,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Всех одевал, всех обувал,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Кормил, поил и снаряжал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И всех вооружал.</a:t>
            </a:r>
          </a:p>
          <a:p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2100" b="1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D4AB-781D-4738-BDF9-570B24698027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Номер слайда 11"/>
          <p:cNvSpPr txBox="1">
            <a:spLocks/>
          </p:cNvSpPr>
          <p:nvPr/>
        </p:nvSpPr>
        <p:spPr>
          <a:xfrm>
            <a:off x="214282" y="6357958"/>
            <a:ext cx="471462" cy="2873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DD4AB-781D-4738-BDF9-570B24698027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аша\Pictures\смутное время\2012_03_01\IMG_0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54113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357158" y="5157192"/>
            <a:ext cx="4286280" cy="16288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4013"/>
            <a:r>
              <a:rPr lang="ru-RU" sz="2100" b="1" dirty="0" smtClean="0">
                <a:solidFill>
                  <a:schemeClr val="tx1"/>
                </a:solidFill>
              </a:rPr>
              <a:t>И эту рать в туманной мгле,</a:t>
            </a:r>
          </a:p>
          <a:p>
            <a:pPr indent="354013"/>
            <a:r>
              <a:rPr lang="ru-RU" sz="2100" b="1" dirty="0" smtClean="0">
                <a:solidFill>
                  <a:schemeClr val="tx1"/>
                </a:solidFill>
              </a:rPr>
              <a:t>По нераспаханной земле,</a:t>
            </a:r>
          </a:p>
          <a:p>
            <a:pPr indent="354013"/>
            <a:r>
              <a:rPr lang="ru-RU" sz="2100" b="1" dirty="0" smtClean="0">
                <a:solidFill>
                  <a:schemeClr val="tx1"/>
                </a:solidFill>
              </a:rPr>
              <a:t>… К Москве, к столице он повёл.</a:t>
            </a:r>
            <a:endParaRPr lang="ru-RU" sz="21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14876" y="5085184"/>
            <a:ext cx="4249612" cy="170080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2913"/>
            <a:r>
              <a:rPr lang="ru-RU" sz="2100" b="1" dirty="0" smtClean="0">
                <a:solidFill>
                  <a:schemeClr val="tx1"/>
                </a:solidFill>
              </a:rPr>
              <a:t>На Балахну, на Кострому,</a:t>
            </a:r>
          </a:p>
          <a:p>
            <a:pPr indent="442913"/>
            <a:r>
              <a:rPr lang="ru-RU" sz="2100" b="1" dirty="0" smtClean="0">
                <a:solidFill>
                  <a:schemeClr val="tx1"/>
                </a:solidFill>
              </a:rPr>
              <a:t>По Волге Минин рать повёл,</a:t>
            </a:r>
          </a:p>
          <a:p>
            <a:pPr indent="442913"/>
            <a:r>
              <a:rPr lang="ru-RU" sz="2100" b="1" dirty="0" smtClean="0">
                <a:solidFill>
                  <a:schemeClr val="tx1"/>
                </a:solidFill>
              </a:rPr>
              <a:t>И в ополчение к нему</a:t>
            </a:r>
          </a:p>
          <a:p>
            <a:pPr indent="442913"/>
            <a:r>
              <a:rPr lang="ru-RU" sz="2100" b="1" dirty="0" smtClean="0">
                <a:solidFill>
                  <a:schemeClr val="tx1"/>
                </a:solidFill>
              </a:rPr>
              <a:t>Из дальних городов и сёл</a:t>
            </a:r>
          </a:p>
          <a:p>
            <a:pPr indent="442913"/>
            <a:r>
              <a:rPr lang="ru-RU" sz="2100" b="1" dirty="0" smtClean="0">
                <a:solidFill>
                  <a:schemeClr val="tx1"/>
                </a:solidFill>
              </a:rPr>
              <a:t>Шли ратники…</a:t>
            </a:r>
            <a:endParaRPr lang="ru-RU" sz="2100" b="1" dirty="0">
              <a:solidFill>
                <a:schemeClr val="tx1"/>
              </a:solidFill>
            </a:endParaRPr>
          </a:p>
        </p:txBody>
      </p:sp>
      <p:sp>
        <p:nvSpPr>
          <p:cNvPr id="7" name="Номер слайда 11"/>
          <p:cNvSpPr txBox="1">
            <a:spLocks/>
          </p:cNvSpPr>
          <p:nvPr/>
        </p:nvSpPr>
        <p:spPr>
          <a:xfrm>
            <a:off x="142844" y="6427788"/>
            <a:ext cx="471462" cy="2873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DD4AB-781D-4738-BDF9-570B24698027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Саша\Pictures\смутное время\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9176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4283968" y="6309320"/>
            <a:ext cx="4860032" cy="5486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Василий Савинский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«Нижегородские послы у князя Дмитрия Пожарского»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214282" y="6357958"/>
            <a:ext cx="471462" cy="287360"/>
          </a:xfr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fld id="{CB5DD4AB-781D-4738-BDF9-570B24698027}" type="slidenum">
              <a:rPr lang="ru-RU" sz="1600" b="1" smtClean="0">
                <a:solidFill>
                  <a:schemeClr val="tx1"/>
                </a:solidFill>
              </a:rPr>
              <a:pPr algn="ctr"/>
              <a:t>15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аша\Pictures\смутное время\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775108" cy="6858000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5796136" y="3501008"/>
            <a:ext cx="3168352" cy="288032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Князь 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Дмитрий Пожарский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11"/>
          <p:cNvSpPr txBox="1">
            <a:spLocks/>
          </p:cNvSpPr>
          <p:nvPr/>
        </p:nvSpPr>
        <p:spPr>
          <a:xfrm>
            <a:off x="214282" y="6357958"/>
            <a:ext cx="471462" cy="2873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DD4AB-781D-4738-BDF9-570B24698027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аша\Pictures\смутное время\18 1612 год Ф.А. Москвит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24536" cy="56166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3" name="Picture 3" descr="C:\Users\Саша\Pictures\смутное время\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369470"/>
            <a:ext cx="4355976" cy="54885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860032" y="188640"/>
            <a:ext cx="4104456" cy="1080120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… пришёл Пожарский князь,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За ним текла людей река,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23528" y="5661248"/>
            <a:ext cx="4248472" cy="1008112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5113"/>
            <a:r>
              <a:rPr lang="ru-RU" sz="2400" b="1" dirty="0" smtClean="0">
                <a:solidFill>
                  <a:schemeClr val="tx1"/>
                </a:solidFill>
              </a:rPr>
              <a:t>И, с Мининым </a:t>
            </a:r>
            <a:r>
              <a:rPr lang="ru-RU" sz="2400" b="1" dirty="0" err="1" smtClean="0">
                <a:solidFill>
                  <a:schemeClr val="tx1"/>
                </a:solidFill>
              </a:rPr>
              <a:t>объединясь</a:t>
            </a:r>
            <a:r>
              <a:rPr lang="ru-RU" sz="2400" b="1" dirty="0" smtClean="0">
                <a:solidFill>
                  <a:schemeClr val="tx1"/>
                </a:solidFill>
              </a:rPr>
              <a:t>,</a:t>
            </a:r>
          </a:p>
          <a:p>
            <a:pPr indent="265113"/>
            <a:r>
              <a:rPr lang="ru-RU" sz="2400" b="1" dirty="0" smtClean="0">
                <a:solidFill>
                  <a:schemeClr val="tx1"/>
                </a:solidFill>
              </a:rPr>
              <a:t>Сплотились русские войска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Номер слайда 11"/>
          <p:cNvSpPr txBox="1">
            <a:spLocks/>
          </p:cNvSpPr>
          <p:nvPr/>
        </p:nvSpPr>
        <p:spPr>
          <a:xfrm>
            <a:off x="142844" y="6427788"/>
            <a:ext cx="471462" cy="2873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DD4AB-781D-4738-BDF9-570B24698027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1"/>
          <p:cNvSpPr txBox="1">
            <a:spLocks/>
          </p:cNvSpPr>
          <p:nvPr/>
        </p:nvSpPr>
        <p:spPr>
          <a:xfrm>
            <a:off x="214282" y="6357958"/>
            <a:ext cx="471462" cy="2873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DD4AB-781D-4738-BDF9-570B24698027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аша\Pictures\смутное время\14.Smolensk_16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9188" y="908721"/>
            <a:ext cx="9171009" cy="5950966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971600" y="0"/>
            <a:ext cx="7344816" cy="134076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695450"/>
            <a:r>
              <a:rPr lang="ru-RU" sz="2100" b="1" dirty="0" smtClean="0">
                <a:solidFill>
                  <a:schemeClr val="tx1"/>
                </a:solidFill>
              </a:rPr>
              <a:t>А меж тем, ограбив жителей,</a:t>
            </a:r>
          </a:p>
          <a:p>
            <a:pPr indent="1695450"/>
            <a:r>
              <a:rPr lang="ru-RU" sz="2100" b="1" dirty="0" smtClean="0">
                <a:solidFill>
                  <a:schemeClr val="tx1"/>
                </a:solidFill>
              </a:rPr>
              <a:t>Запалив кругом пожар,</a:t>
            </a:r>
          </a:p>
          <a:p>
            <a:pPr indent="1695450"/>
            <a:r>
              <a:rPr lang="ru-RU" sz="2100" b="1" dirty="0" smtClean="0">
                <a:solidFill>
                  <a:schemeClr val="tx1"/>
                </a:solidFill>
              </a:rPr>
              <a:t>Ждут припасов «победители»,</a:t>
            </a:r>
          </a:p>
          <a:p>
            <a:pPr indent="1695450"/>
            <a:r>
              <a:rPr lang="ru-RU" sz="2100" b="1" dirty="0" smtClean="0">
                <a:solidFill>
                  <a:schemeClr val="tx1"/>
                </a:solidFill>
              </a:rPr>
              <a:t>Запершись в Кремле сидят.</a:t>
            </a:r>
            <a:endParaRPr lang="ru-RU" sz="2100" b="1" dirty="0">
              <a:solidFill>
                <a:schemeClr val="tx1"/>
              </a:solidFill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214282" y="6357958"/>
            <a:ext cx="471462" cy="287360"/>
          </a:xfr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fld id="{CB5DD4AB-781D-4738-BDF9-570B24698027}" type="slidenum">
              <a:rPr lang="ru-RU" sz="1600" b="1" smtClean="0">
                <a:solidFill>
                  <a:schemeClr val="tx1"/>
                </a:solidFill>
              </a:rPr>
              <a:pPr algn="ctr"/>
              <a:t>19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t="-5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2160241"/>
          </a:xfrm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1612 год. 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Как сражался в этот год с польской шляхтой наш народ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D4AB-781D-4738-BDF9-570B2469802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Номер слайда 11"/>
          <p:cNvSpPr txBox="1">
            <a:spLocks/>
          </p:cNvSpPr>
          <p:nvPr/>
        </p:nvSpPr>
        <p:spPr>
          <a:xfrm>
            <a:off x="214282" y="6357958"/>
            <a:ext cx="471462" cy="2873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DD4AB-781D-4738-BDF9-570B24698027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0" y="0"/>
            <a:ext cx="5148064" cy="836712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2913"/>
            <a:r>
              <a:rPr lang="ru-RU" sz="2200" b="1" dirty="0" smtClean="0">
                <a:solidFill>
                  <a:schemeClr val="tx1"/>
                </a:solidFill>
              </a:rPr>
              <a:t>Той порой Пожарский с Мининым</a:t>
            </a:r>
          </a:p>
          <a:p>
            <a:pPr indent="442913"/>
            <a:r>
              <a:rPr lang="ru-RU" sz="2200" b="1" dirty="0" smtClean="0">
                <a:solidFill>
                  <a:schemeClr val="tx1"/>
                </a:solidFill>
              </a:rPr>
              <a:t>Под столицу подошли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6" name="Номер слайда 11"/>
          <p:cNvSpPr txBox="1">
            <a:spLocks/>
          </p:cNvSpPr>
          <p:nvPr/>
        </p:nvSpPr>
        <p:spPr>
          <a:xfrm>
            <a:off x="214282" y="6357958"/>
            <a:ext cx="471462" cy="2873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DD4AB-781D-4738-BDF9-570B24698027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Саша\Pictures\смутное время\Jan%20Hodkiewich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00" y="0"/>
            <a:ext cx="2555776" cy="34958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2" descr="C:\Users\Саша\Pictures\смутное время\45 козьма минин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237412"/>
            <a:ext cx="7000892" cy="46205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67544" y="188640"/>
            <a:ext cx="4896544" cy="2664296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2100" b="1" dirty="0" smtClean="0">
              <a:solidFill>
                <a:schemeClr val="tx1"/>
              </a:solidFill>
            </a:endParaRPr>
          </a:p>
          <a:p>
            <a:pPr indent="442913"/>
            <a:r>
              <a:rPr lang="ru-RU" sz="2100" b="1" dirty="0" smtClean="0">
                <a:solidFill>
                  <a:schemeClr val="tx1"/>
                </a:solidFill>
              </a:rPr>
              <a:t>Пан Ходкевич шёл с припасами</a:t>
            </a:r>
          </a:p>
          <a:p>
            <a:pPr indent="442913"/>
            <a:r>
              <a:rPr lang="ru-RU" sz="2100" b="1" dirty="0" smtClean="0">
                <a:solidFill>
                  <a:schemeClr val="tx1"/>
                </a:solidFill>
              </a:rPr>
              <a:t>Для захватчиков Кремля.</a:t>
            </a:r>
          </a:p>
          <a:p>
            <a:pPr indent="442913"/>
            <a:endParaRPr lang="ru-RU" sz="2100" b="1" dirty="0" smtClean="0">
              <a:solidFill>
                <a:schemeClr val="tx1"/>
              </a:solidFill>
            </a:endParaRPr>
          </a:p>
          <a:p>
            <a:pPr indent="442913"/>
            <a:r>
              <a:rPr lang="ru-RU" sz="2100" b="1" dirty="0" smtClean="0">
                <a:solidFill>
                  <a:schemeClr val="tx1"/>
                </a:solidFill>
              </a:rPr>
              <a:t>Осаждал Ходкевич с войском</a:t>
            </a:r>
          </a:p>
          <a:p>
            <a:pPr indent="442913"/>
            <a:r>
              <a:rPr lang="ru-RU" sz="2100" b="1" dirty="0" smtClean="0">
                <a:solidFill>
                  <a:schemeClr val="tx1"/>
                </a:solidFill>
              </a:rPr>
              <a:t>Белый город у реки.</a:t>
            </a:r>
          </a:p>
          <a:p>
            <a:pPr indent="442913"/>
            <a:r>
              <a:rPr lang="ru-RU" sz="2100" b="1" dirty="0" smtClean="0">
                <a:solidFill>
                  <a:schemeClr val="tx1"/>
                </a:solidFill>
              </a:rPr>
              <a:t>Долго с мужеством геройским</a:t>
            </a:r>
          </a:p>
          <a:p>
            <a:pPr indent="442913"/>
            <a:r>
              <a:rPr lang="ru-RU" sz="2100" b="1" dirty="0" smtClean="0">
                <a:solidFill>
                  <a:schemeClr val="tx1"/>
                </a:solidFill>
              </a:rPr>
              <a:t>Защищались мужики.</a:t>
            </a:r>
          </a:p>
          <a:p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2100" b="1" dirty="0" smtClean="0">
              <a:solidFill>
                <a:schemeClr val="tx1"/>
              </a:solidFill>
            </a:endParaRPr>
          </a:p>
          <a:p>
            <a:endParaRPr lang="ru-RU" sz="2100" b="1" dirty="0">
              <a:solidFill>
                <a:schemeClr val="tx1"/>
              </a:solidFill>
            </a:endParaRPr>
          </a:p>
        </p:txBody>
      </p:sp>
      <p:sp>
        <p:nvSpPr>
          <p:cNvPr id="8" name="Номер слайда 11"/>
          <p:cNvSpPr txBox="1">
            <a:spLocks/>
          </p:cNvSpPr>
          <p:nvPr/>
        </p:nvSpPr>
        <p:spPr>
          <a:xfrm>
            <a:off x="214282" y="6357958"/>
            <a:ext cx="471462" cy="2873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DD4AB-781D-4738-BDF9-570B24698027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D4AB-781D-4738-BDF9-570B24698027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6" name="Номер слайда 11"/>
          <p:cNvSpPr txBox="1">
            <a:spLocks/>
          </p:cNvSpPr>
          <p:nvPr/>
        </p:nvSpPr>
        <p:spPr>
          <a:xfrm>
            <a:off x="214282" y="6357958"/>
            <a:ext cx="471462" cy="2873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DD4AB-781D-4738-BDF9-570B24698027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2" descr="E:\435662_origin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05" y="55269"/>
            <a:ext cx="7388647" cy="544543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929322" y="2708920"/>
            <a:ext cx="3214678" cy="3934790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100" b="1" dirty="0" smtClean="0">
                <a:solidFill>
                  <a:schemeClr val="tx1"/>
                </a:solidFill>
              </a:rPr>
              <a:t>В этой битве многих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                          ратников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Потерял Ходкевич-пан.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Отошел Ходкевич в 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                           сторону,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Уводят подальше рать, как побитый пёс, 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                        которому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Надо раны зализать.</a:t>
            </a:r>
            <a:endParaRPr lang="ru-RU" sz="21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Narodnoe_Opolchen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55172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03228"/>
            <a:ext cx="2133600" cy="418248"/>
          </a:xfrm>
        </p:spPr>
        <p:txBody>
          <a:bodyPr/>
          <a:lstStyle/>
          <a:p>
            <a:fld id="{CB5DD4AB-781D-4738-BDF9-570B24698027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5085184"/>
            <a:ext cx="4286280" cy="170080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100" b="1" dirty="0" smtClean="0">
                <a:solidFill>
                  <a:schemeClr val="tx1"/>
                </a:solidFill>
              </a:rPr>
              <a:t>Тут-то Минин с ополченцами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Подошёл под Крымский брод.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С тыла грянул на Ходкевича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Всею мощью, что была,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4876" y="5085184"/>
            <a:ext cx="4249612" cy="170080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100" b="1" dirty="0" smtClean="0">
                <a:solidFill>
                  <a:schemeClr val="tx1"/>
                </a:solidFill>
              </a:rPr>
              <a:t>…И бежал Ходкевич с ляхами,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Напрямик бежал в Литву,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Ни оружием, ни страхами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Одолеть не смог Москву!</a:t>
            </a:r>
          </a:p>
        </p:txBody>
      </p:sp>
      <p:sp>
        <p:nvSpPr>
          <p:cNvPr id="9" name="Номер слайда 11"/>
          <p:cNvSpPr txBox="1">
            <a:spLocks/>
          </p:cNvSpPr>
          <p:nvPr/>
        </p:nvSpPr>
        <p:spPr>
          <a:xfrm>
            <a:off x="71406" y="6457417"/>
            <a:ext cx="471462" cy="3291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DD4AB-781D-4738-BDF9-570B24698027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Саша\Pictures\смутное время\2 Смутное врем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5072066" y="0"/>
            <a:ext cx="4071934" cy="271462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100" b="1" dirty="0" smtClean="0">
                <a:solidFill>
                  <a:schemeClr val="tx1"/>
                </a:solidFill>
              </a:rPr>
              <a:t>А уж паны «благородные»,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Не дождавшись короля,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Еле двигаясь, голодные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Выходили из Кремля.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Позабыли честь дворянскую: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По Москве ползли ползком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И сложили гордость панскую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Перед русским мужиком.</a:t>
            </a:r>
            <a:endParaRPr lang="ru-RU" sz="2100" b="1" dirty="0">
              <a:solidFill>
                <a:schemeClr val="tx1"/>
              </a:solidFill>
            </a:endParaRPr>
          </a:p>
        </p:txBody>
      </p:sp>
      <p:sp>
        <p:nvSpPr>
          <p:cNvPr id="6" name="Номер слайда 11"/>
          <p:cNvSpPr txBox="1">
            <a:spLocks/>
          </p:cNvSpPr>
          <p:nvPr/>
        </p:nvSpPr>
        <p:spPr>
          <a:xfrm>
            <a:off x="214282" y="6357958"/>
            <a:ext cx="471462" cy="2873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DD4AB-781D-4738-BDF9-570B24698027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979712" y="6525344"/>
            <a:ext cx="6912768" cy="332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Минин и Пожарский въезжают в Москву. Художник А.М.Смолин.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Номер слайда 11"/>
          <p:cNvSpPr txBox="1">
            <a:spLocks/>
          </p:cNvSpPr>
          <p:nvPr/>
        </p:nvSpPr>
        <p:spPr>
          <a:xfrm>
            <a:off x="214282" y="6357958"/>
            <a:ext cx="471462" cy="2873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DD4AB-781D-4738-BDF9-570B24698027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Саша\Pictures\смутное время\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095875" cy="68484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148064" y="1000108"/>
            <a:ext cx="3816424" cy="5143536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100" b="1" dirty="0" smtClean="0">
                <a:solidFill>
                  <a:schemeClr val="tx1"/>
                </a:solidFill>
              </a:rPr>
              <a:t>Добрый памятник поставлен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Двум героям всей страной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В знак того, что был избавлен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От бесчестья край родной.</a:t>
            </a:r>
          </a:p>
          <a:p>
            <a:endParaRPr lang="ru-RU" sz="2100" b="1" dirty="0" smtClean="0">
              <a:solidFill>
                <a:schemeClr val="tx1"/>
              </a:solidFill>
            </a:endParaRPr>
          </a:p>
          <a:p>
            <a:r>
              <a:rPr lang="ru-RU" sz="2100" b="1" dirty="0" smtClean="0">
                <a:solidFill>
                  <a:schemeClr val="tx1"/>
                </a:solidFill>
              </a:rPr>
              <a:t>И начертано на нем: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«Гражданину Минину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И князю Пожарскому – 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Благодарная Россия».</a:t>
            </a:r>
            <a:endParaRPr lang="ru-RU" sz="2100" b="1" dirty="0">
              <a:solidFill>
                <a:schemeClr val="tx1"/>
              </a:solidFill>
            </a:endParaRPr>
          </a:p>
        </p:txBody>
      </p:sp>
      <p:sp>
        <p:nvSpPr>
          <p:cNvPr id="6" name="Номер слайда 11"/>
          <p:cNvSpPr txBox="1">
            <a:spLocks/>
          </p:cNvSpPr>
          <p:nvPr/>
        </p:nvSpPr>
        <p:spPr>
          <a:xfrm>
            <a:off x="214282" y="6357958"/>
            <a:ext cx="471462" cy="2873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DD4AB-781D-4738-BDF9-570B24698027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929322" y="2786058"/>
            <a:ext cx="3143272" cy="4071942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100" b="1" dirty="0" smtClean="0">
                <a:solidFill>
                  <a:schemeClr val="tx1"/>
                </a:solidFill>
              </a:rPr>
              <a:t>На гранитном 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                      пьедестале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Перед площадью они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Много, много раз                           встречали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Знаменательные дни.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Молча витязи                        гордились,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Что столица их росла,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На глазах у них                            творились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Величайшие дела.</a:t>
            </a:r>
            <a:endParaRPr lang="ru-RU" sz="2100" b="1" dirty="0">
              <a:solidFill>
                <a:schemeClr val="tx1"/>
              </a:solidFill>
            </a:endParaRPr>
          </a:p>
        </p:txBody>
      </p:sp>
      <p:sp>
        <p:nvSpPr>
          <p:cNvPr id="6" name="Номер слайда 11"/>
          <p:cNvSpPr txBox="1">
            <a:spLocks/>
          </p:cNvSpPr>
          <p:nvPr/>
        </p:nvSpPr>
        <p:spPr>
          <a:xfrm>
            <a:off x="214282" y="6357958"/>
            <a:ext cx="471462" cy="2873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DD4AB-781D-4738-BDF9-570B24698027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39552" y="404664"/>
            <a:ext cx="8136904" cy="5904656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Литература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История Отечества. Энциклопедия для детей. Часть 1. М., </a:t>
            </a:r>
            <a:r>
              <a:rPr lang="ru-RU" sz="3600" dirty="0" err="1" smtClean="0">
                <a:solidFill>
                  <a:schemeClr val="tx1"/>
                </a:solidFill>
              </a:rPr>
              <a:t>Аванта+</a:t>
            </a:r>
            <a:r>
              <a:rPr lang="ru-RU" sz="3600" dirty="0" smtClean="0">
                <a:solidFill>
                  <a:schemeClr val="tx1"/>
                </a:solidFill>
              </a:rPr>
              <a:t>, 2004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Покровский Г.Б. Начало династии Романовых. М., Белый город, 2005</a:t>
            </a:r>
          </a:p>
          <a:p>
            <a:pPr marL="742950" indent="-742950">
              <a:buAutoNum type="arabicPeriod"/>
            </a:pPr>
            <a:r>
              <a:rPr lang="ru-RU" sz="3600" dirty="0" err="1" smtClean="0">
                <a:solidFill>
                  <a:schemeClr val="tx1"/>
                </a:solidFill>
              </a:rPr>
              <a:t>Кончаловская</a:t>
            </a:r>
            <a:r>
              <a:rPr lang="ru-RU" sz="3600" dirty="0" smtClean="0">
                <a:solidFill>
                  <a:schemeClr val="tx1"/>
                </a:solidFill>
              </a:rPr>
              <a:t> Н.П. Наша Древняя столица. М., Детская литература, 1972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D4AB-781D-4738-BDF9-570B24698027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5" name="Номер слайда 11"/>
          <p:cNvSpPr txBox="1">
            <a:spLocks/>
          </p:cNvSpPr>
          <p:nvPr/>
        </p:nvSpPr>
        <p:spPr>
          <a:xfrm>
            <a:off x="214282" y="6357958"/>
            <a:ext cx="471462" cy="2873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DD4AB-781D-4738-BDF9-570B24698027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79512" y="188640"/>
            <a:ext cx="8640960" cy="6480720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Интернет ресурсы:</a:t>
            </a:r>
          </a:p>
          <a:p>
            <a:pPr marL="457200" indent="-457200">
              <a:buAutoNum type="arabicPeriod"/>
            </a:pPr>
            <a:r>
              <a:rPr lang="ru-RU" sz="2000" u="sng" dirty="0" smtClean="0">
                <a:solidFill>
                  <a:schemeClr val="tx1"/>
                </a:solidFill>
                <a:hlinkClick r:id="rId3"/>
              </a:rPr>
              <a:t>http://clubs.ya.ru/zh-z-l/replies.xml?item_no=854</a:t>
            </a:r>
            <a:endParaRPr lang="ru-RU" sz="2000" u="sng" dirty="0" smtClean="0">
              <a:solidFill>
                <a:schemeClr val="tx1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ru-RU" sz="2000" u="sng" dirty="0" smtClean="0">
                <a:solidFill>
                  <a:schemeClr val="tx1"/>
                </a:solidFill>
                <a:hlinkClick r:id="rId4"/>
              </a:rPr>
              <a:t>http://900igr.net/prezentatsii/istorija/Smutnoe-vremja/024-Smutnoe-vremja.html</a:t>
            </a:r>
            <a:endParaRPr lang="ru-RU" sz="2000" u="sng" dirty="0" smtClean="0">
              <a:solidFill>
                <a:schemeClr val="tx1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hlinkClick r:id="rId5"/>
              </a:rPr>
              <a:t>http://www.labirint.ru/screenshot/goods/104256/8/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Tx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hlinkClick r:id="rId6"/>
              </a:rPr>
              <a:t>http://www.artrussian.com/valery-riabovol_125/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hlinkClick r:id="rId7"/>
              </a:rPr>
              <a:t>http://www.family-history.ru/material/history/historyrelig/historyrelig_3.html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hlinkClick r:id="rId8"/>
              </a:rPr>
              <a:t>http://www.filokartist.net/catalog/showgroup.php?id=282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Tx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hlinkClick r:id="rId9"/>
              </a:rPr>
              <a:t>http://www.kino.orc.ru/review/000005.shtml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hlinkClick r:id="rId10"/>
              </a:rPr>
              <a:t>http://www.artlib.ru/index.php?id=52&amp;idp=0&amp;fp=2&amp;uid=6229&amp;iid=74431&amp;idg=0&amp;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hlinkClick r:id="rId11"/>
              </a:rPr>
              <a:t>http://www.old.kurskcity.ru/strit/kursk17.html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hlinkClick r:id="rId12"/>
              </a:rPr>
              <a:t>http://elena-sem.livejournal.com/876056.html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Tx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hlinkClick r:id="rId13"/>
              </a:rPr>
              <a:t>http://www.dom-knigi.ru/book.asp?Art=367159&amp;CatalogID=13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hlinkClick r:id="rId14"/>
              </a:rPr>
              <a:t>http://www.liveinternet.ru/users/gali50na/post191523143/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hlinkClick r:id="rId15"/>
              </a:rPr>
              <a:t>http://www.mestnie.ru/node/3177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hlinkClick r:id="rId16"/>
              </a:rPr>
              <a:t>http://pravkniga.ru/museum/catalogue/exhibit856.htm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hlinkClick r:id="rId17"/>
              </a:rPr>
              <a:t>http://www.visualrian.ru/ru/site/photo/historic/1960/?startfrom=51336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Tx/>
              <a:buAutoNum type="arabicPeriod"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457200" indent="-457200">
              <a:buFontTx/>
              <a:buAutoNum type="arabicPeriod"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457200" indent="-457200">
              <a:buFontTx/>
              <a:buAutoNum type="arabicPeriod"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457200" indent="-457200">
              <a:buFontTx/>
              <a:buAutoNum type="arabicPeriod"/>
            </a:pPr>
            <a:endParaRPr lang="ru-RU" sz="2000" u="sng" dirty="0" smtClean="0">
              <a:solidFill>
                <a:schemeClr val="tx1"/>
              </a:solidFill>
            </a:endParaRPr>
          </a:p>
          <a:p>
            <a:pPr marL="457200" indent="-457200">
              <a:buFontTx/>
              <a:buAutoNum type="arabicPeriod"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D4AB-781D-4738-BDF9-570B24698027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5" name="Номер слайда 11"/>
          <p:cNvSpPr txBox="1">
            <a:spLocks/>
          </p:cNvSpPr>
          <p:nvPr/>
        </p:nvSpPr>
        <p:spPr>
          <a:xfrm>
            <a:off x="214282" y="6357958"/>
            <a:ext cx="471462" cy="2873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DD4AB-781D-4738-BDF9-570B24698027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аша\Pictures\смутное время\2012_03_01\IMG_0002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1"/>
            <a:ext cx="4427984" cy="638132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1" name="Picture 3" descr="C:\Users\Саша\Pictures\смутное время\2012_03_01\IMG_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0154" y="1071546"/>
            <a:ext cx="4883846" cy="544522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2868960" y="0"/>
            <a:ext cx="627504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Горит, пылает, стонет Русь</a:t>
            </a:r>
            <a:b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под игом польских банд.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 rot="20797168">
            <a:off x="2209569" y="5620605"/>
            <a:ext cx="2898718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1611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год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D4AB-781D-4738-BDF9-570B24698027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1" name="Номер слайда 11"/>
          <p:cNvSpPr txBox="1">
            <a:spLocks/>
          </p:cNvSpPr>
          <p:nvPr/>
        </p:nvSpPr>
        <p:spPr>
          <a:xfrm>
            <a:off x="214282" y="6357958"/>
            <a:ext cx="471462" cy="2873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DD4AB-781D-4738-BDF9-570B24698027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23528" y="260648"/>
            <a:ext cx="8496944" cy="6336704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16.  </a:t>
            </a:r>
            <a:r>
              <a:rPr lang="ru-RU" u="sng" dirty="0" smtClean="0">
                <a:hlinkClick r:id="rId3"/>
              </a:rPr>
              <a:t>http://fotki.yandex.ru/users/kamvel-37/view/258092/</a:t>
            </a:r>
            <a:endParaRPr lang="ru-RU" u="sng" dirty="0" smtClean="0"/>
          </a:p>
          <a:p>
            <a:r>
              <a:rPr lang="ru-RU" dirty="0" smtClean="0">
                <a:solidFill>
                  <a:schemeClr val="tx1"/>
                </a:solidFill>
              </a:rPr>
              <a:t>17.  </a:t>
            </a:r>
            <a:r>
              <a:rPr lang="ru-RU" dirty="0" smtClean="0">
                <a:hlinkClick r:id="rId4"/>
              </a:rPr>
              <a:t>http://www.nne.ru/day.php?year=2011&amp;month=11&amp;day=1&amp;theme=0</a:t>
            </a:r>
            <a:r>
              <a:rPr lang="ru-RU" dirty="0" smtClean="0"/>
              <a:t>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18.  </a:t>
            </a:r>
            <a:r>
              <a:rPr lang="ru-RU" dirty="0" smtClean="0">
                <a:hlinkClick r:id="rId5"/>
              </a:rPr>
              <a:t>http://bbss-nn.ru/modules.php?name=News&amp;file=article&amp;sid=142</a:t>
            </a:r>
            <a:endParaRPr lang="ru-RU" dirty="0" smtClean="0"/>
          </a:p>
          <a:p>
            <a:r>
              <a:rPr lang="ru-RU" dirty="0" smtClean="0">
                <a:solidFill>
                  <a:schemeClr val="tx1"/>
                </a:solidFill>
              </a:rPr>
              <a:t>19.  </a:t>
            </a:r>
            <a:r>
              <a:rPr lang="ru-RU" dirty="0" err="1" smtClean="0">
                <a:solidFill>
                  <a:srgbClr val="0066FF"/>
                </a:solidFill>
              </a:rPr>
              <a:t>liveinternet.ru</a:t>
            </a:r>
            <a:endParaRPr lang="ru-RU" dirty="0" smtClean="0">
              <a:solidFill>
                <a:srgbClr val="0066FF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20. </a:t>
            </a:r>
            <a:r>
              <a:rPr lang="ru-RU" u="sng" dirty="0" smtClean="0">
                <a:hlinkClick r:id="rId6"/>
              </a:rPr>
              <a:t>http://gommorah-angel.livejournal.com/207983.html</a:t>
            </a:r>
            <a:endParaRPr lang="ru-RU" dirty="0" smtClean="0"/>
          </a:p>
          <a:p>
            <a:pPr marL="354013" indent="-354013"/>
            <a:r>
              <a:rPr lang="ru-RU" dirty="0" smtClean="0">
                <a:solidFill>
                  <a:schemeClr val="tx1"/>
                </a:solidFill>
              </a:rPr>
              <a:t>21. </a:t>
            </a:r>
            <a:r>
              <a:rPr lang="ru-RU" u="sng" dirty="0" smtClean="0">
                <a:hlinkClick r:id="rId7"/>
              </a:rPr>
              <a:t>http://uargument.com.ua/istoriya/o-dne-pobedyi-rossiyan-raznyih-ver-i-natsionalnostey-nad-polyakami-i-ukraintsami-4/</a:t>
            </a:r>
            <a:endParaRPr lang="ru-RU" u="sng" dirty="0" smtClean="0"/>
          </a:p>
          <a:p>
            <a:pPr marL="354013" indent="-354013"/>
            <a:r>
              <a:rPr lang="ru-RU" dirty="0" smtClean="0">
                <a:solidFill>
                  <a:schemeClr val="tx1"/>
                </a:solidFill>
              </a:rPr>
              <a:t>22. </a:t>
            </a:r>
            <a:r>
              <a:rPr lang="ru-RU" u="sng" dirty="0" smtClean="0">
                <a:hlinkClick r:id="rId8"/>
              </a:rPr>
              <a:t>http://zundercom.narod.ru/trips/towns/0609n-novgorod.html</a:t>
            </a:r>
            <a:r>
              <a:rPr lang="ru-RU" dirty="0" smtClean="0"/>
              <a:t> </a:t>
            </a:r>
          </a:p>
          <a:p>
            <a:pPr marL="354013" indent="-354013"/>
            <a:r>
              <a:rPr lang="ru-RU" dirty="0" smtClean="0">
                <a:solidFill>
                  <a:schemeClr val="tx1"/>
                </a:solidFill>
              </a:rPr>
              <a:t>23. </a:t>
            </a:r>
            <a:r>
              <a:rPr lang="ru-RU" u="sng" dirty="0" smtClean="0">
                <a:hlinkClick r:id="rId9"/>
              </a:rPr>
              <a:t>http://www.liveinternet.ru/community/phrase_of_the_day/</a:t>
            </a:r>
            <a:r>
              <a:rPr lang="ru-RU" dirty="0" smtClean="0"/>
              <a:t> </a:t>
            </a:r>
          </a:p>
          <a:p>
            <a:pPr marL="354013" indent="-354013"/>
            <a:r>
              <a:rPr lang="ru-RU" dirty="0" smtClean="0">
                <a:solidFill>
                  <a:schemeClr val="tx1"/>
                </a:solidFill>
              </a:rPr>
              <a:t>24.</a:t>
            </a:r>
            <a:r>
              <a:rPr lang="ru-RU" u="sng" dirty="0" smtClean="0">
                <a:hlinkClick r:id="rId10"/>
              </a:rPr>
              <a:t>http://www.rostovkniga.com/index.php?233979&amp;backPID=233979&amp;begin_at=180&amp;tt_products=20595</a:t>
            </a:r>
            <a:endParaRPr lang="ru-RU" u="sng" dirty="0" smtClean="0"/>
          </a:p>
          <a:p>
            <a:pPr marL="354013" indent="-354013"/>
            <a:r>
              <a:rPr lang="ru-RU" dirty="0" smtClean="0">
                <a:solidFill>
                  <a:schemeClr val="tx1"/>
                </a:solidFill>
              </a:rPr>
              <a:t>25.</a:t>
            </a:r>
            <a:r>
              <a:rPr lang="ru-RU" u="sng" dirty="0" smtClean="0">
                <a:hlinkClick r:id="rId11"/>
              </a:rPr>
              <a:t>http://www.mitropolitfound.ru/mitr/index.php?option=com_content&amp;view=article&amp;id=4001:-l400-r&amp;catid=20:2009-08-18-07-01-56&amp;Itemid=39</a:t>
            </a:r>
            <a:r>
              <a:rPr lang="ru-RU" dirty="0" smtClean="0"/>
              <a:t> </a:t>
            </a:r>
          </a:p>
          <a:p>
            <a:pPr marL="354013" indent="-354013" algn="ctr"/>
            <a:endParaRPr lang="ru-RU" b="1" dirty="0" smtClean="0">
              <a:solidFill>
                <a:schemeClr val="tx1"/>
              </a:solidFill>
            </a:endParaRPr>
          </a:p>
          <a:p>
            <a:pPr marL="354013" indent="-354013"/>
            <a:endParaRPr lang="ru-RU" dirty="0" smtClean="0"/>
          </a:p>
          <a:p>
            <a:pPr marL="354013" indent="-354013"/>
            <a:endParaRPr lang="ru-RU" dirty="0" smtClean="0"/>
          </a:p>
          <a:p>
            <a:pPr marL="354013" indent="-354013"/>
            <a:endParaRPr lang="ru-RU" dirty="0" smtClean="0"/>
          </a:p>
          <a:p>
            <a:pPr marL="354013" indent="-354013"/>
            <a:endParaRPr lang="ru-RU" dirty="0" smtClean="0"/>
          </a:p>
          <a:p>
            <a:pPr marL="354013" indent="-354013"/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D4AB-781D-4738-BDF9-570B24698027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5" name="Номер слайда 11"/>
          <p:cNvSpPr txBox="1">
            <a:spLocks/>
          </p:cNvSpPr>
          <p:nvPr/>
        </p:nvSpPr>
        <p:spPr>
          <a:xfrm>
            <a:off x="214282" y="6357958"/>
            <a:ext cx="471462" cy="2873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DD4AB-781D-4738-BDF9-570B24698027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ша\Pictures\смутное время\2012_03_01\IM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7812360" cy="5373216"/>
          </a:xfrm>
          <a:prstGeom prst="rect">
            <a:avLst/>
          </a:prstGeom>
          <a:noFill/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384644" y="3573016"/>
            <a:ext cx="3687950" cy="3213570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100" b="1" dirty="0" smtClean="0"/>
              <a:t>Москву ограбив, обобрав, </a:t>
            </a:r>
          </a:p>
          <a:p>
            <a:r>
              <a:rPr lang="ru-RU" sz="2100" b="1" dirty="0" smtClean="0"/>
              <a:t>Орава панов ждёт, </a:t>
            </a:r>
          </a:p>
          <a:p>
            <a:r>
              <a:rPr lang="ru-RU" sz="2100" b="1" dirty="0" smtClean="0"/>
              <a:t>Что королевич Владислав</a:t>
            </a:r>
          </a:p>
          <a:p>
            <a:r>
              <a:rPr lang="ru-RU" sz="2100" b="1" dirty="0" smtClean="0"/>
              <a:t>Из Польши в Кремль </a:t>
            </a:r>
          </a:p>
          <a:p>
            <a:r>
              <a:rPr lang="ru-RU" sz="2100" b="1" dirty="0" smtClean="0"/>
              <a:t>                                    придёт</a:t>
            </a:r>
          </a:p>
          <a:p>
            <a:r>
              <a:rPr lang="ru-RU" sz="2100" b="1" dirty="0" smtClean="0"/>
              <a:t>Придёт, займёт московский</a:t>
            </a:r>
          </a:p>
          <a:p>
            <a:r>
              <a:rPr lang="ru-RU" sz="2100" b="1" dirty="0" smtClean="0"/>
              <a:t>                                          трон,</a:t>
            </a:r>
          </a:p>
          <a:p>
            <a:r>
              <a:rPr lang="ru-RU" sz="2100" b="1" dirty="0" smtClean="0"/>
              <a:t>И Польшей станет Русь.</a:t>
            </a:r>
            <a:endParaRPr lang="ru-RU" sz="2100" b="1" dirty="0"/>
          </a:p>
        </p:txBody>
      </p:sp>
      <p:sp>
        <p:nvSpPr>
          <p:cNvPr id="8" name="Номер слайда 11"/>
          <p:cNvSpPr txBox="1">
            <a:spLocks/>
          </p:cNvSpPr>
          <p:nvPr/>
        </p:nvSpPr>
        <p:spPr>
          <a:xfrm>
            <a:off x="214282" y="6286520"/>
            <a:ext cx="471462" cy="2873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DD4AB-781D-4738-BDF9-570B24698027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Саша\Pictures\смутное время\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424945" cy="58052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543600" y="3429000"/>
            <a:ext cx="3600400" cy="3429000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100" b="1" dirty="0" smtClean="0"/>
              <a:t>Но взбунтовалась вся Москва…</a:t>
            </a:r>
          </a:p>
          <a:p>
            <a:r>
              <a:rPr lang="ru-RU" sz="2100" b="1" dirty="0" smtClean="0"/>
              <a:t>И горы брёвен возвели…</a:t>
            </a:r>
          </a:p>
          <a:p>
            <a:r>
              <a:rPr lang="ru-RU" sz="2100" b="1" dirty="0" smtClean="0"/>
              <a:t>И разместили, где могли,</a:t>
            </a:r>
          </a:p>
          <a:p>
            <a:r>
              <a:rPr lang="ru-RU" sz="2100" b="1" dirty="0" smtClean="0"/>
              <a:t>Для панов западни.</a:t>
            </a:r>
          </a:p>
          <a:p>
            <a:r>
              <a:rPr lang="ru-RU" sz="2100" b="1" dirty="0" smtClean="0"/>
              <a:t>Швыряли камни, кирпичи,</a:t>
            </a:r>
          </a:p>
          <a:p>
            <a:r>
              <a:rPr lang="ru-RU" sz="2100" b="1" dirty="0" smtClean="0"/>
              <a:t>Палили их огнём.</a:t>
            </a:r>
          </a:p>
          <a:p>
            <a:r>
              <a:rPr lang="ru-RU" sz="2100" b="1" dirty="0" smtClean="0"/>
              <a:t>И становились москвичи</a:t>
            </a:r>
          </a:p>
          <a:p>
            <a:r>
              <a:rPr lang="ru-RU" sz="2100" b="1" dirty="0" smtClean="0"/>
              <a:t>Все злее с каждым днём.</a:t>
            </a:r>
            <a:endParaRPr lang="ru-RU" sz="2100" b="1" dirty="0"/>
          </a:p>
        </p:txBody>
      </p:sp>
      <p:sp>
        <p:nvSpPr>
          <p:cNvPr id="10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214282" y="6357958"/>
            <a:ext cx="471462" cy="287360"/>
          </a:xfr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fld id="{CB5DD4AB-781D-4738-BDF9-570B24698027}" type="slidenum">
              <a:rPr lang="ru-RU" sz="1600" b="1" smtClean="0">
                <a:solidFill>
                  <a:schemeClr val="tx1"/>
                </a:solidFill>
              </a:rPr>
              <a:pPr algn="ctr"/>
              <a:t>5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аша\Pictures\смутное время\42 М. Болтникова В Смутное врем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2271" y="836713"/>
            <a:ext cx="6621729" cy="60212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0" y="1"/>
            <a:ext cx="3240360" cy="4077071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100" b="1" dirty="0" smtClean="0">
                <a:solidFill>
                  <a:schemeClr val="tx1"/>
                </a:solidFill>
              </a:rPr>
              <a:t>Гонцы скакали по полям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В другие города: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«В беде давайте помощь нам,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Не то нам всем беда!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Восстань, народ родной земли,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На подвиги восстань!»</a:t>
            </a:r>
          </a:p>
          <a:p>
            <a:endParaRPr lang="ru-RU" sz="2100" b="1" dirty="0">
              <a:solidFill>
                <a:schemeClr val="tx1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214282" y="6357958"/>
            <a:ext cx="471462" cy="287360"/>
          </a:xfr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fld id="{CB5DD4AB-781D-4738-BDF9-570B24698027}" type="slidenum">
              <a:rPr lang="ru-RU" sz="1600" b="1" smtClean="0">
                <a:solidFill>
                  <a:schemeClr val="tx1"/>
                </a:solidFill>
              </a:rPr>
              <a:pPr algn="ctr"/>
              <a:t>6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аша\Pictures\смутное время\15 Сму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3999" cy="54863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71538" y="5589240"/>
            <a:ext cx="7532910" cy="1008112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Восстань, народ, и помоги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Повергнуть вражью рать!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D4AB-781D-4738-BDF9-570B24698027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8" name="Номер слайда 11"/>
          <p:cNvSpPr txBox="1">
            <a:spLocks/>
          </p:cNvSpPr>
          <p:nvPr/>
        </p:nvSpPr>
        <p:spPr>
          <a:xfrm>
            <a:off x="214282" y="6357958"/>
            <a:ext cx="471462" cy="2873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DD4AB-781D-4738-BDF9-570B24698027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аша\Pictures\смутное время\В. Верещаги Защитники Троиц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8381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4139952" y="188640"/>
            <a:ext cx="4752528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В. Верещагин «Защитники Троицы»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7" name="Номер слайда 11"/>
          <p:cNvSpPr txBox="1">
            <a:spLocks/>
          </p:cNvSpPr>
          <p:nvPr/>
        </p:nvSpPr>
        <p:spPr>
          <a:xfrm>
            <a:off x="214282" y="6357958"/>
            <a:ext cx="471462" cy="2873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DD4AB-781D-4738-BDF9-570B24698027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аша\Pictures\смутное время\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5714" y="0"/>
            <a:ext cx="5878286" cy="6858000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79512" y="620688"/>
            <a:ext cx="3672408" cy="4880014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100" b="1" dirty="0" smtClean="0">
                <a:solidFill>
                  <a:schemeClr val="tx1"/>
                </a:solidFill>
              </a:rPr>
              <a:t>От москвичей призыв                                          идёт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По городам до волжских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                                         вод.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Всю землю нашу охватив,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Дошёл до Нижнего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                                  призыв,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До старосты, до мужика –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Нижегородца-мясника,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Что звался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 </a:t>
            </a:r>
            <a:r>
              <a:rPr lang="ru-RU" sz="2100" b="1" dirty="0" err="1" smtClean="0">
                <a:solidFill>
                  <a:schemeClr val="tx1"/>
                </a:solidFill>
              </a:rPr>
              <a:t>Минин-Сухорук</a:t>
            </a:r>
            <a:r>
              <a:rPr lang="ru-RU" sz="2100" b="1" dirty="0" smtClean="0">
                <a:solidFill>
                  <a:schemeClr val="tx1"/>
                </a:solidFill>
              </a:rPr>
              <a:t>.</a:t>
            </a:r>
          </a:p>
          <a:p>
            <a:endParaRPr lang="ru-RU" sz="2100" b="1" dirty="0">
              <a:solidFill>
                <a:schemeClr val="tx1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214282" y="6357958"/>
            <a:ext cx="471462" cy="287360"/>
          </a:xfr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fld id="{CB5DD4AB-781D-4738-BDF9-570B24698027}" type="slidenum">
              <a:rPr lang="ru-RU" sz="1600" b="1" smtClean="0">
                <a:solidFill>
                  <a:schemeClr val="tx1"/>
                </a:solidFill>
              </a:rPr>
              <a:pPr algn="ctr"/>
              <a:t>9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DDDD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</TotalTime>
  <Words>857</Words>
  <Application>Microsoft Office PowerPoint</Application>
  <PresentationFormat>Экран (4:3)</PresentationFormat>
  <Paragraphs>265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1612 год.  Как сражался в этот год с польской шляхтой наш народ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Гость</cp:lastModifiedBy>
  <cp:revision>70</cp:revision>
  <dcterms:created xsi:type="dcterms:W3CDTF">2012-02-27T17:09:20Z</dcterms:created>
  <dcterms:modified xsi:type="dcterms:W3CDTF">2018-01-30T07:42:47Z</dcterms:modified>
</cp:coreProperties>
</file>