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9" r:id="rId5"/>
    <p:sldId id="259" r:id="rId6"/>
    <p:sldId id="260" r:id="rId7"/>
    <p:sldId id="265" r:id="rId8"/>
    <p:sldId id="261" r:id="rId9"/>
    <p:sldId id="262" r:id="rId10"/>
    <p:sldId id="266" r:id="rId11"/>
    <p:sldId id="263" r:id="rId12"/>
    <p:sldId id="267" r:id="rId13"/>
    <p:sldId id="264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EB63"/>
    <a:srgbClr val="71C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31" autoAdjust="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DD461-EE40-45CF-9380-A13F93175E18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48F73-DBCB-4106-A5E5-73B3CE4A9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29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48F73-DBCB-4106-A5E5-73B3CE4A92D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78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48F73-DBCB-4106-A5E5-73B3CE4A92D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30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459C-1D83-4488-8C4B-E87D0DB8152F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94B0-8C84-490E-8A15-70223C8C4EB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459C-1D83-4488-8C4B-E87D0DB8152F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94B0-8C84-490E-8A15-70223C8C4E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459C-1D83-4488-8C4B-E87D0DB8152F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94B0-8C84-490E-8A15-70223C8C4E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459C-1D83-4488-8C4B-E87D0DB8152F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94B0-8C84-490E-8A15-70223C8C4E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459C-1D83-4488-8C4B-E87D0DB8152F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94B0-8C84-490E-8A15-70223C8C4E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459C-1D83-4488-8C4B-E87D0DB8152F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94B0-8C84-490E-8A15-70223C8C4E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459C-1D83-4488-8C4B-E87D0DB8152F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94B0-8C84-490E-8A15-70223C8C4EB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459C-1D83-4488-8C4B-E87D0DB8152F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94B0-8C84-490E-8A15-70223C8C4E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459C-1D83-4488-8C4B-E87D0DB8152F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94B0-8C84-490E-8A15-70223C8C4E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459C-1D83-4488-8C4B-E87D0DB8152F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94B0-8C84-490E-8A15-70223C8C4E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459C-1D83-4488-8C4B-E87D0DB8152F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94B0-8C84-490E-8A15-70223C8C4EB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30459C-1D83-4488-8C4B-E87D0DB8152F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9B94B0-8C84-490E-8A15-70223C8C4E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1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hyperlink" Target="http://www.google.ru/url?sa=i&amp;rct=j&amp;q=&amp;esrc=s&amp;source=images&amp;cd=&amp;cad=rja&amp;uact=8&amp;ved=0ahUKEwiDmYraq-rLAhVBsiwKHfMjDmMQjRwIBw&amp;url=http://anekdotec.com/vovochka/293-uchitelnica-narisovala-na-doske-yabloko.html&amp;bvm=bv.118353311,d.bGg&amp;psig=AFQjCNHzHnT6wGw8YCDrjpgV0wWvBC97FA&amp;ust=1459493652203171" TargetMode="External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microsoft.com/office/2007/relationships/hdphoto" Target="../media/hdphoto5.wdp"/><Relationship Id="rId10" Type="http://schemas.openxmlformats.org/officeDocument/2006/relationships/hyperlink" Target="http://www.google.ru/url?sa=i&amp;rct=j&amp;q=&amp;esrc=s&amp;source=images&amp;cd=&amp;cad=rja&amp;uact=8&amp;ved=0ahUKEwiGmueFrOrLAhXMWywKHQvvCscQjRwIBw&amp;url=http://fotohomka.ru/110461-jabloko-kartinka-dlja-detejj.html&amp;bvm=bv.118353311,d.bGg&amp;psig=AFQjCNHzHnT6wGw8YCDrjpgV0wWvBC97FA&amp;ust=1459493652203171" TargetMode="External"/><Relationship Id="rId19" Type="http://schemas.microsoft.com/office/2007/relationships/hdphoto" Target="../media/hdphoto6.wdp"/><Relationship Id="rId4" Type="http://schemas.openxmlformats.org/officeDocument/2006/relationships/hyperlink" Target="http://www.google.ru/url?sa=i&amp;rct=j&amp;q=&amp;esrc=s&amp;source=images&amp;cd=&amp;cad=rja&amp;uact=8&amp;ved=0ahUKEwi3sbSvqerLAhWF6CwKHTVvAsgQjRwIBw&amp;url=http://dddeti.ru/stihi-zagadki/stihi/stihi-pro-griby-dlja-detei.html&amp;bvm=bv.118353311,d.bGg&amp;psig=AFQjCNEEeyfHH_2bh9VryuPdsXTt6qFyQw&amp;ust=1459493026778325" TargetMode="External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vorga\Downloads\&#1058;&#1072;&#1085;&#1094;&#1091;&#1102;&#1097;&#1080;&#1081;%20&#1077;&#1078;&#1080;&#1082;%20(2).mp4" TargetMode="External"/><Relationship Id="rId1" Type="http://schemas.microsoft.com/office/2007/relationships/media" Target="file:///C:\Users\vorga\Downloads\&#1058;&#1072;&#1085;&#1094;&#1091;&#1102;&#1097;&#1080;&#1081;%20&#1077;&#1078;&#1080;&#1082;%20(2).mp4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1052736"/>
            <a:ext cx="64807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Государственное бюджетное специальное (коррекционное) образовательное учреждение для обучающихся, воспитанников с ограниченными возможностями здоровья – специальная (коррекционная) общеобразовательная школа-интернат № 115 г. о. Самара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467542" y="4306887"/>
            <a:ext cx="28083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Разработано: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Буцыной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Еленой Анатольевной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учителем математики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первой квалификационной категории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9" name="Содержимое 14" descr="ежик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246" y="3284984"/>
            <a:ext cx="4741461" cy="30963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033425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Урок - игра</a:t>
            </a:r>
          </a:p>
          <a:p>
            <a:pPr algn="ctr"/>
            <a:r>
              <a:rPr lang="ru-RU" sz="2400" b="1" dirty="0" smtClean="0"/>
              <a:t>«Ёжик в математическом лесу»</a:t>
            </a:r>
          </a:p>
          <a:p>
            <a:pPr algn="ctr"/>
            <a:r>
              <a:rPr lang="ru-RU" sz="2000" b="1" dirty="0" smtClean="0"/>
              <a:t>Сложение и вычитание натуральных чисел в пределах 1000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4624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6"/>
            <a:ext cx="4754148" cy="54452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127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34" y="1435369"/>
            <a:ext cx="4283968" cy="5445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485718"/>
            <a:ext cx="7560840" cy="4230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000" b="1" dirty="0" smtClean="0">
                <a:latin typeface="Arial Black" pitchFamily="34" charset="0"/>
              </a:rPr>
              <a:t>Проверка самостоятельной работы 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564904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prstClr val="black"/>
              </a:solidFill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группа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prstClr val="black"/>
              </a:solidFill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17 1 + 98 </a:t>
            </a:r>
            <a:r>
              <a:rPr lang="ru-RU" sz="2800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– 65 </a:t>
            </a:r>
            <a:r>
              <a:rPr lang="ru-RU" sz="2800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= 204 </a:t>
            </a:r>
            <a:endParaRPr lang="ru-RU" sz="2800" dirty="0" smtClean="0">
              <a:solidFill>
                <a:prstClr val="black"/>
              </a:solidFill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prstClr val="black"/>
              </a:solidFill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705 – 99 </a:t>
            </a:r>
            <a:r>
              <a:rPr lang="ru-RU" sz="2800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+ 203 </a:t>
            </a:r>
            <a:r>
              <a:rPr lang="ru-RU" sz="2800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ru-RU" sz="2800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809</a:t>
            </a:r>
            <a:endParaRPr lang="ru-RU" sz="2800" dirty="0" smtClean="0">
              <a:solidFill>
                <a:prstClr val="black"/>
              </a:solidFill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prstClr val="black"/>
              </a:solidFill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407 </a:t>
            </a:r>
            <a:r>
              <a:rPr lang="ru-RU" sz="2800" dirty="0">
                <a:solidFill>
                  <a:prstClr val="black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+ 134 </a:t>
            </a:r>
            <a:r>
              <a:rPr lang="ru-RU" sz="2800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+ 345 = 886                         </a:t>
            </a:r>
            <a:endParaRPr lang="ru-RU" sz="2800" dirty="0" smtClean="0">
              <a:solidFill>
                <a:prstClr val="black"/>
              </a:solidFill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prstClr val="black"/>
              </a:solidFill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2708920"/>
            <a:ext cx="374441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группа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Arial Black" panose="020B0A04020102020204" pitchFamily="34" charset="0"/>
                <a:ea typeface="Times New Roman" pitchFamily="18" charset="0"/>
                <a:cs typeface="Times New Roman" panose="02020603050405020304" pitchFamily="18" charset="0"/>
              </a:rPr>
              <a:t>170 + </a:t>
            </a:r>
            <a:r>
              <a:rPr lang="ru-RU" sz="2800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 pitchFamily="18" charset="0"/>
                <a:cs typeface="Times New Roman" panose="02020603050405020304" pitchFamily="18" charset="0"/>
              </a:rPr>
              <a:t>21 = 191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800" dirty="0">
                <a:solidFill>
                  <a:prstClr val="black"/>
                </a:solidFill>
                <a:latin typeface="Arial Black" panose="020B0A04020102020204" pitchFamily="34" charset="0"/>
                <a:ea typeface="Times New Roman" pitchFamily="18" charset="0"/>
                <a:cs typeface="Times New Roman" panose="02020603050405020304" pitchFamily="18" charset="0"/>
              </a:rPr>
              <a:t>398 – </a:t>
            </a:r>
            <a:r>
              <a:rPr lang="ru-RU" sz="2800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 pitchFamily="18" charset="0"/>
                <a:cs typeface="Times New Roman" panose="02020603050405020304" pitchFamily="18" charset="0"/>
              </a:rPr>
              <a:t>68 = 330</a:t>
            </a:r>
            <a:endParaRPr lang="ru-RU" sz="2800" dirty="0">
              <a:solidFill>
                <a:prstClr val="black"/>
              </a:solidFill>
              <a:latin typeface="Arial Black" panose="020B0A04020102020204" pitchFamily="34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prstClr val="black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Arial Black" panose="020B0A04020102020204" pitchFamily="34" charset="0"/>
                <a:ea typeface="Times New Roman" pitchFamily="18" charset="0"/>
                <a:cs typeface="Times New Roman" panose="02020603050405020304" pitchFamily="18" charset="0"/>
              </a:rPr>
              <a:t>256 + </a:t>
            </a:r>
            <a:r>
              <a:rPr lang="ru-RU" sz="2800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 pitchFamily="18" charset="0"/>
                <a:cs typeface="Times New Roman" panose="02020603050405020304" pitchFamily="18" charset="0"/>
              </a:rPr>
              <a:t>33 = 289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2800" dirty="0">
                <a:solidFill>
                  <a:prstClr val="black"/>
                </a:solidFill>
                <a:latin typeface="Arial Black" panose="020B0A04020102020204" pitchFamily="34" charset="0"/>
                <a:ea typeface="Times New Roman" pitchFamily="18" charset="0"/>
                <a:cs typeface="Times New Roman" panose="02020603050405020304" pitchFamily="18" charset="0"/>
              </a:rPr>
              <a:t>759 – </a:t>
            </a:r>
            <a:r>
              <a:rPr lang="ru-RU" sz="2800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 pitchFamily="18" charset="0"/>
                <a:cs typeface="Times New Roman" panose="02020603050405020304" pitchFamily="18" charset="0"/>
              </a:rPr>
              <a:t>257 = 502</a:t>
            </a:r>
            <a:endParaRPr lang="ru-RU" sz="2800" dirty="0">
              <a:solidFill>
                <a:prstClr val="black"/>
              </a:solidFill>
              <a:latin typeface="Arial Black" panose="020B0A04020102020204" pitchFamily="34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prstClr val="black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72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187624" y="1412776"/>
            <a:ext cx="7056784" cy="5040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Опушка диктантная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705678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79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5088" y="1343740"/>
            <a:ext cx="62646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b="1" dirty="0" smtClean="0"/>
              <a:t>Проверка  математического диктанта</a:t>
            </a:r>
            <a:endParaRPr lang="ru-RU" b="1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5567511" y="4437112"/>
            <a:ext cx="2892921" cy="1571982"/>
          </a:xfrm>
          <a:prstGeom prst="cloudCallout">
            <a:avLst/>
          </a:prstGeom>
          <a:solidFill>
            <a:srgbClr val="71CE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859" y="2012514"/>
            <a:ext cx="2814613" cy="255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56754" y="2817615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3)14 грибов</a:t>
            </a:r>
            <a:endParaRPr lang="ru-RU" sz="2000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09634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03648" y="3181618"/>
            <a:ext cx="1152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1) 4 гриба</a:t>
            </a:r>
            <a:endParaRPr lang="ru-RU" sz="2000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1916833"/>
            <a:ext cx="3202165" cy="238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51920" y="2827675"/>
            <a:ext cx="1512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2) 17 яблок</a:t>
            </a:r>
            <a:endParaRPr lang="ru-RU" sz="2000" b="1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26" y="4144002"/>
            <a:ext cx="2965040" cy="194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71800" y="530120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4) На 11 грибов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05859" y="496802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5) 6 минут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7363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475656" y="1556792"/>
            <a:ext cx="6696744" cy="57606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Подведение итогов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122246557_______________2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564904"/>
            <a:ext cx="7848872" cy="396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5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C:\Users\vorga\Desktop\dikie-zhivotnie-19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1700808"/>
            <a:ext cx="3528392" cy="437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4067944" y="1844824"/>
            <a:ext cx="4320480" cy="2880320"/>
          </a:xfrm>
          <a:prstGeom prst="cloudCallout">
            <a:avLst>
              <a:gd name="adj1" fmla="val -69234"/>
              <a:gd name="adj2" fmla="val 4107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Спасибо за внимание !</a:t>
            </a:r>
            <a:endParaRPr lang="ru-RU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22048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84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13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1196753"/>
            <a:ext cx="8352928" cy="864095"/>
          </a:xfrm>
          <a:prstGeom prst="roundRect">
            <a:avLst/>
          </a:prstGeom>
          <a:solidFill>
            <a:srgbClr val="43EB63"/>
          </a:solidFill>
          <a:ln w="25400" cap="flat" cmpd="sng" algn="ctr">
            <a:noFill/>
            <a:prstDash val="solid"/>
          </a:ln>
          <a:effectLst/>
        </p:spPr>
        <p:txBody>
          <a:bodyPr rtlCol="0" anchor="ctr">
            <a:prstTxWarp prst="textPlain">
              <a:avLst>
                <a:gd name="adj" fmla="val 50746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rgbClr val="FF0000"/>
                </a:solidFill>
                <a:latin typeface="Calibri"/>
              </a:rPr>
              <a:t>«Пригорок устного счёта»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 descr="ежик3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 l="1285" t="2083" r="11349" b="2083"/>
          <a:stretch>
            <a:fillRect/>
          </a:stretch>
        </p:blipFill>
        <p:spPr>
          <a:xfrm>
            <a:off x="251522" y="3861048"/>
            <a:ext cx="1317196" cy="244827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92D05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1259632" y="3974518"/>
            <a:ext cx="7884368" cy="2262794"/>
            <a:chOff x="1500166" y="3857628"/>
            <a:chExt cx="6284913" cy="1630114"/>
          </a:xfrm>
        </p:grpSpPr>
        <p:sp>
          <p:nvSpPr>
            <p:cNvPr id="6" name="Прямая соединительная линия 1"/>
            <p:cNvSpPr>
              <a:spLocks noChangeShapeType="1"/>
            </p:cNvSpPr>
            <p:nvPr/>
          </p:nvSpPr>
          <p:spPr bwMode="auto">
            <a:xfrm>
              <a:off x="4403533" y="4236402"/>
              <a:ext cx="736002" cy="114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Прямая соединительная линия 2"/>
            <p:cNvSpPr>
              <a:spLocks noChangeShapeType="1"/>
            </p:cNvSpPr>
            <p:nvPr/>
          </p:nvSpPr>
          <p:spPr bwMode="auto">
            <a:xfrm flipV="1">
              <a:off x="3377956" y="4628095"/>
              <a:ext cx="1021132" cy="107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Прямая соединительная линия 3"/>
            <p:cNvSpPr>
              <a:spLocks noChangeShapeType="1"/>
            </p:cNvSpPr>
            <p:nvPr/>
          </p:nvSpPr>
          <p:spPr bwMode="auto">
            <a:xfrm>
              <a:off x="2367770" y="4995487"/>
              <a:ext cx="1015267" cy="8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Прямая соединительная линия 4"/>
            <p:cNvSpPr>
              <a:spLocks noChangeShapeType="1"/>
            </p:cNvSpPr>
            <p:nvPr/>
          </p:nvSpPr>
          <p:spPr bwMode="auto">
            <a:xfrm>
              <a:off x="1500166" y="5368946"/>
              <a:ext cx="8676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Прямая соединительная линия 5"/>
            <p:cNvSpPr>
              <a:spLocks noChangeShapeType="1"/>
            </p:cNvSpPr>
            <p:nvPr/>
          </p:nvSpPr>
          <p:spPr bwMode="auto">
            <a:xfrm>
              <a:off x="5131915" y="4638252"/>
              <a:ext cx="742988" cy="1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Прямая соединительная линия 6"/>
            <p:cNvSpPr>
              <a:spLocks noChangeShapeType="1"/>
            </p:cNvSpPr>
            <p:nvPr/>
          </p:nvSpPr>
          <p:spPr bwMode="auto">
            <a:xfrm flipV="1">
              <a:off x="5876172" y="5005820"/>
              <a:ext cx="854753" cy="114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Прямая соединительная линия 7"/>
            <p:cNvSpPr>
              <a:spLocks noChangeShapeType="1"/>
            </p:cNvSpPr>
            <p:nvPr/>
          </p:nvSpPr>
          <p:spPr bwMode="auto">
            <a:xfrm>
              <a:off x="6728386" y="5400052"/>
              <a:ext cx="1056693" cy="228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Прямая соединительная линия 8"/>
            <p:cNvSpPr>
              <a:spLocks noChangeShapeType="1"/>
            </p:cNvSpPr>
            <p:nvPr/>
          </p:nvSpPr>
          <p:spPr bwMode="auto">
            <a:xfrm>
              <a:off x="4403533" y="4259891"/>
              <a:ext cx="0" cy="3796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Прямая соединительная линия 9"/>
            <p:cNvSpPr>
              <a:spLocks noChangeShapeType="1"/>
            </p:cNvSpPr>
            <p:nvPr/>
          </p:nvSpPr>
          <p:spPr bwMode="auto">
            <a:xfrm>
              <a:off x="3379861" y="4637617"/>
              <a:ext cx="0" cy="3796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Прямая соединительная линия 10"/>
            <p:cNvSpPr>
              <a:spLocks noChangeShapeType="1"/>
            </p:cNvSpPr>
            <p:nvPr/>
          </p:nvSpPr>
          <p:spPr bwMode="auto">
            <a:xfrm>
              <a:off x="5136995" y="4245290"/>
              <a:ext cx="0" cy="3796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Прямая соединительная линия 11"/>
            <p:cNvSpPr>
              <a:spLocks noChangeShapeType="1"/>
            </p:cNvSpPr>
            <p:nvPr/>
          </p:nvSpPr>
          <p:spPr bwMode="auto">
            <a:xfrm>
              <a:off x="5871092" y="4637617"/>
              <a:ext cx="0" cy="3796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Прямая соединительная линия 12"/>
            <p:cNvSpPr>
              <a:spLocks noChangeShapeType="1"/>
            </p:cNvSpPr>
            <p:nvPr/>
          </p:nvSpPr>
          <p:spPr bwMode="auto">
            <a:xfrm>
              <a:off x="2367770" y="4995487"/>
              <a:ext cx="0" cy="3796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Прямая соединительная линия 13"/>
            <p:cNvSpPr>
              <a:spLocks noChangeShapeType="1"/>
            </p:cNvSpPr>
            <p:nvPr/>
          </p:nvSpPr>
          <p:spPr bwMode="auto">
            <a:xfrm>
              <a:off x="6725845" y="5019152"/>
              <a:ext cx="0" cy="3796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43042" y="5000636"/>
              <a:ext cx="8476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12 + 6</a:t>
              </a: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75403" y="4644011"/>
              <a:ext cx="472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- 5</a:t>
              </a: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90650" y="4286255"/>
              <a:ext cx="4744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+ 7</a:t>
              </a: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57200" y="3857628"/>
              <a:ext cx="5940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39535" y="4286256"/>
              <a:ext cx="7315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20 - 3</a:t>
              </a: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03548" y="4643446"/>
              <a:ext cx="4273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+2</a:t>
              </a: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286644" y="5087632"/>
              <a:ext cx="42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- 3</a:t>
              </a: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Прямоугольник 15"/>
          <p:cNvSpPr>
            <a:spLocks noChangeArrowheads="1"/>
          </p:cNvSpPr>
          <p:nvPr/>
        </p:nvSpPr>
        <p:spPr bwMode="auto">
          <a:xfrm>
            <a:off x="2348034" y="5162030"/>
            <a:ext cx="601925" cy="36199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18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28" name="Прямоугольник 16"/>
          <p:cNvSpPr>
            <a:spLocks noChangeArrowheads="1"/>
          </p:cNvSpPr>
          <p:nvPr/>
        </p:nvSpPr>
        <p:spPr bwMode="auto">
          <a:xfrm>
            <a:off x="3656572" y="4532907"/>
            <a:ext cx="601901" cy="367569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13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0" name="Прямоугольник 17"/>
          <p:cNvSpPr>
            <a:spLocks noChangeArrowheads="1"/>
          </p:cNvSpPr>
          <p:nvPr/>
        </p:nvSpPr>
        <p:spPr bwMode="auto">
          <a:xfrm>
            <a:off x="6784689" y="5070712"/>
            <a:ext cx="549979" cy="422028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17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3" name="Прямоугольник 14"/>
          <p:cNvSpPr>
            <a:spLocks noChangeArrowheads="1"/>
          </p:cNvSpPr>
          <p:nvPr/>
        </p:nvSpPr>
        <p:spPr bwMode="auto">
          <a:xfrm>
            <a:off x="7909107" y="5653223"/>
            <a:ext cx="590247" cy="394232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19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67339" y="3971779"/>
            <a:ext cx="747055" cy="492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20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8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5 0.16601 L 0.19253 -0.11052 C 0.25347 -0.23353 0.48958 -0.24046 0.62257 -0.12416 L 0.91823 0.13688 " pathEditMode="relative" rAng="2013591" ptsTypes="FfFF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8" y="-1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325"/>
            <a:ext cx="9144000" cy="68580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338894" y="3209013"/>
            <a:ext cx="7785679" cy="1732156"/>
            <a:chOff x="985530" y="1283503"/>
            <a:chExt cx="6109021" cy="2462267"/>
          </a:xfrm>
        </p:grpSpPr>
        <p:pic>
          <p:nvPicPr>
            <p:cNvPr id="7" name="Picture 77" descr="http://dddeti.ru/sites/default/files/styles/large/public/2188_0109963001381490017.jpeg?itok=v8pSnILh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530" y="1283503"/>
              <a:ext cx="1451439" cy="2462267"/>
            </a:xfrm>
            <a:prstGeom prst="rect">
              <a:avLst/>
            </a:prstGeom>
            <a:noFill/>
          </p:spPr>
        </p:pic>
        <p:sp>
          <p:nvSpPr>
            <p:cNvPr id="10" name="Прямая со стрелкой 72"/>
            <p:cNvSpPr>
              <a:spLocks noChangeShapeType="1"/>
            </p:cNvSpPr>
            <p:nvPr/>
          </p:nvSpPr>
          <p:spPr bwMode="auto">
            <a:xfrm>
              <a:off x="4778655" y="2774496"/>
              <a:ext cx="1044575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Прямая со стрелкой 73"/>
            <p:cNvSpPr>
              <a:spLocks noChangeShapeType="1"/>
            </p:cNvSpPr>
            <p:nvPr/>
          </p:nvSpPr>
          <p:spPr bwMode="auto">
            <a:xfrm>
              <a:off x="2357422" y="2529952"/>
              <a:ext cx="1044575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00166" y="2404780"/>
              <a:ext cx="500066" cy="743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b="1" kern="0" dirty="0">
                  <a:solidFill>
                    <a:sysClr val="windowText" lastClr="000000"/>
                  </a:solidFill>
                </a:rPr>
                <a:t>3</a:t>
              </a:r>
              <a:r>
                <a:rPr kumimoji="0" 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</a:t>
              </a:r>
              <a:endPara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94485" y="2659700"/>
              <a:ext cx="500066" cy="83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58980" y="1573520"/>
              <a:ext cx="500066" cy="83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ru-RU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=</a:t>
              </a:r>
              <a:endPara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57620" y="2428867"/>
              <a:ext cx="50006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6</a:t>
              </a:r>
              <a:endPara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9" name="Picture 85" descr="http://anekdotec.com/uploads/posts/2014-07/1405978342_apple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94777" y="4761915"/>
            <a:ext cx="1745386" cy="1529928"/>
          </a:xfrm>
          <a:prstGeom prst="rect">
            <a:avLst/>
          </a:prstGeom>
          <a:noFill/>
        </p:spPr>
      </p:pic>
      <p:grpSp>
        <p:nvGrpSpPr>
          <p:cNvPr id="42" name="Группа 41"/>
          <p:cNvGrpSpPr/>
          <p:nvPr/>
        </p:nvGrpSpPr>
        <p:grpSpPr>
          <a:xfrm>
            <a:off x="1484619" y="4971993"/>
            <a:ext cx="6639954" cy="1321051"/>
            <a:chOff x="2500299" y="3872337"/>
            <a:chExt cx="5415692" cy="1220653"/>
          </a:xfrm>
        </p:grpSpPr>
        <p:pic>
          <p:nvPicPr>
            <p:cNvPr id="43" name="Picture 82" descr="http://fotohomka.ru/images/Jan/08/e5a8cb48717a62a5b9a0dbb403066d39/mini_1.jp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736929" y="3872337"/>
              <a:ext cx="1335269" cy="1220653"/>
            </a:xfrm>
            <a:prstGeom prst="rect">
              <a:avLst/>
            </a:prstGeom>
            <a:noFill/>
          </p:spPr>
        </p:pic>
        <p:sp>
          <p:nvSpPr>
            <p:cNvPr id="44" name="Прямая со стрелкой 74"/>
            <p:cNvSpPr>
              <a:spLocks noChangeShapeType="1"/>
            </p:cNvSpPr>
            <p:nvPr/>
          </p:nvSpPr>
          <p:spPr bwMode="auto">
            <a:xfrm>
              <a:off x="6072198" y="4572008"/>
              <a:ext cx="1044575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Прямая со стрелкой 75"/>
            <p:cNvSpPr>
              <a:spLocks noChangeShapeType="1"/>
            </p:cNvSpPr>
            <p:nvPr/>
          </p:nvSpPr>
          <p:spPr bwMode="auto">
            <a:xfrm>
              <a:off x="3357554" y="4572008"/>
              <a:ext cx="1044575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485149" y="4429132"/>
              <a:ext cx="430842" cy="654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357950" y="4071942"/>
              <a:ext cx="500066" cy="540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=</a:t>
              </a:r>
              <a:endPara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35235" y="4313670"/>
              <a:ext cx="500066" cy="540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13</a:t>
              </a:r>
              <a:endPara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643306" y="4071942"/>
              <a:ext cx="500066" cy="710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-</a:t>
              </a:r>
              <a:endPara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00299" y="4342109"/>
              <a:ext cx="491569" cy="48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kern="0" dirty="0"/>
                <a:t>1</a:t>
              </a:r>
              <a:r>
                <a:rPr kumimoji="0" lang="ru-RU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8</a:t>
              </a: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73" y="1094624"/>
            <a:ext cx="2186530" cy="216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>
            <a:off x="2886012" y="2620056"/>
            <a:ext cx="10379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33844" y="2040214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+</a:t>
            </a:r>
            <a:endParaRPr lang="ru-RU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721703" y="3398780"/>
            <a:ext cx="306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13431" y="1995990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24</a:t>
            </a:r>
            <a:endParaRPr lang="ru-RU" sz="28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960" y="1222637"/>
            <a:ext cx="2189497" cy="220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305317" y="1935079"/>
            <a:ext cx="1047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12</a:t>
            </a:r>
            <a:endParaRPr lang="ru-RU" sz="2800" b="1" dirty="0"/>
          </a:p>
        </p:txBody>
      </p:sp>
      <p:pic>
        <p:nvPicPr>
          <p:cNvPr id="5127" name="Picture 7" descr="http://img-fotki.yandex.ru/get/8/160878850.203/0_7c9fd_1d601405_XL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590" y="3462045"/>
            <a:ext cx="1600626" cy="143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 стрелкой 23"/>
          <p:cNvCxnSpPr/>
          <p:nvPr/>
        </p:nvCxnSpPr>
        <p:spPr>
          <a:xfrm>
            <a:off x="5848457" y="2624989"/>
            <a:ext cx="101057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93140" y="1839244"/>
            <a:ext cx="40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=</a:t>
            </a:r>
          </a:p>
        </p:txBody>
      </p:sp>
      <p:pic>
        <p:nvPicPr>
          <p:cNvPr id="5125" name="Picture 5" descr="лист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590" y="1299831"/>
            <a:ext cx="1942310" cy="176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490888" y="1839244"/>
            <a:ext cx="63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36</a:t>
            </a:r>
            <a:endParaRPr lang="ru-RU" sz="2400" b="1" dirty="0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156" y="3093103"/>
            <a:ext cx="1589252" cy="184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119166" y="4063048"/>
            <a:ext cx="661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2</a:t>
            </a:r>
            <a:r>
              <a:rPr lang="ru-RU" sz="2800" b="1" dirty="0" smtClean="0"/>
              <a:t>1</a:t>
            </a:r>
            <a:endParaRPr lang="ru-RU" sz="2800" b="1" dirty="0"/>
          </a:p>
        </p:txBody>
      </p:sp>
      <p:pic>
        <p:nvPicPr>
          <p:cNvPr id="5133" name="Picture 13" descr="Желтое яблоко PNG фото скачать бесплатно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14" y="4892232"/>
            <a:ext cx="1811065" cy="140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649660" y="5552209"/>
            <a:ext cx="666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72534" y="4092503"/>
            <a:ext cx="665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3200" b="1" kern="0" dirty="0" smtClean="0">
                <a:solidFill>
                  <a:sysClr val="windowText" lastClr="000000"/>
                </a:solidFill>
              </a:rPr>
              <a:t>11</a:t>
            </a:r>
            <a:endParaRPr lang="ru-RU" sz="32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9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1244079"/>
            <a:ext cx="607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Алгоритмическая полянка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244827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ьная выноска 4"/>
          <p:cNvSpPr/>
          <p:nvPr/>
        </p:nvSpPr>
        <p:spPr>
          <a:xfrm rot="21268911">
            <a:off x="3458686" y="2439757"/>
            <a:ext cx="4968552" cy="2771730"/>
          </a:xfrm>
          <a:prstGeom prst="wedgeEllipseCallout">
            <a:avLst>
              <a:gd name="adj1" fmla="val -56030"/>
              <a:gd name="adj2" fmla="val 2756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355976" y="2708920"/>
            <a:ext cx="41930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Tx/>
              <a:buAutoNum type="arabicPlain" startAt="235"/>
            </a:pPr>
            <a:r>
              <a:rPr lang="ru-RU" sz="4400" dirty="0" smtClean="0">
                <a:latin typeface="Arial Black" pitchFamily="34" charset="0"/>
              </a:rPr>
              <a:t> + 467</a:t>
            </a:r>
          </a:p>
          <a:p>
            <a:endParaRPr lang="ru-RU" sz="4400" dirty="0">
              <a:latin typeface="Arial Black" pitchFamily="34" charset="0"/>
            </a:endParaRPr>
          </a:p>
          <a:p>
            <a:r>
              <a:rPr lang="ru-RU" sz="4400" dirty="0" smtClean="0">
                <a:latin typeface="Arial Black" pitchFamily="34" charset="0"/>
              </a:rPr>
              <a:t>942 - 335</a:t>
            </a:r>
          </a:p>
        </p:txBody>
      </p:sp>
    </p:spTree>
    <p:extLst>
      <p:ext uri="{BB962C8B-B14F-4D97-AF65-F5344CB8AC3E}">
        <p14:creationId xmlns:p14="http://schemas.microsoft.com/office/powerpoint/2010/main" val="57496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Танцующий ежик (2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9654" y="1988840"/>
            <a:ext cx="8076802" cy="4645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1" y="138129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atangChe" pitchFamily="49" charset="-127"/>
                <a:ea typeface="BatangChe" pitchFamily="49" charset="-127"/>
              </a:rPr>
              <a:t>Полянка физкультурная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BatangChe" pitchFamily="49" charset="-127"/>
              <a:ea typeface="Batang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429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Блок-схема: перфолента 6"/>
          <p:cNvSpPr/>
          <p:nvPr/>
        </p:nvSpPr>
        <p:spPr>
          <a:xfrm>
            <a:off x="3491880" y="2204864"/>
            <a:ext cx="2808312" cy="4175328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2 группа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чаще леса росло 145 сосен, а клёнов на 32 дерева меньше. Сколько всего деревьев растёт в чаще?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5" y="2120082"/>
            <a:ext cx="3054469" cy="440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576" y="1916832"/>
            <a:ext cx="2340888" cy="413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9552" y="3068960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1 группа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чаще леса росло  220 берёз, дубов на 15 больше чем берёз,  а елей на 23  дерева меньше, чем дубов. Сколько елей росло в чаще?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16216" y="2852936"/>
            <a:ext cx="24116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3 группа</a:t>
            </a:r>
          </a:p>
          <a:p>
            <a:endParaRPr lang="ru-RU" sz="2000" dirty="0" smtClean="0"/>
          </a:p>
          <a:p>
            <a:r>
              <a:rPr lang="ru-RU" sz="2000" dirty="0" smtClean="0"/>
              <a:t>У Даши – 2 г.</a:t>
            </a:r>
          </a:p>
          <a:p>
            <a:r>
              <a:rPr lang="ru-RU" sz="2000" dirty="0" smtClean="0"/>
              <a:t>У Насти – 3 г.</a:t>
            </a:r>
          </a:p>
          <a:p>
            <a:r>
              <a:rPr lang="ru-RU" sz="2000" dirty="0" smtClean="0"/>
              <a:t>Сколько грибов у Даши и Насти? </a:t>
            </a:r>
          </a:p>
          <a:p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2267744" y="1124744"/>
            <a:ext cx="4608512" cy="99533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smtClean="0">
                <a:solidFill>
                  <a:schemeClr val="tx1"/>
                </a:solidFill>
              </a:rPr>
              <a:t>Чаща задачная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8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88640"/>
            <a:ext cx="6512511" cy="100811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4716016" cy="5085184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2816"/>
            <a:ext cx="4283968" cy="508518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728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886408"/>
            <a:ext cx="748883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Проверка  задачи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299695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 группа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84168" y="30080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 группа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861048"/>
            <a:ext cx="478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 Black" pitchFamily="34" charset="0"/>
              </a:rPr>
              <a:t>1) 220 д. + 15 д. = 235 д. - дубов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439923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2) 235 д. -  23 д. = 212 д.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5085184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Ответ: 212 елей росло в чаще.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04048" y="3891826"/>
            <a:ext cx="4032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1) 145 д. – 32 д. = 113 д. - клёнов 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6056" y="4624824"/>
            <a:ext cx="3816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2) 145 д. + 113 д. = 258 д. 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6056" y="5301208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Ответ: 258 всего деревьев растёт в чаще.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0588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6" l="2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708920"/>
            <a:ext cx="259228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ьная выноска 8"/>
          <p:cNvSpPr/>
          <p:nvPr/>
        </p:nvSpPr>
        <p:spPr>
          <a:xfrm>
            <a:off x="3278614" y="1880828"/>
            <a:ext cx="5112568" cy="3096344"/>
          </a:xfrm>
          <a:prstGeom prst="wedgeEllipseCallout">
            <a:avLst>
              <a:gd name="adj1" fmla="val -53780"/>
              <a:gd name="adj2" fmla="val 27844"/>
            </a:avLst>
          </a:prstGeom>
          <a:solidFill>
            <a:srgbClr val="71CE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3 +  1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14  -  7</a:t>
            </a:r>
          </a:p>
          <a:p>
            <a:pPr marL="342900" indent="-342900" algn="ctr">
              <a:buAutoNum type="arabicPlain"/>
            </a:pPr>
            <a:r>
              <a:rPr lang="ru-RU" sz="3600" dirty="0" smtClean="0">
                <a:solidFill>
                  <a:schemeClr val="tx1"/>
                </a:solidFill>
              </a:rPr>
              <a:t> +  6</a:t>
            </a:r>
            <a:endParaRPr lang="ru-RU" sz="3600" dirty="0">
              <a:solidFill>
                <a:schemeClr val="tx1"/>
              </a:solidFill>
            </a:endParaRPr>
          </a:p>
          <a:p>
            <a:pPr marL="342900" indent="-342900" algn="ctr">
              <a:buAutoNum type="arabicPlain" startAt="18"/>
            </a:pPr>
            <a:r>
              <a:rPr lang="ru-RU" sz="3600" dirty="0" smtClean="0">
                <a:solidFill>
                  <a:schemeClr val="tx1"/>
                </a:solidFill>
              </a:rPr>
              <a:t> - 14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13  -  9</a:t>
            </a:r>
          </a:p>
        </p:txBody>
      </p:sp>
      <p:sp>
        <p:nvSpPr>
          <p:cNvPr id="3" name="Капля 2"/>
          <p:cNvSpPr/>
          <p:nvPr/>
        </p:nvSpPr>
        <p:spPr>
          <a:xfrm>
            <a:off x="1043608" y="1268760"/>
            <a:ext cx="6336704" cy="504056"/>
          </a:xfrm>
          <a:prstGeom prst="teardrop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nstantia" pitchFamily="18" charset="0"/>
              </a:rPr>
              <a:t>Динамическая пауза</a:t>
            </a:r>
            <a:endParaRPr lang="ru-RU" sz="2800" b="1" dirty="0">
              <a:solidFill>
                <a:schemeClr val="tx2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3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187624" y="1340768"/>
            <a:ext cx="6768752" cy="792088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Самостоятельная тропинка</a:t>
            </a:r>
            <a:endParaRPr lang="ru-RU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2276872"/>
            <a:ext cx="3744416" cy="3888432"/>
          </a:xfrm>
          <a:prstGeom prst="roundRect">
            <a:avLst/>
          </a:prstGeom>
          <a:solidFill>
            <a:srgbClr val="00B050"/>
          </a:solidFill>
          <a:ln>
            <a:solidFill>
              <a:srgbClr val="71CE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1 группа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tx1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17 </a:t>
            </a:r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1 + </a:t>
            </a:r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98 - 65                            </a:t>
            </a:r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705 – </a:t>
            </a:r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99 + 203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407 </a:t>
            </a:r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+ 134 + </a:t>
            </a:r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345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2276872"/>
            <a:ext cx="3528392" cy="3744416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группа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 Black" panose="020B0A04020102020204" pitchFamily="34" charset="0"/>
                <a:ea typeface="Times New Roman" pitchFamily="18" charset="0"/>
                <a:cs typeface="Times New Roman" panose="02020603050405020304" pitchFamily="18" charset="0"/>
              </a:rPr>
              <a:t>170 + 21                                </a:t>
            </a:r>
            <a:r>
              <a:rPr lang="ru-RU" sz="2400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 pitchFamily="18" charset="0"/>
                <a:cs typeface="Times New Roman" panose="02020603050405020304" pitchFamily="18" charset="0"/>
              </a:rPr>
              <a:t>398 </a:t>
            </a:r>
            <a:r>
              <a:rPr lang="ru-RU" sz="2400" dirty="0">
                <a:solidFill>
                  <a:prstClr val="black"/>
                </a:solidFill>
                <a:latin typeface="Arial Black" panose="020B0A04020102020204" pitchFamily="34" charset="0"/>
                <a:ea typeface="Times New Roman" pitchFamily="18" charset="0"/>
                <a:cs typeface="Times New Roman" panose="02020603050405020304" pitchFamily="18" charset="0"/>
              </a:rPr>
              <a:t>– 68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 Black" panose="020B0A04020102020204" pitchFamily="34" charset="0"/>
                <a:ea typeface="Times New Roman" pitchFamily="18" charset="0"/>
                <a:cs typeface="Times New Roman" panose="02020603050405020304" pitchFamily="18" charset="0"/>
              </a:rPr>
              <a:t>256 + </a:t>
            </a:r>
            <a:r>
              <a:rPr lang="ru-RU" sz="2400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 pitchFamily="18" charset="0"/>
                <a:cs typeface="Times New Roman" panose="02020603050405020304" pitchFamily="18" charset="0"/>
              </a:rPr>
              <a:t>33                                </a:t>
            </a:r>
            <a:r>
              <a:rPr lang="ru-RU" sz="2400" dirty="0">
                <a:solidFill>
                  <a:prstClr val="black"/>
                </a:solidFill>
                <a:latin typeface="Arial Black" panose="020B0A04020102020204" pitchFamily="34" charset="0"/>
                <a:ea typeface="Times New Roman" pitchFamily="18" charset="0"/>
                <a:cs typeface="Times New Roman" panose="02020603050405020304" pitchFamily="18" charset="0"/>
              </a:rPr>
              <a:t>759 – 257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66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790</TotalTime>
  <Words>370</Words>
  <Application>Microsoft Office PowerPoint</Application>
  <PresentationFormat>Экран (4:3)</PresentationFormat>
  <Paragraphs>104</Paragraphs>
  <Slides>14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vorga</dc:creator>
  <cp:lastModifiedBy>vorga</cp:lastModifiedBy>
  <cp:revision>67</cp:revision>
  <dcterms:created xsi:type="dcterms:W3CDTF">2016-04-25T16:54:54Z</dcterms:created>
  <dcterms:modified xsi:type="dcterms:W3CDTF">2016-05-10T17:24:05Z</dcterms:modified>
</cp:coreProperties>
</file>