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70" r:id="rId12"/>
    <p:sldId id="272" r:id="rId13"/>
    <p:sldId id="273" r:id="rId14"/>
    <p:sldId id="279" r:id="rId15"/>
    <p:sldId id="280" r:id="rId16"/>
    <p:sldId id="281" r:id="rId17"/>
    <p:sldId id="283" r:id="rId18"/>
    <p:sldId id="284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6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33F705-7D74-4196-966A-FC6EDF20B54E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E50941-AF8D-4FB5-A7A2-2FF53A7D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27D52-E55C-4B7F-BA22-F2D8B7D888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C43C7D-A3E1-45C2-8540-9D5524D7B09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54-5F8C-4B28-87B2-2A1F57FFDBD6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CD9-327E-4F2E-88A3-A48DE4F8F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664D-6F3B-4CED-B94B-EC3C5E7EF58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898D-9625-437E-B248-D64B450A8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4203-A9CA-431A-8F50-CD751BB2E61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81FD-0115-4CB0-874E-C2F0B2E62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BBFF22-1539-4363-BBFB-3E38866F0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194300"/>
            <a:ext cx="7467600" cy="914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32500"/>
            <a:ext cx="6400800" cy="749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ct val="0"/>
              </a:spcBef>
              <a:spcAft>
                <a:spcPts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ct val="0"/>
              </a:spcBef>
              <a:spcAft>
                <a:spcPts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ct val="0"/>
              </a:spcBef>
              <a:spcAft>
                <a:spcPts val="0"/>
              </a:spcAft>
              <a:defRPr>
                <a:latin typeface="Times New Roman" charset="0"/>
              </a:defRPr>
            </a:lvl1pPr>
          </a:lstStyle>
          <a:p>
            <a:pPr>
              <a:defRPr/>
            </a:pPr>
            <a:fld id="{8BC07D81-D6F1-4EA5-B146-081FC9E15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C5BCD5C-1229-4506-91C7-DD7E3410A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3BACDC2-BC62-444F-AFA8-FB50794E0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347BE21-601E-41D8-A6A2-64D8FD8BA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2EEE7B5-074D-4651-A042-4872C591F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86A484C-E41D-4A31-BC52-4EFE611CD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A8BABE7-7C4A-478F-B571-F71F7E793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D0F1-F754-429E-AC80-3F57E9182E9B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BD19-2EC0-487F-8C2C-882D99A9B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93C6210-14F2-4055-8172-583A3AE4D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D6B50E3-549B-477D-A734-F5DE6CE27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B7C6ECAA-FE5E-40FE-8F25-CC090C0CF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924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148E3AE-473E-443C-9369-460AFF46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7B8DF45-5C79-426F-97AD-E083A0F50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54EA-CB76-446D-B119-4DB51FB5AD0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E668-F1D0-4CB0-823D-68BB5A515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395A-1405-4830-A28B-863A93907D7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85C2-ACC1-4B16-A1A7-ECAA84A49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479A-A869-4BF5-A12D-EA1E782ADA6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2FD4-DE7D-45F9-8F22-8C6B924DF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9EBD-12A9-4196-B66E-7E97A1B035CE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356A-60F9-4EB7-8898-EAC7FBAB0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CC4EC-0C05-472A-9464-AAA4106461C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31B5-3355-4FC2-924E-C0D3DFD3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C2412-4EEC-4E57-8028-001C8B7728FA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4348-6186-487F-9F09-310B0D0E4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AA7F-9BF4-4B61-B262-C35AA70FE8C2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FA71-DDF0-494F-8109-AA4FF9282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0F902-B614-40FE-93E7-3B7FF9EBA018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BD3329-85F5-4A0C-9AAC-2C98F044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85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172200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E7943-C6BF-4023-8786-BB46AD380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1054;&#1090;&#1083;&#1080;&#1095;&#1080;&#1103;%20&#1079;&#1085;&#1072;&#1085;&#1080;&#1077;&#1074;&#1086;&#1075;&#1086;%20&#1080;%20&#1089;&#1080;&#1089;&#1090;&#1077;&#1084;&#1085;&#1086;-&#1076;&#1077;&#1103;&#1090;&#1077;&#1083;&#1100;&#1085;&#1086;&#1089;&#1090;&#1085;&#1086;&#1075;&#1086;%20&#1087;&#1086;&#1076;&#1093;&#1086;&#1076;&#1086;&#1074;.doc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871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Особенности реализации программы по английскому языку </a:t>
            </a:r>
            <a:br>
              <a:rPr lang="ru-RU" dirty="0" smtClean="0"/>
            </a:br>
            <a:r>
              <a:rPr lang="ru-RU" dirty="0" smtClean="0"/>
              <a:t>в начальной школе</a:t>
            </a:r>
            <a:br>
              <a:rPr lang="ru-RU" dirty="0" smtClean="0"/>
            </a:br>
            <a:r>
              <a:rPr lang="ru-RU" dirty="0" smtClean="0"/>
              <a:t>в рамках ФГОС 2-го поколения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363" y="4221163"/>
            <a:ext cx="3743325" cy="14176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/>
              <a:t>Зайченко</a:t>
            </a:r>
            <a:r>
              <a:rPr lang="ru-RU" sz="2000" b="1" dirty="0" smtClean="0"/>
              <a:t> М. А.,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учитель английского языка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МБОУ гимназия №7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им. Воронцова В.М. </a:t>
            </a:r>
            <a:endParaRPr lang="ru-RU" sz="2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141663"/>
            <a:ext cx="2951162" cy="285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err="1" smtClean="0"/>
              <a:t>Метапредметные</a:t>
            </a:r>
            <a:r>
              <a:rPr lang="ru-RU" sz="3600" dirty="0" smtClean="0"/>
              <a:t> результаты.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457200" y="1600200"/>
          <a:ext cx="8229600" cy="430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Регулятивные УУД: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на уроке с помощью учителя;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учиться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предложенному учителем плану.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Регулятивные УУД: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и формулировать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 деятельности на уроке с помощью учителя;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учиться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своё предположение (версию) на основе работы с материалом учебника;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учиться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предложенному учителем плану.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Регулятивные УУД: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самостоятельно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тему и цели урока;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составлять план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учебной проблемы совместно с учителем;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плану, сверяя свои действия с целью,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корректировать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свою деятельность.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err="1" smtClean="0"/>
              <a:t>Метапредметные</a:t>
            </a:r>
            <a:r>
              <a:rPr lang="ru-RU" sz="3600" dirty="0" smtClean="0"/>
              <a:t> результаты.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468313" y="1052513"/>
          <a:ext cx="8229600" cy="932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90960"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</a:tr>
              <a:tr h="8837284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Познавательные УУД: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ориентироваться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учебнике (на развороте, в оглавлении, в условных обозначениях);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учиться работать со словарём.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Познавательные УУД: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ориентироваться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учебнике (на развороте, в оглавлении, в условных обозначениях); в словаре;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ответы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вопросы в тексте;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делать выводы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результате совместной работы класса и учителя;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преобразовывать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 из одной формы в другую: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пересказывать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небольшие тексты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Познавательные УУД: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пользоваться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разными видами чтения: изучающим, просмотровым, ознакомительным;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извлекать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информацию, представленную в разных формах;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перерабатывать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преобразовывать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 из одной формы в другую;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пользоваться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словарями, справочниками;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и синтез;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причинно-следственные связи;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рассуждения.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err="1" smtClean="0"/>
              <a:t>Метапредметные</a:t>
            </a:r>
            <a:r>
              <a:rPr lang="ru-RU" sz="3600" dirty="0" smtClean="0"/>
              <a:t> результаты.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323850" y="1125538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Коммуникативные УУД: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слушать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других;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выразительно читать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предложенный текст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учиться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в паре, группе;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Коммуникативные УУД: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свои мысли в устной и письменной форме (на уровне предложения или небольшого текста);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слушать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речь других;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выразительно читать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пересказывать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учиться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в паре, группе;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различные роли (лидера, исполнителя).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Коммуникативные УУД: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оформлять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свои мысли в устной и письменной форме с учётом речевой ситуации;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адекватно использовать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речевые средства для решения различных коммуникативных задач; владеть монологической и диалогической формами речи.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высказывать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свою точку зрения;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слушать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слышать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других, вступая с ними в диалог;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задавать вопросы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1035050" lvl="1" indent="-577850" eaLnBrk="1" hangingPunct="1">
              <a:buFont typeface="Wingdings" pitchFamily="2" charset="2"/>
              <a:buNone/>
            </a:pPr>
            <a:r>
              <a:rPr lang="ru-RU" sz="2400" b="1" smtClean="0"/>
              <a:t>            Социальная компетентность проявляется </a:t>
            </a:r>
            <a:br>
              <a:rPr lang="ru-RU" sz="2400" b="1" smtClean="0"/>
            </a:br>
            <a:r>
              <a:rPr lang="ru-RU" sz="2400" b="1" smtClean="0"/>
              <a:t>в сформированности и индивидуальном прогрессе в развитии социальных навыков:</a:t>
            </a:r>
          </a:p>
          <a:p>
            <a:pPr marL="1035050" lvl="1" indent="-577850" eaLnBrk="1" hangingPunct="1">
              <a:buFont typeface="Wingdings" pitchFamily="2" charset="2"/>
              <a:buNone/>
            </a:pPr>
            <a:endParaRPr lang="ru-RU" sz="2400" b="1" smtClean="0"/>
          </a:p>
          <a:p>
            <a:pPr marL="1409700" lvl="2" indent="-495300" eaLnBrk="1" hangingPunct="1"/>
            <a:r>
              <a:rPr lang="ru-RU" smtClean="0">
                <a:latin typeface="Times New Roman" pitchFamily="18" charset="0"/>
              </a:rPr>
              <a:t>способность принимать ответственность;</a:t>
            </a:r>
          </a:p>
          <a:p>
            <a:pPr marL="1409700" lvl="2" indent="-495300" eaLnBrk="1" hangingPunct="1"/>
            <a:r>
              <a:rPr lang="ru-RU" smtClean="0">
                <a:latin typeface="Times New Roman" pitchFamily="18" charset="0"/>
              </a:rPr>
              <a:t>способность уважать других;</a:t>
            </a:r>
          </a:p>
          <a:p>
            <a:pPr marL="1409700" lvl="2" indent="-495300" eaLnBrk="1" hangingPunct="1"/>
            <a:r>
              <a:rPr lang="ru-RU" smtClean="0">
                <a:latin typeface="Times New Roman" pitchFamily="18" charset="0"/>
              </a:rPr>
              <a:t>умение сотрудничать (работа в паре и группе);</a:t>
            </a:r>
          </a:p>
          <a:p>
            <a:pPr marL="1409700" lvl="2" indent="-495300" eaLnBrk="1" hangingPunct="1"/>
            <a:r>
              <a:rPr lang="ru-RU" smtClean="0">
                <a:latin typeface="Times New Roman" pitchFamily="18" charset="0"/>
              </a:rPr>
              <a:t>умение участвовать в выработке общего решения;</a:t>
            </a:r>
          </a:p>
          <a:p>
            <a:pPr marL="1409700" lvl="2" indent="-495300" eaLnBrk="1" hangingPunct="1"/>
            <a:r>
              <a:rPr lang="ru-RU" smtClean="0">
                <a:latin typeface="Times New Roman" pitchFamily="18" charset="0"/>
              </a:rPr>
              <a:t>способность разрешать конфликты;</a:t>
            </a:r>
          </a:p>
          <a:p>
            <a:pPr marL="1409700" lvl="2" indent="-495300" eaLnBrk="1" hangingPunct="1"/>
            <a:r>
              <a:rPr lang="ru-RU" smtClean="0">
                <a:latin typeface="Times New Roman" pitchFamily="18" charset="0"/>
              </a:rPr>
              <a:t>способность приспосабливаться к выполнению различных ролей при работе в группе.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1035050" lvl="1" indent="-577850" eaLnBrk="1" hangingPunct="1">
              <a:buFont typeface="Wingdings" pitchFamily="2" charset="2"/>
              <a:buNone/>
            </a:pPr>
            <a:r>
              <a:rPr lang="ru-RU" sz="2400" b="1" smtClean="0"/>
              <a:t>           Коммуникативная компетентность проявляется в сформированности и индивидуальном прогрессе в развитии ряда коммуникативных навыков:</a:t>
            </a:r>
          </a:p>
          <a:p>
            <a:pPr marL="1035050" lvl="1" indent="-577850" eaLnBrk="1" hangingPunct="1">
              <a:buFont typeface="Wingdings" pitchFamily="2" charset="2"/>
              <a:buNone/>
            </a:pPr>
            <a:endParaRPr lang="ru-RU" sz="2400" b="1" smtClean="0"/>
          </a:p>
          <a:p>
            <a:pPr marL="1409700" lvl="2" indent="-495300" eaLnBrk="1" hangingPunct="1"/>
            <a:r>
              <a:rPr lang="ru-RU" b="1" smtClean="0">
                <a:latin typeface="Times New Roman" pitchFamily="18" charset="0"/>
              </a:rPr>
              <a:t>аудирования</a:t>
            </a:r>
            <a:r>
              <a:rPr lang="ru-RU" smtClean="0">
                <a:latin typeface="Times New Roman" pitchFamily="18" charset="0"/>
              </a:rPr>
              <a:t> (слышать инструкции, слышать других, воспринимать информацию);</a:t>
            </a:r>
            <a:endParaRPr lang="ru-RU" b="1" i="1" smtClean="0">
              <a:latin typeface="Times New Roman" pitchFamily="18" charset="0"/>
            </a:endParaRPr>
          </a:p>
          <a:p>
            <a:pPr marL="1409700" lvl="2" indent="-495300" eaLnBrk="1" hangingPunct="1"/>
            <a:r>
              <a:rPr lang="ru-RU" b="1" smtClean="0">
                <a:latin typeface="Times New Roman" pitchFamily="18" charset="0"/>
              </a:rPr>
              <a:t>говорения </a:t>
            </a:r>
            <a:r>
              <a:rPr lang="ru-RU" smtClean="0">
                <a:latin typeface="Times New Roman" pitchFamily="18" charset="0"/>
              </a:rPr>
              <a:t>(ясно выражаться, высказывать мнение, вступать в диалог, передавать информацию);</a:t>
            </a:r>
            <a:endParaRPr lang="ru-RU" b="1" i="1" smtClean="0">
              <a:latin typeface="Times New Roman" pitchFamily="18" charset="0"/>
            </a:endParaRPr>
          </a:p>
          <a:p>
            <a:pPr marL="1409700" lvl="2" indent="-495300" eaLnBrk="1" hangingPunct="1"/>
            <a:r>
              <a:rPr lang="ru-RU" b="1" smtClean="0">
                <a:latin typeface="Times New Roman" pitchFamily="18" charset="0"/>
              </a:rPr>
              <a:t>чтения </a:t>
            </a:r>
            <a:r>
              <a:rPr lang="ru-RU" smtClean="0">
                <a:latin typeface="Times New Roman" pitchFamily="18" charset="0"/>
              </a:rPr>
              <a:t>(способность читать для удовольствия, общения и получения информации);</a:t>
            </a:r>
            <a:endParaRPr lang="ru-RU" b="1" i="1" smtClean="0">
              <a:latin typeface="Times New Roman" pitchFamily="18" charset="0"/>
            </a:endParaRPr>
          </a:p>
          <a:p>
            <a:pPr marL="1409700" lvl="2" indent="-495300" eaLnBrk="1" hangingPunct="1"/>
            <a:r>
              <a:rPr lang="ru-RU" b="1" smtClean="0">
                <a:latin typeface="Times New Roman" pitchFamily="18" charset="0"/>
              </a:rPr>
              <a:t>письма</a:t>
            </a:r>
            <a:r>
              <a:rPr lang="ru-RU" smtClean="0">
                <a:latin typeface="Times New Roman" pitchFamily="18" charset="0"/>
              </a:rPr>
              <a:t>, (написать открытку, электронное сообщение ,письмо  личного характера).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048375"/>
          </a:xfrm>
        </p:spPr>
        <p:txBody>
          <a:bodyPr/>
          <a:lstStyle/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           Информационная компетентность проявляется в сформированности и индивидуальном прогрессе в развитии навыков поисковой и проектной деятельности:</a:t>
            </a:r>
          </a:p>
          <a:p>
            <a:pPr marL="1035050" lvl="1" indent="-57785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smtClean="0"/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формулировать вопрос, ставить проблему;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вести наблюдение;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планировать работу, 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уметь пользоваться словарем и справочными мат.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собрать данные, включая информацию интернета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зафиксировать данные;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упорядочить и организовать данные;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интерпретировать данные;</a:t>
            </a:r>
          </a:p>
          <a:p>
            <a:pPr marL="1409700" lvl="2" indent="-495300"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представить результаты или подготовленный продукт.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620713"/>
            <a:ext cx="8305800" cy="5780087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ru-RU" sz="3400" b="1" i="1" smtClean="0">
                <a:solidFill>
                  <a:srgbClr val="8E0047"/>
                </a:solidFill>
                <a:latin typeface="Times New Roman" pitchFamily="18" charset="0"/>
              </a:rPr>
              <a:t>Основным результатом </a:t>
            </a:r>
            <a:r>
              <a:rPr lang="ru-RU" sz="3400" b="1" i="1" smtClean="0">
                <a:latin typeface="Times New Roman" pitchFamily="18" charset="0"/>
              </a:rPr>
              <a:t>деятельности образовательного учреждения </a:t>
            </a:r>
            <a:r>
              <a:rPr lang="ru-RU" sz="3400" b="1" i="1" smtClean="0">
                <a:solidFill>
                  <a:srgbClr val="8E0047"/>
                </a:solidFill>
                <a:latin typeface="Times New Roman" pitchFamily="18" charset="0"/>
              </a:rPr>
              <a:t>должна стать не система знаний, умений и навыков сама по себе, а набор заявленных государством ключевых компетенций </a:t>
            </a:r>
            <a:r>
              <a:rPr lang="ru-RU" sz="3400" b="1" i="1" smtClean="0">
                <a:latin typeface="Times New Roman" pitchFamily="18" charset="0"/>
              </a:rPr>
              <a:t>в интеллектуальной, общественно-политической, коммуникационной, информационной и прочих сферах.</a:t>
            </a:r>
          </a:p>
          <a:p>
            <a:pPr marL="0" indent="0" algn="r" eaLnBrk="1" hangingPunct="1">
              <a:buFont typeface="Wingdings" pitchFamily="2" charset="2"/>
              <a:buNone/>
            </a:pPr>
            <a:endParaRPr lang="ru-RU" sz="1900" b="1" i="1" smtClean="0">
              <a:solidFill>
                <a:schemeClr val="bg2"/>
              </a:solidFill>
              <a:latin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1900" b="1" i="1" smtClean="0">
                <a:solidFill>
                  <a:srgbClr val="444200"/>
                </a:solidFill>
                <a:latin typeface="Times New Roman" pitchFamily="18" charset="0"/>
              </a:rPr>
              <a:t>(Стратегия модернизации образования в РФ)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6"/>
          <p:cNvSpPr>
            <a:spLocks noGrp="1"/>
          </p:cNvSpPr>
          <p:nvPr>
            <p:ph type="ctrTitle"/>
          </p:nvPr>
        </p:nvSpPr>
        <p:spPr>
          <a:xfrm>
            <a:off x="179388" y="476250"/>
            <a:ext cx="5400675" cy="2952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95235" name="Text Box 7"/>
          <p:cNvSpPr txBox="1">
            <a:spLocks noChangeArrowheads="1"/>
          </p:cNvSpPr>
          <p:nvPr/>
        </p:nvSpPr>
        <p:spPr bwMode="auto">
          <a:xfrm>
            <a:off x="1476375" y="3933825"/>
            <a:ext cx="7199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/>
              <a:t>Единственный </a:t>
            </a:r>
            <a:r>
              <a:rPr lang="ru-RU" sz="3600" b="1" i="1"/>
              <a:t>путь</a:t>
            </a:r>
            <a:r>
              <a:rPr lang="ru-RU" sz="2400" b="1" i="1"/>
              <a:t>, ведущий к знанию - </a:t>
            </a:r>
          </a:p>
          <a:p>
            <a:pPr algn="r"/>
            <a:r>
              <a:rPr lang="ru-RU" sz="2400" b="1" i="1"/>
              <a:t>это деятельность.</a:t>
            </a:r>
          </a:p>
          <a:p>
            <a:pPr algn="r"/>
            <a:r>
              <a:rPr lang="ru-RU" sz="2400" b="1" i="1"/>
              <a:t>Б. Шоу</a:t>
            </a:r>
          </a:p>
        </p:txBody>
      </p:sp>
      <p:pic>
        <p:nvPicPr>
          <p:cNvPr id="47108" name="Picture 21" descr="PE0156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33375"/>
            <a:ext cx="237013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57245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910013"/>
            <a:ext cx="8434387" cy="22161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6000" smtClean="0"/>
              <a:t>«Счастлив тот, кто на своем пути повстречал Учителя!»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95736" y="52214"/>
            <a:ext cx="4418421" cy="3857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/>
          <p:cNvPicPr>
            <a:picLocks noChangeAspect="1" noChangeArrowheads="1"/>
          </p:cNvPicPr>
          <p:nvPr/>
        </p:nvPicPr>
        <p:blipFill>
          <a:blip r:embed="rId2"/>
          <a:srcRect b="17268"/>
          <a:stretch>
            <a:fillRect/>
          </a:stretch>
        </p:blipFill>
        <p:spPr bwMode="auto">
          <a:xfrm>
            <a:off x="4763" y="0"/>
            <a:ext cx="937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765175"/>
            <a:ext cx="6400800" cy="34750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5400" smtClean="0"/>
          </a:p>
          <a:p>
            <a:pPr marL="0" indent="0" algn="ctr" eaLnBrk="1" hangingPunct="1">
              <a:buFontTx/>
              <a:buNone/>
            </a:pPr>
            <a:r>
              <a:rPr lang="ru-RU" sz="5400" smtClean="0"/>
              <a:t>СПАСИБО ЗА ВНИМАНИЕ!!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внимание!!!</a:t>
            </a:r>
          </a:p>
        </p:txBody>
      </p:sp>
      <p:pic>
        <p:nvPicPr>
          <p:cNvPr id="29698" name="Рисунок 5" descr="16244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4A1B1A"/>
                </a:solidFill>
              </a:rPr>
              <a:t>Системно–деятельностный  подход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2800" b="1" i="1" dirty="0" smtClean="0">
                <a:solidFill>
                  <a:srgbClr val="4A1B1A"/>
                </a:solidFill>
              </a:rPr>
              <a:t>   Обеспечивает достижение планируемых результатов освоения основной  образовательной программы и  создаёт основу  для самостоятельного успешного усвоения  обучающимися новых  знаний,  умений, компетенций, видов  и  способов деятельности</a:t>
            </a:r>
          </a:p>
          <a:p>
            <a:pPr>
              <a:buFontTx/>
              <a:buNone/>
              <a:defRPr/>
            </a:pPr>
            <a:r>
              <a:rPr lang="ru-RU" sz="2800" b="1" dirty="0" smtClean="0"/>
              <a:t>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hlinkClick r:id="rId2" action="ppaction://hlinkfile"/>
              </a:rPr>
              <a:t>( ФГОС)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97425"/>
            <a:ext cx="1328738" cy="172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0" y="2168525"/>
            <a:ext cx="9144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 eaLnBrk="0" hangingPunct="0">
              <a:lnSpc>
                <a:spcPct val="80000"/>
              </a:lnSpc>
              <a:spcAft>
                <a:spcPts val="400"/>
              </a:spcAft>
              <a:buClr>
                <a:srgbClr val="FFFFFF"/>
              </a:buClr>
              <a:buFont typeface="Arial" charset="0"/>
              <a:buNone/>
              <a:defRPr/>
            </a:pPr>
            <a:r>
              <a:rPr lang="ru-RU" sz="2400" b="1" u="sng">
                <a:solidFill>
                  <a:srgbClr val="000000"/>
                </a:solidFill>
                <a:latin typeface="Segoe Condensed"/>
                <a:cs typeface="+mn-cs"/>
              </a:rPr>
              <a:t>Основная педагогическая задача</a:t>
            </a:r>
            <a:r>
              <a:rPr lang="ru-RU" sz="2400" b="1">
                <a:solidFill>
                  <a:srgbClr val="000000"/>
                </a:solidFill>
                <a:latin typeface="Segoe Condensed"/>
                <a:cs typeface="+mn-cs"/>
              </a:rPr>
              <a:t> –</a:t>
            </a:r>
            <a:r>
              <a:rPr lang="ru-RU" sz="2400" b="1" u="sng">
                <a:solidFill>
                  <a:srgbClr val="000000"/>
                </a:solidFill>
                <a:latin typeface="Segoe Condensed"/>
                <a:cs typeface="+mn-cs"/>
              </a:rPr>
              <a:t> </a:t>
            </a:r>
          </a:p>
          <a:p>
            <a:pPr marL="609600" indent="-609600" algn="ctr" eaLnBrk="0" hangingPunct="0">
              <a:lnSpc>
                <a:spcPct val="80000"/>
              </a:lnSpc>
              <a:spcAft>
                <a:spcPts val="400"/>
              </a:spcAft>
              <a:buClr>
                <a:srgbClr val="FFFFFF"/>
              </a:buClr>
              <a:buFont typeface="Arial" charset="0"/>
              <a:buNone/>
              <a:defRPr/>
            </a:pPr>
            <a:r>
              <a:rPr lang="ru-RU" sz="2400" b="1" u="sng">
                <a:solidFill>
                  <a:srgbClr val="000000"/>
                </a:solidFill>
                <a:latin typeface="Segoe Condensed"/>
                <a:cs typeface="+mn-cs"/>
              </a:rPr>
              <a:t>создание и организация условий, инициирующих детское действие</a:t>
            </a:r>
            <a:endParaRPr lang="ru-RU" sz="2400" b="1" u="sng">
              <a:solidFill>
                <a:srgbClr val="000000"/>
              </a:solidFill>
              <a:effectLst>
                <a:outerShdw blurRad="38100" dist="38100" dir="2700000" algn="tl">
                  <a:srgbClr val="4F271C"/>
                </a:outerShdw>
              </a:effectLst>
              <a:latin typeface="Segoe Condensed"/>
              <a:cs typeface="+mn-cs"/>
            </a:endParaRPr>
          </a:p>
        </p:txBody>
      </p:sp>
      <p:sp>
        <p:nvSpPr>
          <p:cNvPr id="25603" name="Oval 6"/>
          <p:cNvSpPr>
            <a:spLocks noChangeArrowheads="1"/>
          </p:cNvSpPr>
          <p:nvPr/>
        </p:nvSpPr>
        <p:spPr bwMode="auto">
          <a:xfrm>
            <a:off x="6372225" y="3608388"/>
            <a:ext cx="2339975" cy="233997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0000"/>
                </a:solidFill>
              </a:rPr>
              <a:t>Как учить?</a:t>
            </a:r>
          </a:p>
          <a:p>
            <a:pPr algn="ctr">
              <a:defRPr/>
            </a:pPr>
            <a:endParaRPr lang="ru-RU" sz="1000" b="1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обновление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средств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обучения</a:t>
            </a:r>
          </a:p>
        </p:txBody>
      </p:sp>
      <p:sp>
        <p:nvSpPr>
          <p:cNvPr id="54301" name="Oval 5"/>
          <p:cNvSpPr>
            <a:spLocks noChangeArrowheads="1"/>
          </p:cNvSpPr>
          <p:nvPr/>
        </p:nvSpPr>
        <p:spPr bwMode="auto">
          <a:xfrm>
            <a:off x="3384550" y="3644900"/>
            <a:ext cx="2339975" cy="23399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0000"/>
                </a:solidFill>
              </a:rPr>
              <a:t>Ради чего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000000"/>
                </a:solidFill>
              </a:rPr>
              <a:t>учить?</a:t>
            </a:r>
          </a:p>
          <a:p>
            <a:pPr algn="ctr">
              <a:defRPr/>
            </a:pPr>
            <a:endParaRPr lang="ru-RU" b="1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ценностные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установки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образования</a:t>
            </a:r>
          </a:p>
          <a:p>
            <a:pPr algn="ctr">
              <a:defRPr/>
            </a:pPr>
            <a:endParaRPr lang="ru-RU" sz="800" b="1" dirty="0">
              <a:solidFill>
                <a:srgbClr val="8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302" name="Oval 5"/>
          <p:cNvSpPr>
            <a:spLocks noChangeArrowheads="1"/>
          </p:cNvSpPr>
          <p:nvPr/>
        </p:nvSpPr>
        <p:spPr bwMode="auto">
          <a:xfrm>
            <a:off x="0" y="3608388"/>
            <a:ext cx="2339975" cy="23399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rgbClr val="000000"/>
                </a:solidFill>
              </a:rPr>
              <a:t>Чему учить?</a:t>
            </a:r>
          </a:p>
          <a:p>
            <a:pPr algn="ctr">
              <a:defRPr/>
            </a:pPr>
            <a:endParaRPr lang="ru-RU" sz="2400" b="1" i="1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обновление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содержания</a:t>
            </a:r>
          </a:p>
          <a:p>
            <a:pPr algn="ctr">
              <a:defRPr/>
            </a:pPr>
            <a:endParaRPr lang="ru-RU" sz="800" b="1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457200" y="5984875"/>
            <a:ext cx="8229600" cy="873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300" b="1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становление ученического сообщества,</a:t>
            </a:r>
          </a:p>
          <a:p>
            <a:pPr algn="ctr" eaLnBrk="0" hangingPunct="0">
              <a:defRPr/>
            </a:pPr>
            <a:r>
              <a:rPr lang="ru-RU" sz="2300" b="1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формирование универсальных способов действий</a:t>
            </a:r>
          </a:p>
        </p:txBody>
      </p:sp>
      <p:sp>
        <p:nvSpPr>
          <p:cNvPr id="25607" name="AutoShape 32"/>
          <p:cNvSpPr>
            <a:spLocks noChangeArrowheads="1"/>
          </p:cNvSpPr>
          <p:nvPr/>
        </p:nvSpPr>
        <p:spPr bwMode="auto">
          <a:xfrm>
            <a:off x="719138" y="3249613"/>
            <a:ext cx="7740650" cy="431800"/>
          </a:xfrm>
          <a:custGeom>
            <a:avLst/>
            <a:gdLst>
              <a:gd name="T0" fmla="*/ 2080473100 w 21600"/>
              <a:gd name="T1" fmla="*/ 0 h 21600"/>
              <a:gd name="T2" fmla="*/ 0 w 21600"/>
              <a:gd name="T3" fmla="*/ 4316001 h 21600"/>
              <a:gd name="T4" fmla="*/ 2080473100 w 21600"/>
              <a:gd name="T5" fmla="*/ 8632001 h 21600"/>
              <a:gd name="T6" fmla="*/ 2147483647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</a:rPr>
              <a:t>Вектор смещения акцентов нового стандарта</a:t>
            </a:r>
          </a:p>
        </p:txBody>
      </p:sp>
      <p:sp>
        <p:nvSpPr>
          <p:cNvPr id="25608" name="AutoShape 33"/>
          <p:cNvSpPr>
            <a:spLocks noChangeArrowheads="1"/>
          </p:cNvSpPr>
          <p:nvPr/>
        </p:nvSpPr>
        <p:spPr bwMode="auto">
          <a:xfrm>
            <a:off x="2400300" y="909638"/>
            <a:ext cx="4032250" cy="1223962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</a:rPr>
              <a:t>Основной результат – развитие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</a:rPr>
              <a:t>личности ребенка на основе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</a:rPr>
              <a:t>учебной деятельности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457200" y="0"/>
            <a:ext cx="8382000" cy="641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4F271C"/>
                  </a:outerShdw>
                </a:effectLst>
                <a:latin typeface="Bookman Old Style" pitchFamily="18" charset="0"/>
                <a:cs typeface="+mn-cs"/>
              </a:rPr>
              <a:t>Системно-деятельностный подход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BD06663_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3141663"/>
            <a:ext cx="3733800" cy="3238500"/>
          </a:xfrm>
        </p:spPr>
      </p:pic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2195513" y="549275"/>
            <a:ext cx="4537075" cy="2665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>
                <a:latin typeface="+mn-lt"/>
                <a:cs typeface="+mn-cs"/>
              </a:rPr>
              <a:t>Меня учат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1187450" y="3213100"/>
            <a:ext cx="4105275" cy="3095625"/>
          </a:xfrm>
          <a:prstGeom prst="ellipse">
            <a:avLst/>
          </a:prstGeom>
          <a:gradFill rotWithShape="1">
            <a:gsLst>
              <a:gs pos="0">
                <a:srgbClr val="ECD73A"/>
              </a:gs>
              <a:gs pos="100000">
                <a:srgbClr val="6D631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6000" b="1">
                <a:solidFill>
                  <a:srgbClr val="CC0000"/>
                </a:solidFill>
                <a:latin typeface="Tahoma" pitchFamily="34" charset="0"/>
              </a:rPr>
              <a:t>Я учусь!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2195513" y="404813"/>
            <a:ext cx="4464050" cy="2808287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3059113" y="404813"/>
            <a:ext cx="3313112" cy="3095625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8199" grpId="0" animBg="1"/>
      <p:bldP spid="8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1042988" y="476250"/>
            <a:ext cx="77216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err="1" smtClean="0">
                <a:solidFill>
                  <a:srgbClr val="800000"/>
                </a:solidFill>
              </a:rPr>
              <a:t>Системно-деятельностный</a:t>
            </a:r>
            <a:r>
              <a:rPr lang="ru-RU" sz="2800" dirty="0" smtClean="0">
                <a:solidFill>
                  <a:srgbClr val="800000"/>
                </a:solidFill>
              </a:rPr>
              <a:t> подход в обучении</a:t>
            </a:r>
            <a:r>
              <a:rPr lang="ru-RU" sz="40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635375" y="2565400"/>
            <a:ext cx="2449513" cy="2232025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50000">
                <a:schemeClr val="bg1"/>
              </a:gs>
              <a:gs pos="100000">
                <a:srgbClr val="80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3563938" y="2997200"/>
            <a:ext cx="2663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latin typeface="Trebuchet MS" pitchFamily="34" charset="0"/>
              </a:rPr>
              <a:t>Системно-деятельностный подход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5292725" y="1412875"/>
            <a:ext cx="3382963" cy="1079500"/>
          </a:xfrm>
          <a:prstGeom prst="wedgeRectCallout">
            <a:avLst>
              <a:gd name="adj1" fmla="val -43384"/>
              <a:gd name="adj2" fmla="val 73088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800000"/>
                </a:solidFill>
                <a:latin typeface="Trebuchet MS" pitchFamily="34" charset="0"/>
              </a:rPr>
              <a:t>Поэтапное овладение всеми видами речевой деятельности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6227763" y="2708275"/>
            <a:ext cx="2592387" cy="2160588"/>
          </a:xfrm>
          <a:prstGeom prst="wedgeRectCallout">
            <a:avLst>
              <a:gd name="adj1" fmla="val -59616"/>
              <a:gd name="adj2" fmla="val 17819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800000"/>
                </a:solidFill>
                <a:latin typeface="Trebuchet MS" pitchFamily="34" charset="0"/>
              </a:rPr>
              <a:t>Интенсивное развитие речемыслительных способностей учащихся в процессе учебной деятельности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5076825" y="5229225"/>
            <a:ext cx="3527425" cy="1295400"/>
          </a:xfrm>
          <a:prstGeom prst="wedgeRectCallout">
            <a:avLst>
              <a:gd name="adj1" fmla="val -47389"/>
              <a:gd name="adj2" fmla="val -87380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800000"/>
                </a:solidFill>
                <a:latin typeface="Trebuchet MS" pitchFamily="34" charset="0"/>
              </a:rPr>
              <a:t>Формирование способности правильно, уместно и выразительно употреблять в речи языковые единицы  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1258888" y="1412875"/>
            <a:ext cx="3384550" cy="1008063"/>
          </a:xfrm>
          <a:prstGeom prst="wedgeRectCallout">
            <a:avLst>
              <a:gd name="adj1" fmla="val 36208"/>
              <a:gd name="adj2" fmla="val 78977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800000"/>
                </a:solidFill>
                <a:latin typeface="Trebuchet MS" pitchFamily="34" charset="0"/>
              </a:rPr>
              <a:t>Усвоение системы лингвистических понятий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1042988" y="2708275"/>
            <a:ext cx="2376487" cy="2233613"/>
          </a:xfrm>
          <a:prstGeom prst="wedgeRectCallout">
            <a:avLst>
              <a:gd name="adj1" fmla="val 64162"/>
              <a:gd name="adj2" fmla="val 16028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800000"/>
                </a:solidFill>
                <a:latin typeface="Trebuchet MS" pitchFamily="34" charset="0"/>
              </a:rPr>
              <a:t>Овладение умениями и навыками, обеспечивающими системность в усвоении родного языка</a:t>
            </a:r>
            <a:r>
              <a:rPr lang="ru-RU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1187450" y="5229225"/>
            <a:ext cx="3455988" cy="1295400"/>
          </a:xfrm>
          <a:prstGeom prst="wedgeRectCallout">
            <a:avLst>
              <a:gd name="adj1" fmla="val 41319"/>
              <a:gd name="adj2" fmla="val -87380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800000"/>
                </a:solidFill>
                <a:latin typeface="Trebuchet MS" pitchFamily="34" charset="0"/>
              </a:rPr>
              <a:t>Применение полученных знаний, умений и навыков в учебной и практической деятельности языка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099425" cy="1773238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4A1B1A"/>
                </a:solidFill>
              </a:rPr>
              <a:t>Основные этапы деятельностного метода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133600"/>
            <a:ext cx="7620000" cy="424815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4A1B1A"/>
                </a:solidFill>
              </a:rPr>
              <a:t>1. Постановка учебной задачи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4A1B1A"/>
                </a:solidFill>
              </a:rPr>
              <a:t>2. «Открытие» детьми нового знания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4A1B1A"/>
                </a:solidFill>
              </a:rPr>
              <a:t>3. Первичное закрепление 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4A1B1A"/>
                </a:solidFill>
              </a:rPr>
              <a:t>4.  Самостоятельная работа с проверкой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4A1B1A"/>
                </a:solidFill>
              </a:rPr>
              <a:t>5.  Решение тренировочных упражнений 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4A1B1A"/>
                </a:solidFill>
              </a:rPr>
              <a:t>6. Контроль (принцип минимакса)</a:t>
            </a:r>
          </a:p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dirty="0" smtClean="0">
                <a:solidFill>
                  <a:srgbClr val="4A1B1A"/>
                </a:solidFill>
              </a:rPr>
              <a:t>7. Решение задач на повторение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797425"/>
            <a:ext cx="1328738" cy="172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nimBg="1"/>
      <p:bldP spid="1127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Рисунок 5" descr="93201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graphicFrame>
        <p:nvGraphicFramePr>
          <p:cNvPr id="1026" name="Organization Chart 5"/>
          <p:cNvGraphicFramePr>
            <a:graphicFrameLocks/>
          </p:cNvGraphicFramePr>
          <p:nvPr>
            <p:ph type="dgm" idx="1"/>
          </p:nvPr>
        </p:nvGraphicFramePr>
        <p:xfrm>
          <a:off x="250825" y="188913"/>
          <a:ext cx="8713788" cy="62642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/>
              <a:t>Личностные результаты.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395288" y="1125538"/>
          <a:ext cx="8229600" cy="567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осознавать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роль языка и речи в жизни людей;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 к английскому языку;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эмоции других людей, сочувствовать, сопереживать;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обращать внимание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особенности устных и письменных высказываний других людей (интонацию, темп, тон речи; выбор слов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знаков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препинания).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стремиться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совершенствованию собственной речи;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уважение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английскому языку, культуре языка;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чтению и письму;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 к английскому языку;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эмоционально «проживать»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текст, развивать эмоциональность  собственной речи;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 развивать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 к английскому языку;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hangingPunct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элементарные представления об эстетических и художественных ценностях культуры англоязычных стран;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эмоции других людей, сочувствовать, сопереживать;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обращать внимание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особенности устных и письменных высказываний других людей.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оформления 'Деловой район' [1]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Шаблон оформления 'Деловой район' [1]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Деловой район' [1]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Деловой район' [1] 2">
        <a:dk1>
          <a:srgbClr val="000066"/>
        </a:dk1>
        <a:lt1>
          <a:srgbClr val="FFFFFF"/>
        </a:lt1>
        <a:dk2>
          <a:srgbClr val="6600FF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B8AAFF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813</Words>
  <Application>Microsoft Office PowerPoint</Application>
  <PresentationFormat>Экран (4:3)</PresentationFormat>
  <Paragraphs>176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19</vt:i4>
      </vt:variant>
    </vt:vector>
  </HeadingPairs>
  <TitlesOfParts>
    <vt:vector size="42" baseType="lpstr">
      <vt:lpstr>Arial</vt:lpstr>
      <vt:lpstr>Calibri</vt:lpstr>
      <vt:lpstr>Tahoma</vt:lpstr>
      <vt:lpstr>Wingdings</vt:lpstr>
      <vt:lpstr>Times New Roman</vt:lpstr>
      <vt:lpstr>Segoe Condensed</vt:lpstr>
      <vt:lpstr>Bookman Old Style</vt:lpstr>
      <vt:lpstr>Trebuchet MS</vt:lpstr>
      <vt:lpstr>Тема Office</vt:lpstr>
      <vt:lpstr>Шаблон оформления 'Деловой район' [1]</vt:lpstr>
      <vt:lpstr>Тема Office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Шаблон оформления 'Деловой район' [1]</vt:lpstr>
      <vt:lpstr>Особенности реализации программы по английскому языку  в начальной школе в рамках ФГОС 2-го поколения</vt:lpstr>
      <vt:lpstr>Слайд 2</vt:lpstr>
      <vt:lpstr>Системно–деятельностный  подход</vt:lpstr>
      <vt:lpstr>Слайд 4</vt:lpstr>
      <vt:lpstr>Слайд 5</vt:lpstr>
      <vt:lpstr>Системно-деятельностный подход в обучении </vt:lpstr>
      <vt:lpstr>Основные этапы деятельностного метода</vt:lpstr>
      <vt:lpstr>Слайд 8</vt:lpstr>
      <vt:lpstr>Личностные результаты. </vt:lpstr>
      <vt:lpstr>Метапредметные результаты. </vt:lpstr>
      <vt:lpstr>Метапредметные результаты. </vt:lpstr>
      <vt:lpstr>Метапредметные результаты.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User</cp:lastModifiedBy>
  <cp:revision>38</cp:revision>
  <dcterms:created xsi:type="dcterms:W3CDTF">2013-03-28T14:11:07Z</dcterms:created>
  <dcterms:modified xsi:type="dcterms:W3CDTF">2013-04-10T06:48:24Z</dcterms:modified>
</cp:coreProperties>
</file>