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422C16"/>
    <a:srgbClr val="0C788E"/>
    <a:srgbClr val="006666"/>
    <a:srgbClr val="0099CC"/>
    <a:srgbClr val="660033"/>
    <a:srgbClr val="5F5F5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103" d="100"/>
          <a:sy n="103" d="100"/>
        </p:scale>
        <p:origin x="-1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4971B-F619-4FD1-8690-F2D02D287D1C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B18A8-83EC-4E4A-9BD7-D5CD770E4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862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B18A8-83EC-4E4A-9BD7-D5CD770E40C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763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3B2CE-4B11-4750-86E6-B5598B86A6F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3C2DB-50B6-4414-A9CC-9DA9A71191B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91EB6-3BDA-42E8-9B69-5480DA680AA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6BE0C-6EC8-4279-8F4E-62320D2EB0B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7667E-D8CC-4DC8-A75E-C30B8692EF9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1B9D9-182B-442A-A633-ABE67AF15ED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5AA57-9905-473F-B640-ED446B6DF1E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148FC-6716-47D6-A28D-426ED25B7D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4F2F8-372A-4690-9D47-5C7AD091494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44836-5B2A-4744-B8A4-594F5ED16E5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16DFB-69A9-4E71-A627-DB807E1A3F7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DBBC15-0AC8-4942-8E97-44CDF46BAFA8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0" y="764704"/>
            <a:ext cx="8892480" cy="237626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660066"/>
                </a:solidFill>
              </a:rPr>
              <a:t>«Музыка как средство духовно-нравственного воспитания личности в учебной и внеурочной деятельности»</a:t>
            </a:r>
            <a:endParaRPr lang="es-ES" sz="2800" b="1" dirty="0">
              <a:solidFill>
                <a:srgbClr val="660066"/>
              </a:solidFill>
            </a:endParaRPr>
          </a:p>
        </p:txBody>
      </p:sp>
      <p:sp>
        <p:nvSpPr>
          <p:cNvPr id="2213" name="Rectangle 165"/>
          <p:cNvSpPr>
            <a:spLocks noChangeArrowheads="1"/>
          </p:cNvSpPr>
          <p:nvPr/>
        </p:nvSpPr>
        <p:spPr bwMode="auto">
          <a:xfrm>
            <a:off x="4572000" y="4581128"/>
            <a:ext cx="417671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s-ES" sz="1600" dirty="0">
              <a:solidFill>
                <a:srgbClr val="66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7497" y="5663382"/>
            <a:ext cx="6066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660066"/>
                </a:solidFill>
                <a:effectLst>
                  <a:outerShdw sx="1000" sy="1000" algn="ctr" rotWithShape="0">
                    <a:srgbClr val="000000"/>
                  </a:outerShdw>
                </a:effectLst>
              </a:rPr>
              <a:t>Автор: учитель музыки МБУ «Школа №43»</a:t>
            </a:r>
          </a:p>
          <a:p>
            <a:pPr>
              <a:defRPr/>
            </a:pPr>
            <a:r>
              <a:rPr lang="ru-RU" dirty="0" smtClean="0">
                <a:solidFill>
                  <a:srgbClr val="660066"/>
                </a:solidFill>
                <a:effectLst>
                  <a:outerShdw sx="1000" sy="1000" algn="ctr" rotWithShape="0">
                    <a:srgbClr val="000000"/>
                  </a:outerShdw>
                </a:effectLst>
              </a:rPr>
              <a:t>Е.А. Мальцева</a:t>
            </a:r>
          </a:p>
          <a:p>
            <a:pPr algn="r">
              <a:defRPr/>
            </a:pPr>
            <a:r>
              <a:rPr lang="ru-RU" dirty="0" smtClean="0">
                <a:solidFill>
                  <a:srgbClr val="660066"/>
                </a:solidFill>
                <a:effectLst>
                  <a:outerShdw sx="1000" sy="1000" algn="ctr" rotWithShape="0">
                    <a:srgbClr val="000000"/>
                  </a:outerShdw>
                </a:effectLst>
              </a:rPr>
              <a:t>2018 г.</a:t>
            </a:r>
            <a:endParaRPr lang="ru-RU" dirty="0">
              <a:solidFill>
                <a:srgbClr val="660066"/>
              </a:solidFill>
              <a:effectLst>
                <a:outerShdw sx="1000" sy="1000" algn="ctr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4725144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660066"/>
                </a:solidFill>
              </a:rPr>
              <a:t>Цель: повышение эффективности учебно-воспитательного процесса, основанного на формировании духовных и патриотических чувств учащихся </a:t>
            </a:r>
            <a:endParaRPr lang="ru-RU" sz="20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660066"/>
                </a:solidFill>
              </a:rPr>
              <a:t>Заключение</a:t>
            </a:r>
            <a:endParaRPr lang="ru-RU" sz="4000" dirty="0">
              <a:solidFill>
                <a:srgbClr val="66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060848"/>
            <a:ext cx="69847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0066"/>
                </a:solidFill>
              </a:rPr>
              <a:t>Показателем результативности этой работы является: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 выявление одаренных учеников;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 обучающиеся не только усваивают полученные знания, но и овладевают способами их приобретения, применяя на практике;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 приобщение родителей к сотворчеству;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 формирование гражданско-патриотических </a:t>
            </a:r>
            <a:r>
              <a:rPr lang="ru-RU" smtClean="0">
                <a:solidFill>
                  <a:srgbClr val="660066"/>
                </a:solidFill>
              </a:rPr>
              <a:t>качеств личности</a:t>
            </a:r>
            <a:endParaRPr lang="en-US" dirty="0" smtClean="0">
              <a:solidFill>
                <a:srgbClr val="660066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660066"/>
              </a:solidFill>
            </a:endParaRPr>
          </a:p>
          <a:p>
            <a:r>
              <a:rPr lang="ru-RU" dirty="0" smtClean="0">
                <a:solidFill>
                  <a:srgbClr val="660066"/>
                </a:solidFill>
              </a:rPr>
              <a:t> «Дети должны жить в мире красоты, игры, сказки, музыки, рисунка, фантазии, творчества»      В. А. Сухомлинский 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rgbClr val="6600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48FC-6716-47D6-A28D-426ED25B7DCE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981076"/>
          </a:xfrm>
        </p:spPr>
        <p:txBody>
          <a:bodyPr/>
          <a:lstStyle/>
          <a:p>
            <a:r>
              <a:rPr lang="ru-RU" sz="4000" dirty="0" smtClean="0">
                <a:solidFill>
                  <a:srgbClr val="660066"/>
                </a:solidFill>
              </a:rPr>
              <a:t>Единство урочной и </a:t>
            </a:r>
            <a:r>
              <a:rPr lang="ru-RU" sz="4000" smtClean="0">
                <a:solidFill>
                  <a:srgbClr val="660066"/>
                </a:solidFill>
              </a:rPr>
              <a:t>внеурочной деятельности</a:t>
            </a:r>
            <a:endParaRPr lang="ru-RU" sz="4000" dirty="0">
              <a:solidFill>
                <a:srgbClr val="660066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63888" y="1484784"/>
            <a:ext cx="1008112" cy="50405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63888" y="155679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Урок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907704" y="2348880"/>
            <a:ext cx="460851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Внеурочная и внеклассная деятельность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067944" y="198884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31640" y="2924944"/>
            <a:ext cx="100811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х</a:t>
            </a:r>
            <a:r>
              <a:rPr lang="ru-RU" dirty="0" smtClean="0"/>
              <a:t>ор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419872" y="2924944"/>
            <a:ext cx="129614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фольклор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652120" y="2924944"/>
            <a:ext cx="266429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</a:t>
            </a:r>
            <a:r>
              <a:rPr lang="ru-RU" dirty="0" smtClean="0"/>
              <a:t>алерея школьных дел</a:t>
            </a:r>
            <a:endParaRPr lang="ru-RU" dirty="0"/>
          </a:p>
        </p:txBody>
      </p:sp>
      <p:sp>
        <p:nvSpPr>
          <p:cNvPr id="18" name="Правая фигурная скобка 17"/>
          <p:cNvSpPr/>
          <p:nvPr/>
        </p:nvSpPr>
        <p:spPr>
          <a:xfrm rot="5400000">
            <a:off x="4103948" y="1016732"/>
            <a:ext cx="360040" cy="4896544"/>
          </a:xfrm>
          <a:prstGeom prst="rightBrace">
            <a:avLst>
              <a:gd name="adj1" fmla="val 0"/>
              <a:gd name="adj2" fmla="val 54498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915816" y="3645024"/>
            <a:ext cx="237626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предметная неделя</a:t>
            </a:r>
            <a:endParaRPr lang="ru-RU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1907704" y="2708920"/>
            <a:ext cx="216024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4" idx="0"/>
          </p:cNvCxnSpPr>
          <p:nvPr/>
        </p:nvCxnSpPr>
        <p:spPr>
          <a:xfrm>
            <a:off x="4067944" y="270892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5" idx="0"/>
          </p:cNvCxnSpPr>
          <p:nvPr/>
        </p:nvCxnSpPr>
        <p:spPr>
          <a:xfrm>
            <a:off x="4067944" y="2708920"/>
            <a:ext cx="2916324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4" idx="2"/>
          </p:cNvCxnSpPr>
          <p:nvPr/>
        </p:nvCxnSpPr>
        <p:spPr>
          <a:xfrm>
            <a:off x="4067944" y="3294276"/>
            <a:ext cx="0" cy="17072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843808" y="4221088"/>
            <a:ext cx="252028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конкурсы, фестивали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1979712" y="4797152"/>
            <a:ext cx="424847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экскурсии, выставки, музеи, концерты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3635896" y="5373216"/>
            <a:ext cx="9361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</a:t>
            </a:r>
            <a:endParaRPr lang="ru-RU" dirty="0"/>
          </a:p>
        </p:txBody>
      </p:sp>
      <p:cxnSp>
        <p:nvCxnSpPr>
          <p:cNvPr id="41" name="Прямая соединительная линия 40"/>
          <p:cNvCxnSpPr>
            <a:stCxn id="20" idx="2"/>
            <a:endCxn id="36" idx="0"/>
          </p:cNvCxnSpPr>
          <p:nvPr/>
        </p:nvCxnSpPr>
        <p:spPr>
          <a:xfrm>
            <a:off x="4103948" y="4014356"/>
            <a:ext cx="0" cy="2067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36" idx="2"/>
            <a:endCxn id="37" idx="0"/>
          </p:cNvCxnSpPr>
          <p:nvPr/>
        </p:nvCxnSpPr>
        <p:spPr>
          <a:xfrm>
            <a:off x="4103948" y="4590420"/>
            <a:ext cx="0" cy="2067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37" idx="2"/>
          </p:cNvCxnSpPr>
          <p:nvPr/>
        </p:nvCxnSpPr>
        <p:spPr>
          <a:xfrm>
            <a:off x="4103948" y="5166484"/>
            <a:ext cx="0" cy="2067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6BE0C-6EC8-4279-8F4E-62320D2EB0BB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229600" cy="765448"/>
          </a:xfrm>
        </p:spPr>
        <p:txBody>
          <a:bodyPr/>
          <a:lstStyle/>
          <a:p>
            <a:r>
              <a:rPr lang="ru-RU" sz="4000" dirty="0" smtClean="0">
                <a:solidFill>
                  <a:srgbClr val="660066"/>
                </a:solidFill>
              </a:rPr>
              <a:t>Нетрадиционные</a:t>
            </a:r>
            <a:r>
              <a:rPr lang="ru-RU" dirty="0" smtClean="0">
                <a:solidFill>
                  <a:srgbClr val="660066"/>
                </a:solidFill>
              </a:rPr>
              <a:t> уроки</a:t>
            </a: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72816"/>
            <a:ext cx="8219256" cy="3057203"/>
          </a:xfrm>
        </p:spPr>
        <p:txBody>
          <a:bodyPr/>
          <a:lstStyle/>
          <a:p>
            <a:pPr lvl="0" algn="ctr">
              <a:buNone/>
            </a:pPr>
            <a:r>
              <a:rPr lang="ru-RU" sz="2000" dirty="0" smtClean="0">
                <a:solidFill>
                  <a:srgbClr val="660066"/>
                </a:solidFill>
              </a:rPr>
              <a:t>Признаки нетрадиционного  урока:</a:t>
            </a:r>
          </a:p>
          <a:p>
            <a:pPr lvl="0" algn="ctr">
              <a:buNone/>
            </a:pPr>
            <a:endParaRPr lang="ru-RU" sz="2000" dirty="0" smtClean="0">
              <a:solidFill>
                <a:srgbClr val="660066"/>
              </a:solidFill>
            </a:endParaRPr>
          </a:p>
          <a:p>
            <a:pPr lvl="0"/>
            <a:r>
              <a:rPr lang="ru-RU" sz="2000" dirty="0" smtClean="0">
                <a:solidFill>
                  <a:srgbClr val="660066"/>
                </a:solidFill>
              </a:rPr>
              <a:t>присутствуют элементы нового, происходит изменение внешних рамок;</a:t>
            </a:r>
          </a:p>
          <a:p>
            <a:pPr lvl="0"/>
            <a:r>
              <a:rPr lang="ru-RU" sz="2000" dirty="0" smtClean="0">
                <a:solidFill>
                  <a:srgbClr val="660066"/>
                </a:solidFill>
              </a:rPr>
              <a:t>кроме программного, используется и внепрограммный материал;</a:t>
            </a:r>
          </a:p>
          <a:p>
            <a:pPr lvl="0"/>
            <a:r>
              <a:rPr lang="ru-RU" sz="2000" dirty="0" smtClean="0">
                <a:solidFill>
                  <a:srgbClr val="660066"/>
                </a:solidFill>
              </a:rPr>
              <a:t> использование оригинального оформления;</a:t>
            </a:r>
          </a:p>
          <a:p>
            <a:pPr lvl="0"/>
            <a:r>
              <a:rPr lang="ru-RU" sz="2000" dirty="0" smtClean="0">
                <a:solidFill>
                  <a:srgbClr val="660066"/>
                </a:solidFill>
              </a:rPr>
              <a:t>в процессе занятия используется музыка, видео,  информационные компьютерные     технологии;</a:t>
            </a:r>
          </a:p>
          <a:p>
            <a:pPr lvl="0"/>
            <a:r>
              <a:rPr lang="ru-RU" sz="2000" dirty="0" smtClean="0">
                <a:solidFill>
                  <a:srgbClr val="660066"/>
                </a:solidFill>
              </a:rPr>
              <a:t>дает возможность обучающимся раскрыться  с новых сторон, помогает ориентироваться  в атмосфере творческого поиска;</a:t>
            </a:r>
          </a:p>
          <a:p>
            <a:pPr lvl="0"/>
            <a:r>
              <a:rPr lang="ru-RU" sz="2000" dirty="0" smtClean="0">
                <a:solidFill>
                  <a:srgbClr val="660066"/>
                </a:solidFill>
              </a:rPr>
              <a:t>требует серьезной предварительной подготовки.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6BE0C-6EC8-4279-8F4E-62320D2EB0BB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981076"/>
          </a:xfrm>
        </p:spPr>
        <p:txBody>
          <a:bodyPr/>
          <a:lstStyle/>
          <a:p>
            <a:r>
              <a:rPr lang="ru-RU" sz="3600" dirty="0" smtClean="0">
                <a:solidFill>
                  <a:srgbClr val="660066"/>
                </a:solidFill>
              </a:rPr>
              <a:t>Внеурочная и внеклассная </a:t>
            </a:r>
            <a:br>
              <a:rPr lang="ru-RU" sz="3600" dirty="0" smtClean="0">
                <a:solidFill>
                  <a:srgbClr val="660066"/>
                </a:solidFill>
              </a:rPr>
            </a:br>
            <a:r>
              <a:rPr lang="ru-RU" sz="3600" dirty="0" smtClean="0">
                <a:solidFill>
                  <a:srgbClr val="660066"/>
                </a:solidFill>
              </a:rPr>
              <a:t>деятельность </a:t>
            </a:r>
            <a:endParaRPr lang="ru-RU" sz="3600" dirty="0">
              <a:solidFill>
                <a:srgbClr val="660066"/>
              </a:solidFill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229600" cy="3268960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rgbClr val="660066"/>
                </a:solidFill>
              </a:rPr>
              <a:t>Направление: духовно-нравственное</a:t>
            </a:r>
          </a:p>
          <a:p>
            <a:r>
              <a:rPr lang="ru-RU" sz="1800" dirty="0" smtClean="0">
                <a:solidFill>
                  <a:srgbClr val="660066"/>
                </a:solidFill>
              </a:rPr>
              <a:t>Задачи:</a:t>
            </a:r>
          </a:p>
          <a:p>
            <a:r>
              <a:rPr lang="ru-RU" sz="1800" dirty="0" smtClean="0">
                <a:solidFill>
                  <a:srgbClr val="660066"/>
                </a:solidFill>
              </a:rPr>
              <a:t>развитие интересов, склонностей, способностей, возможностей учащихся к различным видам деятельности;</a:t>
            </a:r>
          </a:p>
          <a:p>
            <a:r>
              <a:rPr lang="ru-RU" sz="1800" dirty="0">
                <a:solidFill>
                  <a:srgbClr val="660066"/>
                </a:solidFill>
              </a:rPr>
              <a:t>в</a:t>
            </a:r>
            <a:r>
              <a:rPr lang="ru-RU" sz="1800" dirty="0" smtClean="0">
                <a:solidFill>
                  <a:srgbClr val="660066"/>
                </a:solidFill>
              </a:rPr>
              <a:t>оспитание нравственных чувств: любви к ближнему, своему народу, к Родине; уважение к истории и традициям разных народов;</a:t>
            </a:r>
          </a:p>
          <a:p>
            <a:r>
              <a:rPr lang="ru-RU" sz="1800" dirty="0" smtClean="0">
                <a:solidFill>
                  <a:srgbClr val="660066"/>
                </a:solidFill>
              </a:rPr>
              <a:t>развитие опыта творческой деятельности;</a:t>
            </a:r>
          </a:p>
          <a:p>
            <a:r>
              <a:rPr lang="ru-RU" sz="1800" dirty="0" smtClean="0">
                <a:solidFill>
                  <a:srgbClr val="660066"/>
                </a:solidFill>
              </a:rPr>
              <a:t>развитие опыта неформального общения, взаимодействия, сотрудничества;</a:t>
            </a:r>
          </a:p>
          <a:p>
            <a:r>
              <a:rPr lang="ru-RU" sz="1800" dirty="0" smtClean="0">
                <a:solidFill>
                  <a:srgbClr val="660066"/>
                </a:solidFill>
              </a:rPr>
              <a:t>расширение рамок общения в социуме.</a:t>
            </a:r>
          </a:p>
          <a:p>
            <a:endParaRPr lang="ru-RU" sz="1800" dirty="0" smtClean="0">
              <a:solidFill>
                <a:srgbClr val="660066"/>
              </a:solidFill>
            </a:endParaRPr>
          </a:p>
          <a:p>
            <a:pPr>
              <a:buNone/>
            </a:pPr>
            <a:r>
              <a:rPr lang="ru-RU" sz="1800" dirty="0" smtClean="0"/>
              <a:t>Кружки: фольклорный ансамбль «Тальяночка»; внеурочная деятельность – хор «Патриотическая песня»,  КТД «Галерея добрых дел».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6BE0C-6EC8-4279-8F4E-62320D2EB0BB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660066"/>
                </a:solidFill>
              </a:rPr>
              <a:t>Предметная неделя</a:t>
            </a:r>
            <a:endParaRPr lang="ru-RU" sz="4000" dirty="0">
              <a:solidFill>
                <a:srgbClr val="66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772816"/>
            <a:ext cx="76328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0066"/>
                </a:solidFill>
              </a:rPr>
              <a:t>Общественный смотр знаний(одна из нетрадиционных форм учебной деятельности)</a:t>
            </a:r>
          </a:p>
          <a:p>
            <a:endParaRPr lang="ru-RU" dirty="0" smtClean="0">
              <a:solidFill>
                <a:srgbClr val="660066"/>
              </a:solidFill>
            </a:endParaRPr>
          </a:p>
          <a:p>
            <a:r>
              <a:rPr lang="ru-RU" dirty="0" smtClean="0"/>
              <a:t>Мероприятия: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открытые уроки;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общешкольные праздники;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выставка работ декоративно-прикладного творчества;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концертное выступление фольклорного ансамбля;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выступление кадетских классов (хор, театрализованные постановки)</a:t>
            </a:r>
          </a:p>
          <a:p>
            <a:r>
              <a:rPr lang="ru-RU" dirty="0" smtClean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518" y="4581127"/>
            <a:ext cx="2664399" cy="1998299"/>
          </a:xfr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AA57-9905-473F-B640-ED446B6DF1ED}" type="slidenum">
              <a:rPr lang="es-ES" smtClean="0"/>
              <a:pPr/>
              <a:t>5</a:t>
            </a:fld>
            <a:endParaRPr lang="es-ES"/>
          </a:p>
        </p:txBody>
      </p:sp>
      <p:pic>
        <p:nvPicPr>
          <p:cNvPr id="1026" name="Picture 2" descr="C:\Users\Пользователь\Desktop\Леночка\1мамины ф\IMG_22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57096"/>
            <a:ext cx="3096344" cy="232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660066"/>
                </a:solidFill>
              </a:rPr>
              <a:t>Фотоматериал</a:t>
            </a:r>
            <a:endParaRPr lang="ru-RU" sz="4000" dirty="0">
              <a:solidFill>
                <a:srgbClr val="660066"/>
              </a:solidFill>
            </a:endParaRPr>
          </a:p>
        </p:txBody>
      </p:sp>
      <p:pic>
        <p:nvPicPr>
          <p:cNvPr id="8" name="Рисунок 7" descr="IMG_21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518" y="2789929"/>
            <a:ext cx="2747797" cy="2060848"/>
          </a:xfrm>
          <a:prstGeom prst="rect">
            <a:avLst/>
          </a:prstGeom>
        </p:spPr>
      </p:pic>
      <p:pic>
        <p:nvPicPr>
          <p:cNvPr id="1026" name="Picture 2" descr="C:\Users\Пользователь\Desktop\Леночка\1мамины ф\IMG_21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154" y="2060848"/>
            <a:ext cx="275430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B9D9-182B-442A-A633-ABE67AF15ED0}" type="slidenum">
              <a:rPr lang="es-ES" smtClean="0"/>
              <a:pPr/>
              <a:t>6</a:t>
            </a:fld>
            <a:endParaRPr lang="es-ES"/>
          </a:p>
        </p:txBody>
      </p:sp>
      <p:pic>
        <p:nvPicPr>
          <p:cNvPr id="2050" name="Picture 2" descr="C:\Users\Пользователь\Desktop\Леночка\1мамины ф\IMG_20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558" y="2789929"/>
            <a:ext cx="2747709" cy="206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660066"/>
                </a:solidFill>
              </a:rPr>
              <a:t>Участники городской научно-практической конференции «Дружба народов глазами ребенка». Номинация «Фотография»</a:t>
            </a:r>
            <a:endParaRPr lang="ru-RU" sz="2400" dirty="0">
              <a:solidFill>
                <a:srgbClr val="660066"/>
              </a:solidFill>
            </a:endParaRPr>
          </a:p>
        </p:txBody>
      </p:sp>
      <p:pic>
        <p:nvPicPr>
          <p:cNvPr id="1026" name="Picture 2" descr="C:\Users\Пользователь\Desktop\Леночка\на печать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5820"/>
            <a:ext cx="2664296" cy="186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Леночка\на печать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00964"/>
            <a:ext cx="5452019" cy="363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1B9D9-182B-442A-A633-ABE67AF15ED0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660066"/>
                </a:solidFill>
              </a:rPr>
              <a:t>Конкурсы, фестивали, сетевые проекты</a:t>
            </a:r>
            <a:endParaRPr lang="ru-RU" sz="4000" dirty="0">
              <a:solidFill>
                <a:srgbClr val="66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625312"/>
            <a:ext cx="792088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660066"/>
                </a:solidFill>
              </a:rPr>
              <a:t>Портфолио</a:t>
            </a:r>
            <a:r>
              <a:rPr lang="ru-RU" sz="2000" dirty="0" smtClean="0">
                <a:solidFill>
                  <a:srgbClr val="660066"/>
                </a:solidFill>
              </a:rPr>
              <a:t>. Цели задачи его ведения: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660066"/>
                </a:solidFill>
              </a:rPr>
              <a:t> поддержать высокую учебную  мотивацию школьников;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660066"/>
                </a:solidFill>
              </a:rPr>
              <a:t> формировать умение и ставить цели;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660066"/>
                </a:solidFill>
              </a:rPr>
              <a:t> планировать и организовывать собственную учебную деятельность;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660066"/>
                </a:solidFill>
              </a:rPr>
              <a:t> расширять возможности обучения и самообучения;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660066"/>
                </a:solidFill>
              </a:rPr>
              <a:t> поощрять активность и самостоятельность.</a:t>
            </a:r>
          </a:p>
          <a:p>
            <a:r>
              <a:rPr lang="ru-RU" dirty="0" smtClean="0">
                <a:solidFill>
                  <a:srgbClr val="660066"/>
                </a:solidFill>
              </a:rPr>
              <a:t> </a:t>
            </a:r>
            <a:endParaRPr lang="ru-RU" dirty="0">
              <a:solidFill>
                <a:srgbClr val="660066"/>
              </a:solidFill>
            </a:endParaRPr>
          </a:p>
        </p:txBody>
      </p:sp>
      <p:pic>
        <p:nvPicPr>
          <p:cNvPr id="1028" name="Picture 4" descr="C:\Users\Пользователь\Desktop\документы\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" y="3864171"/>
            <a:ext cx="173324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Desktop\документы\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80296"/>
            <a:ext cx="188656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ользователь\Desktop\документы\4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45" y="3880296"/>
            <a:ext cx="1892411" cy="270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Пользователь\Desktop\документы\5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655" y="3864171"/>
            <a:ext cx="180107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Пользователь\Desktop\документы\ар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698" y="3868855"/>
            <a:ext cx="1799379" cy="265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6BE0C-6EC8-4279-8F4E-62320D2EB0BB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err="1" smtClean="0">
                <a:solidFill>
                  <a:srgbClr val="660066"/>
                </a:solidFill>
              </a:rPr>
              <a:t>Социокультурное</a:t>
            </a:r>
            <a:r>
              <a:rPr lang="ru-RU" sz="4000" dirty="0" smtClean="0">
                <a:solidFill>
                  <a:srgbClr val="660066"/>
                </a:solidFill>
              </a:rPr>
              <a:t> пространство</a:t>
            </a:r>
            <a:endParaRPr lang="ru-RU" sz="4000" dirty="0">
              <a:solidFill>
                <a:srgbClr val="66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660066"/>
                </a:solidFill>
              </a:rPr>
              <a:t>Городская программа «Мир искусств -  детям!»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660066"/>
                </a:solidFill>
              </a:rPr>
              <a:t>экскурсии;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660066"/>
                </a:solidFill>
              </a:rPr>
              <a:t>выставки;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660066"/>
                </a:solidFill>
              </a:rPr>
              <a:t>музеи;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660066"/>
                </a:solidFill>
              </a:rPr>
              <a:t>библиотеки;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660066"/>
                </a:solidFill>
              </a:rPr>
              <a:t>концерты;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660066"/>
                </a:solidFill>
              </a:rPr>
              <a:t>театры.</a:t>
            </a:r>
            <a:endParaRPr lang="ru-RU" sz="2400" dirty="0">
              <a:solidFill>
                <a:srgbClr val="660066"/>
              </a:solidFill>
            </a:endParaRPr>
          </a:p>
        </p:txBody>
      </p:sp>
      <p:pic>
        <p:nvPicPr>
          <p:cNvPr id="6" name="Рисунок 5" descr="IMG_21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5979" y="3717032"/>
            <a:ext cx="3558485" cy="252822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6BE0C-6EC8-4279-8F4E-62320D2EB0BB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5415</TotalTime>
  <Words>403</Words>
  <Application>Microsoft Office PowerPoint</Application>
  <PresentationFormat>Экран (4:3)</PresentationFormat>
  <Paragraphs>82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Diseño predeterminado</vt:lpstr>
      <vt:lpstr>«Музыка как средство духовно-нравственного воспитания личности в учебной и внеурочной деятельности»</vt:lpstr>
      <vt:lpstr>Единство урочной и внеурочной деятельности</vt:lpstr>
      <vt:lpstr>Нетрадиционные уроки</vt:lpstr>
      <vt:lpstr>Внеурочная и внеклассная  деятельность </vt:lpstr>
      <vt:lpstr>Предметная неделя</vt:lpstr>
      <vt:lpstr>Фотоматериал</vt:lpstr>
      <vt:lpstr>Участники городской научно-практической конференции «Дружба народов глазами ребенка». Номинация «Фотография»</vt:lpstr>
      <vt:lpstr>Конкурсы, фестивали, сетевые проекты</vt:lpstr>
      <vt:lpstr>Социокультурное пространство</vt:lpstr>
      <vt:lpstr>Заключение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Пользователь</cp:lastModifiedBy>
  <cp:revision>742</cp:revision>
  <dcterms:created xsi:type="dcterms:W3CDTF">2010-05-23T14:28:12Z</dcterms:created>
  <dcterms:modified xsi:type="dcterms:W3CDTF">2018-01-22T20:08:40Z</dcterms:modified>
</cp:coreProperties>
</file>