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1B89F9-F3C5-4966-A4A0-E0D10331CA5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4F19B6-D8D6-49F3-B9A8-D428F441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410200" y="1357298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80" y="2428868"/>
            <a:ext cx="350046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 позиционные СС</a:t>
            </a:r>
            <a:endParaRPr lang="ru-RU" sz="28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57752" y="4357694"/>
            <a:ext cx="714348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/>
              <a:t>Римская</a:t>
            </a:r>
            <a:endParaRPr lang="ru-RU" sz="3600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43570" y="4357694"/>
            <a:ext cx="714348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/>
              <a:t>Египетская</a:t>
            </a:r>
            <a:endParaRPr lang="ru-RU" sz="3600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072330" y="4357694"/>
            <a:ext cx="714348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/>
              <a:t>Унарная</a:t>
            </a:r>
            <a:endParaRPr lang="ru-RU" sz="3600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7715272" y="4357694"/>
            <a:ext cx="714348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3200" dirty="0" smtClean="0"/>
              <a:t>Старорусская</a:t>
            </a:r>
            <a:endParaRPr lang="ru-RU" sz="3200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8429652" y="4357694"/>
            <a:ext cx="714348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2400" dirty="0" smtClean="0"/>
              <a:t>Славянская кириллическая</a:t>
            </a:r>
            <a:endParaRPr lang="ru-RU" sz="2400" dirty="0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0" y="4357694"/>
            <a:ext cx="714348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/>
              <a:t>Двоичная</a:t>
            </a:r>
            <a:endParaRPr lang="ru-RU" sz="3600" dirty="0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714348" y="4357694"/>
            <a:ext cx="714348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3000" dirty="0" smtClean="0"/>
              <a:t>Восьмеричная</a:t>
            </a:r>
            <a:endParaRPr lang="ru-RU" sz="3000" dirty="0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2143108" y="4357694"/>
            <a:ext cx="714348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3000" dirty="0" smtClean="0"/>
              <a:t>Десятичная</a:t>
            </a:r>
            <a:endParaRPr lang="ru-RU" sz="3000" dirty="0"/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3500430" y="4357694"/>
            <a:ext cx="714348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2000" b="1" dirty="0" smtClean="0"/>
              <a:t>Шестнадцатеричная</a:t>
            </a: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2857488" y="4357694"/>
            <a:ext cx="714380" cy="250030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2400" dirty="0" smtClean="0"/>
              <a:t>Двенадцатеричная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0"/>
            <a:ext cx="4650036" cy="1343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Системы счисления</a:t>
            </a:r>
            <a:endParaRPr lang="ru-RU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2819400" y="1357298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52" y="2428868"/>
            <a:ext cx="321467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Позиционные СС</a:t>
            </a:r>
            <a:endParaRPr lang="ru-RU" sz="2800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85720" y="321468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143108" y="321468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733644" y="321945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1285852" y="321468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286116" y="321945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5286380" y="320991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7143768" y="320991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734304" y="321468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6286512" y="320991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8286776" y="3214686"/>
            <a:ext cx="60960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57356" y="0"/>
            <a:ext cx="5572164" cy="85725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Цифры: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0, 1, 2, 3, 4, 5, 6, 7, 8, 9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57356" y="857232"/>
            <a:ext cx="5572164" cy="85725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Числа: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123, 45678,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1010011, CXL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" cstate="print"/>
          <a:srcRect l="14648" t="33203" r="25293" b="32617"/>
          <a:stretch>
            <a:fillRect/>
          </a:stretch>
        </p:blipFill>
        <p:spPr bwMode="auto">
          <a:xfrm>
            <a:off x="0" y="2428868"/>
            <a:ext cx="91440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3" cstate="print"/>
          <a:srcRect l="16846" t="30273" r="27490" b="19922"/>
          <a:stretch>
            <a:fillRect/>
          </a:stretch>
        </p:blipFill>
        <p:spPr bwMode="auto">
          <a:xfrm>
            <a:off x="0" y="214290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" name="Rectangle 4"/>
          <p:cNvSpPr txBox="1">
            <a:spLocks noChangeArrowheads="1"/>
          </p:cNvSpPr>
          <p:nvPr/>
        </p:nvSpPr>
        <p:spPr bwMode="auto">
          <a:xfrm>
            <a:off x="0" y="1571625"/>
            <a:ext cx="9143999" cy="35761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Основание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(количество цифр):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  <a:p>
            <a:pPr marL="0" marR="0" lvl="0" indent="0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Алфавит: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0, 1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3, 4, 5, 6, 7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8, 9</a:t>
            </a:r>
          </a:p>
          <a:p>
            <a:pPr marL="0" marR="0" lvl="0" indent="0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Один десятичный разряд в десятичной системе счисления  называют декадой.</a:t>
            </a:r>
          </a:p>
          <a:p>
            <a:pPr marL="0" marR="0" lvl="0" indent="0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Целое число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десятичной системе счисления представляется в виде конечной линейной комбинации степеней числа 10</a:t>
            </a:r>
          </a:p>
          <a:p>
            <a:pPr marL="0" marR="0" lvl="0" indent="0" defTabSz="914400" rtl="0" eaLnBrk="0" fontAlgn="auto" latinLnBrk="0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2380  =  2000 +  300 +  80    =  10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+  10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+ 10 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4" cstate="print"/>
          <a:srcRect l="16845" t="29297" r="28955" b="17968"/>
          <a:stretch>
            <a:fillRect/>
          </a:stretch>
        </p:blipFill>
        <p:spPr bwMode="auto">
          <a:xfrm>
            <a:off x="285720" y="-24"/>
            <a:ext cx="8715436" cy="53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" name="Picture 3"/>
          <p:cNvPicPr>
            <a:picLocks noChangeAspect="1" noChangeArrowheads="1"/>
          </p:cNvPicPr>
          <p:nvPr/>
        </p:nvPicPr>
        <p:blipFill>
          <a:blip r:embed="rId5" cstate="print"/>
          <a:srcRect l="15381" t="27344" r="27490" b="17968"/>
          <a:stretch>
            <a:fillRect/>
          </a:stretch>
        </p:blipFill>
        <p:spPr bwMode="auto">
          <a:xfrm>
            <a:off x="142876" y="71414"/>
            <a:ext cx="885828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214282" y="2143116"/>
            <a:ext cx="5429288" cy="200026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Позиционная система счисления </a:t>
            </a:r>
            <a:r>
              <a:rPr lang="ru-RU" sz="2000" dirty="0" smtClean="0"/>
              <a:t>- значение цифры  зависит от ее места </a:t>
            </a:r>
            <a:r>
              <a:rPr lang="ru-RU" sz="2000" i="1" dirty="0" smtClean="0"/>
              <a:t>(позиции)</a:t>
            </a:r>
            <a:r>
              <a:rPr lang="ru-RU" sz="2000" dirty="0" smtClean="0"/>
              <a:t> в записи числа</a:t>
            </a:r>
          </a:p>
          <a:p>
            <a:r>
              <a:rPr lang="ru-RU" sz="2000" dirty="0" smtClean="0"/>
              <a:t>Позиция цифры в числе называется </a:t>
            </a:r>
            <a:r>
              <a:rPr lang="ru-RU" sz="2000" b="1" i="1" dirty="0" smtClean="0">
                <a:solidFill>
                  <a:srgbClr val="7030A0"/>
                </a:solidFill>
              </a:rPr>
              <a:t>разрядом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Каждая позиционная </a:t>
            </a:r>
            <a:r>
              <a:rPr lang="ru-RU" sz="2000" dirty="0" err="1" smtClean="0"/>
              <a:t>сс</a:t>
            </a:r>
            <a:r>
              <a:rPr lang="ru-RU" sz="2000" dirty="0" smtClean="0"/>
              <a:t> имеет определенный </a:t>
            </a:r>
            <a:r>
              <a:rPr lang="ru-RU" sz="2000" b="1" i="1" dirty="0" smtClean="0">
                <a:solidFill>
                  <a:srgbClr val="7030A0"/>
                </a:solidFill>
              </a:rPr>
              <a:t>алфавит</a:t>
            </a:r>
            <a:r>
              <a:rPr lang="ru-RU" sz="2000" b="1" i="1" dirty="0" smtClean="0"/>
              <a:t> цифр </a:t>
            </a:r>
            <a:r>
              <a:rPr lang="ru-RU" sz="2000" dirty="0" smtClean="0"/>
              <a:t>и </a:t>
            </a:r>
            <a:r>
              <a:rPr lang="ru-RU" sz="2000" b="1" i="1" dirty="0" smtClean="0">
                <a:solidFill>
                  <a:srgbClr val="7030A0"/>
                </a:solidFill>
              </a:rPr>
              <a:t>основание</a:t>
            </a:r>
            <a:r>
              <a:rPr lang="ru-RU" sz="2000" b="1" i="1" dirty="0" smtClean="0"/>
              <a:t>.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9144000" cy="40719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качестве цифр в римской системе используются: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</a:rPr>
              <a:t>I(1), </a:t>
            </a:r>
            <a:r>
              <a:rPr lang="ru-RU" sz="2400" b="1" dirty="0" smtClean="0">
                <a:solidFill>
                  <a:schemeClr val="hlink"/>
                </a:solidFill>
              </a:rPr>
              <a:t>  </a:t>
            </a:r>
            <a:r>
              <a:rPr lang="en-US" sz="2400" b="1" dirty="0" smtClean="0">
                <a:solidFill>
                  <a:schemeClr val="hlink"/>
                </a:solidFill>
              </a:rPr>
              <a:t>II (2), </a:t>
            </a:r>
            <a:r>
              <a:rPr lang="ru-RU" sz="2400" b="1" dirty="0" smtClean="0">
                <a:solidFill>
                  <a:schemeClr val="hlink"/>
                </a:solidFill>
              </a:rPr>
              <a:t>  </a:t>
            </a:r>
            <a:r>
              <a:rPr lang="en-US" sz="2400" b="1" dirty="0" smtClean="0">
                <a:solidFill>
                  <a:schemeClr val="hlink"/>
                </a:solidFill>
              </a:rPr>
              <a:t>III(3), </a:t>
            </a: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V(5), </a:t>
            </a: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X(10), </a:t>
            </a: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L(50), </a:t>
            </a: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C(100), </a:t>
            </a: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D(500), </a:t>
            </a: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M(1000)</a:t>
            </a:r>
            <a:endParaRPr lang="ru-RU" sz="2400" b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>
              <a:solidFill>
                <a:schemeClr val="hlink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Если меньшее число стоит </a:t>
            </a:r>
            <a:r>
              <a:rPr lang="ru-RU" sz="2400" b="1" dirty="0" smtClean="0">
                <a:solidFill>
                  <a:srgbClr val="7030A0"/>
                </a:solidFill>
              </a:rPr>
              <a:t>перед</a:t>
            </a:r>
            <a:r>
              <a:rPr lang="ru-RU" sz="2400" dirty="0" smtClean="0"/>
              <a:t> цифрой, то его </a:t>
            </a:r>
            <a:r>
              <a:rPr lang="ru-RU" sz="2400" b="1" dirty="0" smtClean="0">
                <a:solidFill>
                  <a:srgbClr val="7030A0"/>
                </a:solidFill>
              </a:rPr>
              <a:t>вычитают</a:t>
            </a:r>
            <a:r>
              <a:rPr lang="ru-RU" sz="2400" dirty="0" smtClean="0"/>
              <a:t> из числа,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Если меньшее число стоит </a:t>
            </a:r>
            <a:r>
              <a:rPr lang="ru-RU" sz="2400" b="1" dirty="0" smtClean="0">
                <a:solidFill>
                  <a:srgbClr val="7030A0"/>
                </a:solidFill>
              </a:rPr>
              <a:t>после</a:t>
            </a:r>
            <a:r>
              <a:rPr lang="ru-RU" sz="2400" dirty="0" smtClean="0"/>
              <a:t> цифры, то его </a:t>
            </a:r>
            <a:r>
              <a:rPr lang="ru-RU" sz="2400" b="1" dirty="0" smtClean="0">
                <a:solidFill>
                  <a:srgbClr val="7030A0"/>
                </a:solidFill>
              </a:rPr>
              <a:t>прибавляют</a:t>
            </a:r>
            <a:r>
              <a:rPr lang="ru-RU" sz="2400" dirty="0" smtClean="0"/>
              <a:t> к числу</a:t>
            </a:r>
            <a:endParaRPr lang="ru-RU" sz="24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2400" dirty="0" smtClean="0"/>
              <a:t>Обычно не ставят больше </a:t>
            </a:r>
            <a:r>
              <a:rPr lang="ru-RU" sz="2400" b="1" dirty="0" smtClean="0">
                <a:solidFill>
                  <a:srgbClr val="7030A0"/>
                </a:solidFill>
              </a:rPr>
              <a:t>трех</a:t>
            </a:r>
            <a:r>
              <a:rPr lang="ru-RU" sz="2400" dirty="0" smtClean="0"/>
              <a:t>   одинаковых цифр</a:t>
            </a:r>
            <a:r>
              <a:rPr lang="en-US" sz="2400" dirty="0" smtClean="0"/>
              <a:t> </a:t>
            </a:r>
            <a:r>
              <a:rPr lang="ru-RU" sz="2400" dirty="0" smtClean="0"/>
              <a:t>подряд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ru-RU" sz="2400" dirty="0"/>
          </a:p>
          <a:p>
            <a:pPr marL="457200" indent="-457200">
              <a:lnSpc>
                <a:spcPct val="90000"/>
              </a:lnSpc>
            </a:pPr>
            <a:r>
              <a:rPr lang="ru-RU" sz="2400" dirty="0" smtClean="0"/>
              <a:t>Пример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  <a:r>
              <a:rPr lang="ru-RU" sz="2400" dirty="0" smtClean="0">
                <a:solidFill>
                  <a:srgbClr val="7030A0"/>
                </a:solidFill>
              </a:rPr>
              <a:t>       </a:t>
            </a:r>
            <a:r>
              <a:rPr lang="en-US" sz="2400" b="1" u="sng" dirty="0" smtClean="0">
                <a:solidFill>
                  <a:srgbClr val="7030A0"/>
                </a:solidFill>
              </a:rPr>
              <a:t>MDCXLIV</a:t>
            </a:r>
            <a:endParaRPr lang="ru-RU" sz="2400" b="1" u="sng" dirty="0" smtClean="0">
              <a:solidFill>
                <a:srgbClr val="7030A0"/>
              </a:solidFill>
            </a:endParaRPr>
          </a:p>
          <a:p>
            <a:pPr marL="457200" indent="-457200">
              <a:lnSpc>
                <a:spcPct val="90000"/>
              </a:lnSpc>
            </a:pPr>
            <a:endParaRPr lang="ru-RU" sz="2400" dirty="0"/>
          </a:p>
          <a:p>
            <a:pPr marL="457200" indent="-457200"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hlink"/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-214346" y="1571612"/>
            <a:ext cx="9144000" cy="3214710"/>
            <a:chOff x="0" y="500042"/>
            <a:chExt cx="9144000" cy="321471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0" y="500042"/>
              <a:ext cx="9144000" cy="321471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35"/>
            <p:cNvGrpSpPr/>
            <p:nvPr/>
          </p:nvGrpSpPr>
          <p:grpSpPr>
            <a:xfrm>
              <a:off x="454390" y="714356"/>
              <a:ext cx="8689610" cy="2943262"/>
              <a:chOff x="428596" y="3940175"/>
              <a:chExt cx="8689610" cy="2943262"/>
            </a:xfrm>
          </p:grpSpPr>
          <p:pic>
            <p:nvPicPr>
              <p:cNvPr id="68" name="Рисунок 95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28839" y="4097338"/>
                <a:ext cx="47364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Рисунок 96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33589" y="4695825"/>
                <a:ext cx="236822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Рисунок 96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38350" y="5210175"/>
                <a:ext cx="227349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Рисунок 96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64100" y="4049713"/>
                <a:ext cx="13262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Рисунок 96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83150" y="4633913"/>
                <a:ext cx="94729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Рисунок 96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78375" y="5181600"/>
                <a:ext cx="303132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Рисунок 96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865939" y="4068763"/>
                <a:ext cx="274714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Прямоугольник 74"/>
              <p:cNvSpPr>
                <a:spLocks noChangeArrowheads="1"/>
              </p:cNvSpPr>
              <p:nvPr/>
            </p:nvSpPr>
            <p:spPr bwMode="auto">
              <a:xfrm>
                <a:off x="2265363" y="3976688"/>
                <a:ext cx="1728802" cy="1570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0850" indent="-450850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00"/>
                    </a:solidFill>
                  </a:rPr>
                  <a:t>– 1</a:t>
                </a:r>
              </a:p>
              <a:p>
                <a:pPr marL="450850" indent="-450850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00"/>
                    </a:solidFill>
                  </a:rPr>
                  <a:t>– 10</a:t>
                </a:r>
              </a:p>
              <a:p>
                <a:pPr marL="450850" indent="-450850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00"/>
                    </a:solidFill>
                  </a:rPr>
                  <a:t>– 100</a:t>
                </a:r>
              </a:p>
            </p:txBody>
          </p:sp>
          <p:sp>
            <p:nvSpPr>
              <p:cNvPr id="76" name="Прямоугольник 75"/>
              <p:cNvSpPr>
                <a:spLocks noChangeArrowheads="1"/>
              </p:cNvSpPr>
              <p:nvPr/>
            </p:nvSpPr>
            <p:spPr bwMode="auto">
              <a:xfrm>
                <a:off x="5057775" y="3976688"/>
                <a:ext cx="1728803" cy="1570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0850" indent="-450850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00"/>
                    </a:solidFill>
                  </a:rPr>
                  <a:t>– 1</a:t>
                </a:r>
                <a:r>
                  <a:rPr lang="en-US" sz="2400" b="1">
                    <a:solidFill>
                      <a:srgbClr val="000000"/>
                    </a:solidFill>
                  </a:rPr>
                  <a:t>000</a:t>
                </a:r>
                <a:endParaRPr lang="ru-RU" sz="2400" b="1">
                  <a:solidFill>
                    <a:srgbClr val="000000"/>
                  </a:solidFill>
                </a:endParaRPr>
              </a:p>
              <a:p>
                <a:pPr marL="450850" indent="-450850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00"/>
                    </a:solidFill>
                  </a:rPr>
                  <a:t>– 10</a:t>
                </a:r>
                <a:r>
                  <a:rPr lang="en-US" sz="2400" b="1">
                    <a:solidFill>
                      <a:srgbClr val="000000"/>
                    </a:solidFill>
                  </a:rPr>
                  <a:t>000</a:t>
                </a:r>
                <a:endParaRPr lang="ru-RU" sz="2400" b="1">
                  <a:solidFill>
                    <a:srgbClr val="000000"/>
                  </a:solidFill>
                </a:endParaRPr>
              </a:p>
              <a:p>
                <a:pPr marL="450850" indent="-450850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00"/>
                    </a:solidFill>
                  </a:rPr>
                  <a:t>– 100</a:t>
                </a:r>
                <a:r>
                  <a:rPr lang="en-US" sz="2400" b="1">
                    <a:solidFill>
                      <a:srgbClr val="000000"/>
                    </a:solidFill>
                  </a:rPr>
                  <a:t>000</a:t>
                </a:r>
                <a:endParaRPr lang="ru-RU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Прямоугольник 76"/>
              <p:cNvSpPr>
                <a:spLocks noChangeArrowheads="1"/>
              </p:cNvSpPr>
              <p:nvPr/>
            </p:nvSpPr>
            <p:spPr bwMode="auto">
              <a:xfrm>
                <a:off x="7121525" y="3976688"/>
                <a:ext cx="1728803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0850" indent="-450850" eaLnBrk="0" hangingPunct="0"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00"/>
                    </a:solidFill>
                  </a:rPr>
                  <a:t>– 100</a:t>
                </a:r>
                <a:r>
                  <a:rPr lang="en-US" sz="2400" b="1">
                    <a:solidFill>
                      <a:srgbClr val="000000"/>
                    </a:solidFill>
                  </a:rPr>
                  <a:t>0000</a:t>
                </a:r>
                <a:endParaRPr lang="ru-RU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AutoShape 10"/>
              <p:cNvSpPr>
                <a:spLocks noChangeArrowheads="1"/>
              </p:cNvSpPr>
              <p:nvPr/>
            </p:nvSpPr>
            <p:spPr bwMode="auto">
              <a:xfrm>
                <a:off x="482600" y="3976688"/>
                <a:ext cx="1119380" cy="419100"/>
              </a:xfrm>
              <a:prstGeom prst="wedgeRoundRectCallout">
                <a:avLst>
                  <a:gd name="adj1" fmla="val 87414"/>
                  <a:gd name="adj2" fmla="val 6594"/>
                  <a:gd name="adj3" fmla="val 16667"/>
                </a:avLst>
              </a:prstGeom>
              <a:solidFill>
                <a:srgbClr val="E6E6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dirty="0">
                    <a:latin typeface="Arial" pitchFamily="34" charset="0"/>
                  </a:rPr>
                  <a:t>чёрта</a:t>
                </a:r>
              </a:p>
            </p:txBody>
          </p:sp>
          <p:sp>
            <p:nvSpPr>
              <p:cNvPr id="79" name="AutoShape 10"/>
              <p:cNvSpPr>
                <a:spLocks noChangeArrowheads="1"/>
              </p:cNvSpPr>
              <p:nvPr/>
            </p:nvSpPr>
            <p:spPr bwMode="auto">
              <a:xfrm>
                <a:off x="482600" y="4560888"/>
                <a:ext cx="1119380" cy="419100"/>
              </a:xfrm>
              <a:prstGeom prst="wedgeRoundRectCallout">
                <a:avLst>
                  <a:gd name="adj1" fmla="val 87414"/>
                  <a:gd name="adj2" fmla="val 6594"/>
                  <a:gd name="adj3" fmla="val 16667"/>
                </a:avLst>
              </a:prstGeom>
              <a:solidFill>
                <a:srgbClr val="E6E6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dirty="0">
                    <a:latin typeface="Arial" pitchFamily="34" charset="0"/>
                  </a:rPr>
                  <a:t>хомут</a:t>
                </a:r>
              </a:p>
            </p:txBody>
          </p:sp>
          <p:sp>
            <p:nvSpPr>
              <p:cNvPr id="80" name="AutoShape 10"/>
              <p:cNvSpPr>
                <a:spLocks noChangeArrowheads="1"/>
              </p:cNvSpPr>
              <p:nvPr/>
            </p:nvSpPr>
            <p:spPr bwMode="auto">
              <a:xfrm>
                <a:off x="482600" y="5145088"/>
                <a:ext cx="1119380" cy="419100"/>
              </a:xfrm>
              <a:prstGeom prst="wedgeRoundRectCallout">
                <a:avLst>
                  <a:gd name="adj1" fmla="val 87414"/>
                  <a:gd name="adj2" fmla="val 6594"/>
                  <a:gd name="adj3" fmla="val 16667"/>
                </a:avLst>
              </a:prstGeom>
              <a:solidFill>
                <a:srgbClr val="E6E6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dirty="0">
                    <a:latin typeface="Arial" pitchFamily="34" charset="0"/>
                  </a:rPr>
                  <a:t>верёвка</a:t>
                </a:r>
              </a:p>
            </p:txBody>
          </p:sp>
          <p:sp>
            <p:nvSpPr>
              <p:cNvPr id="81" name="AutoShape 10"/>
              <p:cNvSpPr>
                <a:spLocks noChangeArrowheads="1"/>
              </p:cNvSpPr>
              <p:nvPr/>
            </p:nvSpPr>
            <p:spPr bwMode="auto">
              <a:xfrm>
                <a:off x="3476625" y="3940175"/>
                <a:ext cx="974129" cy="419100"/>
              </a:xfrm>
              <a:prstGeom prst="wedgeRoundRectCallout">
                <a:avLst>
                  <a:gd name="adj1" fmla="val 87414"/>
                  <a:gd name="adj2" fmla="val 6594"/>
                  <a:gd name="adj3" fmla="val 16667"/>
                </a:avLst>
              </a:prstGeom>
              <a:solidFill>
                <a:srgbClr val="E6E6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dirty="0">
                    <a:latin typeface="Arial" pitchFamily="34" charset="0"/>
                  </a:rPr>
                  <a:t>лотос</a:t>
                </a:r>
              </a:p>
            </p:txBody>
          </p:sp>
          <p:sp>
            <p:nvSpPr>
              <p:cNvPr id="82" name="AutoShape 10"/>
              <p:cNvSpPr>
                <a:spLocks noChangeArrowheads="1"/>
              </p:cNvSpPr>
              <p:nvPr/>
            </p:nvSpPr>
            <p:spPr bwMode="auto">
              <a:xfrm>
                <a:off x="3476625" y="4543425"/>
                <a:ext cx="974129" cy="419100"/>
              </a:xfrm>
              <a:prstGeom prst="wedgeRoundRectCallout">
                <a:avLst>
                  <a:gd name="adj1" fmla="val 87414"/>
                  <a:gd name="adj2" fmla="val 6594"/>
                  <a:gd name="adj3" fmla="val 16667"/>
                </a:avLst>
              </a:prstGeom>
              <a:solidFill>
                <a:srgbClr val="E6E6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dirty="0">
                    <a:latin typeface="Arial" pitchFamily="34" charset="0"/>
                  </a:rPr>
                  <a:t>палец</a:t>
                </a:r>
              </a:p>
            </p:txBody>
          </p:sp>
          <p:sp>
            <p:nvSpPr>
              <p:cNvPr id="83" name="AutoShape 10"/>
              <p:cNvSpPr>
                <a:spLocks noChangeArrowheads="1"/>
              </p:cNvSpPr>
              <p:nvPr/>
            </p:nvSpPr>
            <p:spPr bwMode="auto">
              <a:xfrm>
                <a:off x="3367088" y="5145088"/>
                <a:ext cx="1234633" cy="419100"/>
              </a:xfrm>
              <a:prstGeom prst="wedgeRoundRectCallout">
                <a:avLst>
                  <a:gd name="adj1" fmla="val 61014"/>
                  <a:gd name="adj2" fmla="val 2769"/>
                  <a:gd name="adj3" fmla="val 16667"/>
                </a:avLst>
              </a:prstGeom>
              <a:solidFill>
                <a:srgbClr val="E6E6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dirty="0">
                    <a:latin typeface="Arial" pitchFamily="34" charset="0"/>
                  </a:rPr>
                  <a:t>лягушка</a:t>
                </a:r>
              </a:p>
            </p:txBody>
          </p:sp>
          <p:sp>
            <p:nvSpPr>
              <p:cNvPr id="84" name="AutoShape 10"/>
              <p:cNvSpPr>
                <a:spLocks noChangeArrowheads="1"/>
              </p:cNvSpPr>
              <p:nvPr/>
            </p:nvSpPr>
            <p:spPr bwMode="auto">
              <a:xfrm>
                <a:off x="6908800" y="4633913"/>
                <a:ext cx="1234633" cy="419100"/>
              </a:xfrm>
              <a:prstGeom prst="wedgeRoundRectCallout">
                <a:avLst>
                  <a:gd name="adj1" fmla="val -40432"/>
                  <a:gd name="adj2" fmla="val -107043"/>
                  <a:gd name="adj3" fmla="val 16667"/>
                </a:avLst>
              </a:prstGeom>
              <a:solidFill>
                <a:srgbClr val="E6E6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dirty="0">
                    <a:latin typeface="Arial" pitchFamily="34" charset="0"/>
                  </a:rPr>
                  <a:t>человек</a:t>
                </a:r>
              </a:p>
            </p:txBody>
          </p:sp>
          <p:grpSp>
            <p:nvGrpSpPr>
              <p:cNvPr id="85" name="Группа 43"/>
              <p:cNvGrpSpPr>
                <a:grpSpLocks/>
              </p:cNvGrpSpPr>
              <p:nvPr/>
            </p:nvGrpSpPr>
            <p:grpSpPr bwMode="auto">
              <a:xfrm>
                <a:off x="428596" y="5786438"/>
                <a:ext cx="3929689" cy="819150"/>
                <a:chOff x="887454" y="5787230"/>
                <a:chExt cx="3860625" cy="818250"/>
              </a:xfrm>
            </p:grpSpPr>
            <p:pic>
              <p:nvPicPr>
                <p:cNvPr id="87" name="Рисунок 96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887454" y="5787230"/>
                  <a:ext cx="279402" cy="818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8" name="Рисунок 96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229611" y="5975012"/>
                  <a:ext cx="478974" cy="518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9" name="Рисунок 96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771340" y="5975012"/>
                  <a:ext cx="478974" cy="518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0" name="Рисунок 96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313069" y="5938497"/>
                  <a:ext cx="498932" cy="518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1" name="Рисунок 96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874756" y="5938497"/>
                  <a:ext cx="498932" cy="518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" name="Рисунок 96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436443" y="5938497"/>
                  <a:ext cx="498932" cy="518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3" name="Рисунок 95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998130" y="5875899"/>
                  <a:ext cx="99786" cy="618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4" name="Рисунок 95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60671" y="5875899"/>
                  <a:ext cx="99786" cy="618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5" name="Рисунок 95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23212" y="5875899"/>
                  <a:ext cx="99786" cy="618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6" name="Рисунок 95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485753" y="5875899"/>
                  <a:ext cx="99786" cy="618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7" name="Рисунок 95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648293" y="5875899"/>
                  <a:ext cx="99786" cy="618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4429124" y="5929330"/>
                <a:ext cx="468908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 1000 + 100 + 100 + 10 + 10 +  +  10 + 5 = 1235</a:t>
                </a:r>
                <a:endParaRPr lang="ru-RU" sz="2800" dirty="0"/>
              </a:p>
            </p:txBody>
          </p:sp>
        </p:grpSp>
      </p:grpSp>
      <p:grpSp>
        <p:nvGrpSpPr>
          <p:cNvPr id="99" name="Группа 98"/>
          <p:cNvGrpSpPr/>
          <p:nvPr/>
        </p:nvGrpSpPr>
        <p:grpSpPr>
          <a:xfrm>
            <a:off x="-214346" y="2000240"/>
            <a:ext cx="9144000" cy="3214710"/>
            <a:chOff x="0" y="2500306"/>
            <a:chExt cx="9144000" cy="321471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0" y="2500306"/>
              <a:ext cx="9144000" cy="321471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40"/>
            <p:cNvGrpSpPr/>
            <p:nvPr/>
          </p:nvGrpSpPr>
          <p:grpSpPr>
            <a:xfrm>
              <a:off x="214282" y="2928934"/>
              <a:ext cx="8609013" cy="2492990"/>
              <a:chOff x="214282" y="2928934"/>
              <a:chExt cx="8609013" cy="2492990"/>
            </a:xfrm>
          </p:grpSpPr>
          <p:sp>
            <p:nvSpPr>
              <p:cNvPr id="102" name="Text Box 5"/>
              <p:cNvSpPr txBox="1">
                <a:spLocks noChangeArrowheads="1"/>
              </p:cNvSpPr>
              <p:nvPr/>
            </p:nvSpPr>
            <p:spPr bwMode="auto">
              <a:xfrm>
                <a:off x="214282" y="2928934"/>
                <a:ext cx="8609013" cy="2492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0850" indent="-450850" eaLnBrk="0" hangingPunct="0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ru-RU" sz="2400" b="1" dirty="0">
                    <a:solidFill>
                      <a:schemeClr val="accent2"/>
                    </a:solidFill>
                  </a:rPr>
                  <a:t>Унарная </a:t>
                </a:r>
                <a:r>
                  <a:rPr lang="ru-RU" sz="2400" dirty="0"/>
                  <a:t>– одна цифра обозначает единицу (1 день, </a:t>
                </a:r>
                <a:br>
                  <a:rPr lang="ru-RU" sz="2400" dirty="0"/>
                </a:br>
                <a:r>
                  <a:rPr lang="ru-RU" sz="2400" dirty="0"/>
                  <a:t>1 камень, 1 баран, …)</a:t>
                </a:r>
              </a:p>
              <a:p>
                <a:pPr marL="450850" indent="-450850" eaLnBrk="0" hangingPunct="0">
                  <a:spcBef>
                    <a:spcPct val="50000"/>
                  </a:spcBef>
                  <a:buFont typeface="Wingdings" pitchFamily="2" charset="2"/>
                  <a:buNone/>
                </a:pPr>
                <a:endParaRPr lang="ru-RU" sz="2400" dirty="0"/>
              </a:p>
              <a:p>
                <a:pPr marL="450850" indent="-450850" eaLnBrk="0" hangingPunct="0">
                  <a:spcBef>
                    <a:spcPct val="50000"/>
                  </a:spcBef>
                  <a:buFont typeface="Wingdings" pitchFamily="2" charset="2"/>
                  <a:buNone/>
                </a:pPr>
                <a:endParaRPr lang="ru-RU" sz="2400" dirty="0"/>
              </a:p>
              <a:p>
                <a:pPr marL="450850" indent="-450850" eaLnBrk="0" hangingPunct="0">
                  <a:spcBef>
                    <a:spcPct val="50000"/>
                  </a:spcBef>
                  <a:buFont typeface="Wingdings" pitchFamily="2" charset="2"/>
                  <a:buNone/>
                </a:pPr>
                <a:endParaRPr lang="ru-RU" sz="2400" dirty="0"/>
              </a:p>
            </p:txBody>
          </p:sp>
          <p:pic>
            <p:nvPicPr>
              <p:cNvPr id="103" name="Picture 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28596" y="3786190"/>
                <a:ext cx="1585913" cy="1265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7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000364" y="3643314"/>
                <a:ext cx="1504950" cy="1693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8" descr="zarub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929190" y="4286256"/>
                <a:ext cx="3541712" cy="458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" name="Группа 106"/>
          <p:cNvGrpSpPr/>
          <p:nvPr/>
        </p:nvGrpSpPr>
        <p:grpSpPr>
          <a:xfrm>
            <a:off x="0" y="2000240"/>
            <a:ext cx="9144000" cy="3214710"/>
            <a:chOff x="0" y="2500306"/>
            <a:chExt cx="9144000" cy="3214710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0" y="2500306"/>
              <a:ext cx="9144000" cy="321471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643306" y="2500306"/>
              <a:ext cx="550069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Знаки означают: </a:t>
              </a:r>
            </a:p>
            <a:p>
              <a:r>
                <a:rPr lang="ru-RU" sz="2400" dirty="0" smtClean="0"/>
                <a:t>звезда – 1000 р.,   колесо - 100 р.,      </a:t>
              </a:r>
            </a:p>
            <a:p>
              <a:r>
                <a:rPr lang="ru-RU" sz="2400" dirty="0" smtClean="0"/>
                <a:t>квадрат – 10 р.,         Х – 1 р.,   </a:t>
              </a:r>
            </a:p>
            <a:p>
              <a:r>
                <a:rPr lang="en-US" sz="2400" dirty="0" smtClean="0"/>
                <a:t>IIIIIIIIII</a:t>
              </a:r>
              <a:r>
                <a:rPr lang="ru-RU" sz="2400" dirty="0" smtClean="0"/>
                <a:t> – 10 к.,    </a:t>
              </a:r>
              <a:r>
                <a:rPr lang="en-US" sz="2400" dirty="0" smtClean="0"/>
                <a:t>I </a:t>
              </a:r>
              <a:r>
                <a:rPr lang="ru-RU" sz="2400" dirty="0" smtClean="0"/>
                <a:t>– 1 к. </a:t>
              </a:r>
            </a:p>
            <a:p>
              <a:r>
                <a:rPr lang="ru-RU" sz="2400" dirty="0" smtClean="0"/>
                <a:t>Дабы нельзя было сделать здесь никаких прибавлений, все  таковые знаки очерчивать кругом прямыми линиями.</a:t>
              </a:r>
            </a:p>
          </p:txBody>
        </p:sp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 r="1173" b="10680"/>
            <a:stretch>
              <a:fillRect/>
            </a:stretch>
          </p:blipFill>
          <p:spPr bwMode="auto">
            <a:xfrm>
              <a:off x="285720" y="2500306"/>
              <a:ext cx="2735098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" name="Группа 111"/>
          <p:cNvGrpSpPr/>
          <p:nvPr/>
        </p:nvGrpSpPr>
        <p:grpSpPr>
          <a:xfrm>
            <a:off x="0" y="1428736"/>
            <a:ext cx="9144000" cy="3857652"/>
            <a:chOff x="0" y="857232"/>
            <a:chExt cx="9144000" cy="5000660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0" y="857232"/>
              <a:ext cx="9144000" cy="500066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4" name="Группа 37"/>
            <p:cNvGrpSpPr/>
            <p:nvPr/>
          </p:nvGrpSpPr>
          <p:grpSpPr>
            <a:xfrm>
              <a:off x="428596" y="1071549"/>
              <a:ext cx="8220075" cy="4586284"/>
              <a:chOff x="990600" y="1960566"/>
              <a:chExt cx="8220075" cy="4586284"/>
            </a:xfrm>
          </p:grpSpPr>
          <p:pic>
            <p:nvPicPr>
              <p:cNvPr id="115" name="Picture 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990600" y="3071813"/>
                <a:ext cx="657225" cy="657225"/>
              </a:xfrm>
              <a:prstGeom prst="rect">
                <a:avLst/>
              </a:prstGeom>
              <a:noFill/>
            </p:spPr>
          </p:pic>
          <p:pic>
            <p:nvPicPr>
              <p:cNvPr id="116" name="Picture 5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346450" y="3013075"/>
                <a:ext cx="647700" cy="657225"/>
              </a:xfrm>
              <a:prstGeom prst="rect">
                <a:avLst/>
              </a:prstGeom>
              <a:noFill/>
            </p:spPr>
          </p:pic>
          <p:pic>
            <p:nvPicPr>
              <p:cNvPr id="117" name="Picture 6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5588000" y="3005138"/>
                <a:ext cx="714375" cy="704850"/>
              </a:xfrm>
              <a:prstGeom prst="rect">
                <a:avLst/>
              </a:prstGeom>
              <a:noFill/>
            </p:spPr>
          </p:pic>
          <p:pic>
            <p:nvPicPr>
              <p:cNvPr id="118" name="Picture 7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077913" y="3986213"/>
                <a:ext cx="771525" cy="742950"/>
              </a:xfrm>
              <a:prstGeom prst="rect">
                <a:avLst/>
              </a:prstGeom>
              <a:noFill/>
            </p:spPr>
          </p:pic>
          <p:pic>
            <p:nvPicPr>
              <p:cNvPr id="119" name="Picture 8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424238" y="3917950"/>
                <a:ext cx="781050" cy="704850"/>
              </a:xfrm>
              <a:prstGeom prst="rect">
                <a:avLst/>
              </a:prstGeom>
              <a:noFill/>
            </p:spPr>
          </p:pic>
          <p:pic>
            <p:nvPicPr>
              <p:cNvPr id="120" name="Picture 9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136650" y="4867275"/>
                <a:ext cx="857250" cy="781050"/>
              </a:xfrm>
              <a:prstGeom prst="rect">
                <a:avLst/>
              </a:prstGeom>
              <a:noFill/>
            </p:spPr>
          </p:pic>
          <p:pic>
            <p:nvPicPr>
              <p:cNvPr id="121" name="Picture 10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2887663" y="4727575"/>
                <a:ext cx="981075" cy="828675"/>
              </a:xfrm>
              <a:prstGeom prst="rect">
                <a:avLst/>
              </a:prstGeom>
              <a:noFill/>
            </p:spPr>
          </p:pic>
          <p:sp>
            <p:nvSpPr>
              <p:cNvPr id="122" name="Text Box 11"/>
              <p:cNvSpPr txBox="1">
                <a:spLocks noChangeArrowheads="1"/>
              </p:cNvSpPr>
              <p:nvPr/>
            </p:nvSpPr>
            <p:spPr bwMode="auto">
              <a:xfrm>
                <a:off x="1811338" y="2176463"/>
                <a:ext cx="129063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- 1000</a:t>
                </a:r>
              </a:p>
            </p:txBody>
          </p:sp>
          <p:sp>
            <p:nvSpPr>
              <p:cNvPr id="123" name="Text Box 12"/>
              <p:cNvSpPr txBox="1">
                <a:spLocks noChangeArrowheads="1"/>
              </p:cNvSpPr>
              <p:nvPr/>
            </p:nvSpPr>
            <p:spPr bwMode="auto">
              <a:xfrm>
                <a:off x="6249988" y="2101850"/>
                <a:ext cx="1290637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Matisse ITC" pitchFamily="82" charset="0"/>
                  </a:rPr>
                  <a:t>- </a:t>
                </a: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7000</a:t>
                </a:r>
              </a:p>
            </p:txBody>
          </p:sp>
          <p:sp>
            <p:nvSpPr>
              <p:cNvPr id="124" name="Text Box 13"/>
              <p:cNvSpPr txBox="1">
                <a:spLocks noChangeArrowheads="1"/>
              </p:cNvSpPr>
              <p:nvPr/>
            </p:nvSpPr>
            <p:spPr bwMode="auto">
              <a:xfrm>
                <a:off x="4056063" y="2101850"/>
                <a:ext cx="1290637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Matisse ITC" pitchFamily="82" charset="0"/>
                  </a:rPr>
                  <a:t>- </a:t>
                </a: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2000</a:t>
                </a:r>
              </a:p>
            </p:txBody>
          </p:sp>
          <p:grpSp>
            <p:nvGrpSpPr>
              <p:cNvPr id="125" name="Group 14"/>
              <p:cNvGrpSpPr>
                <a:grpSpLocks/>
              </p:cNvGrpSpPr>
              <p:nvPr/>
            </p:nvGrpSpPr>
            <p:grpSpPr bwMode="auto">
              <a:xfrm>
                <a:off x="1039813" y="2020888"/>
                <a:ext cx="706438" cy="771525"/>
                <a:chOff x="328" y="1145"/>
                <a:chExt cx="445" cy="486"/>
              </a:xfrm>
            </p:grpSpPr>
            <p:pic>
              <p:nvPicPr>
                <p:cNvPr id="145" name="Picture 15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328" y="1319"/>
                  <a:ext cx="366" cy="3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6" name="Picture 16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397" y="1145"/>
                  <a:ext cx="376" cy="15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26" name="Group 17"/>
              <p:cNvGrpSpPr>
                <a:grpSpLocks/>
              </p:cNvGrpSpPr>
              <p:nvPr/>
            </p:nvGrpSpPr>
            <p:grpSpPr bwMode="auto">
              <a:xfrm>
                <a:off x="3267075" y="1989141"/>
                <a:ext cx="546100" cy="795338"/>
                <a:chOff x="1740" y="1135"/>
                <a:chExt cx="344" cy="501"/>
              </a:xfrm>
            </p:grpSpPr>
            <p:pic>
              <p:nvPicPr>
                <p:cNvPr id="143" name="Picture 18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1740" y="1312"/>
                  <a:ext cx="342" cy="3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4" name="Picture 19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1749" y="1135"/>
                  <a:ext cx="335" cy="13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27" name="Group 20"/>
              <p:cNvGrpSpPr>
                <a:grpSpLocks/>
              </p:cNvGrpSpPr>
              <p:nvPr/>
            </p:nvGrpSpPr>
            <p:grpSpPr bwMode="auto">
              <a:xfrm>
                <a:off x="5529263" y="1960566"/>
                <a:ext cx="625475" cy="817563"/>
                <a:chOff x="3156" y="1107"/>
                <a:chExt cx="394" cy="515"/>
              </a:xfrm>
            </p:grpSpPr>
            <p:pic>
              <p:nvPicPr>
                <p:cNvPr id="141" name="Picture 21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3156" y="1232"/>
                  <a:ext cx="384" cy="39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2" name="Picture 22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3256" y="1107"/>
                  <a:ext cx="294" cy="11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28" name="Text Box 23"/>
              <p:cNvSpPr txBox="1">
                <a:spLocks noChangeArrowheads="1"/>
              </p:cNvSpPr>
              <p:nvPr/>
            </p:nvSpPr>
            <p:spPr bwMode="auto">
              <a:xfrm>
                <a:off x="1779588" y="3103563"/>
                <a:ext cx="1290637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Matisse ITC" pitchFamily="82" charset="0"/>
                  </a:rPr>
                  <a:t>- </a:t>
                </a: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10000</a:t>
                </a:r>
              </a:p>
            </p:txBody>
          </p:sp>
          <p:sp>
            <p:nvSpPr>
              <p:cNvPr id="129" name="Text Box 24"/>
              <p:cNvSpPr txBox="1">
                <a:spLocks noChangeArrowheads="1"/>
              </p:cNvSpPr>
              <p:nvPr/>
            </p:nvSpPr>
            <p:spPr bwMode="auto">
              <a:xfrm>
                <a:off x="4117975" y="3103563"/>
                <a:ext cx="1290638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Matisse ITC" pitchFamily="82" charset="0"/>
                  </a:rPr>
                  <a:t>- </a:t>
                </a: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20000</a:t>
                </a:r>
              </a:p>
            </p:txBody>
          </p:sp>
          <p:sp>
            <p:nvSpPr>
              <p:cNvPr id="130" name="Text Box 25"/>
              <p:cNvSpPr txBox="1">
                <a:spLocks noChangeArrowheads="1"/>
              </p:cNvSpPr>
              <p:nvPr/>
            </p:nvSpPr>
            <p:spPr bwMode="auto">
              <a:xfrm>
                <a:off x="6353175" y="3016250"/>
                <a:ext cx="1290638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Matisse ITC" pitchFamily="82" charset="0"/>
                  </a:rPr>
                  <a:t>- </a:t>
                </a: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50000</a:t>
                </a:r>
              </a:p>
            </p:txBody>
          </p:sp>
          <p:sp>
            <p:nvSpPr>
              <p:cNvPr id="131" name="Text Box 26"/>
              <p:cNvSpPr txBox="1">
                <a:spLocks noChangeArrowheads="1"/>
              </p:cNvSpPr>
              <p:nvPr/>
            </p:nvSpPr>
            <p:spPr bwMode="auto">
              <a:xfrm>
                <a:off x="7802563" y="3092450"/>
                <a:ext cx="140811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dirty="0">
                    <a:solidFill>
                      <a:srgbClr val="CC3300"/>
                    </a:solidFill>
                    <a:latin typeface="Matisse ITC" pitchFamily="82" charset="0"/>
                  </a:rPr>
                  <a:t>(Тьма)</a:t>
                </a:r>
              </a:p>
            </p:txBody>
          </p:sp>
          <p:sp>
            <p:nvSpPr>
              <p:cNvPr id="132" name="Text Box 27"/>
              <p:cNvSpPr txBox="1">
                <a:spLocks noChangeArrowheads="1"/>
              </p:cNvSpPr>
              <p:nvPr/>
            </p:nvSpPr>
            <p:spPr bwMode="auto">
              <a:xfrm>
                <a:off x="4333875" y="4003675"/>
                <a:ext cx="1449388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dirty="0">
                    <a:solidFill>
                      <a:schemeClr val="hlink"/>
                    </a:solidFill>
                    <a:latin typeface="Matisse ITC" pitchFamily="82" charset="0"/>
                  </a:rPr>
                  <a:t>- </a:t>
                </a:r>
                <a:r>
                  <a:rPr lang="ru-RU" sz="2400" b="1" dirty="0">
                    <a:solidFill>
                      <a:schemeClr val="hlink"/>
                    </a:solidFill>
                    <a:latin typeface="Arial" charset="0"/>
                  </a:rPr>
                  <a:t>200000</a:t>
                </a:r>
              </a:p>
            </p:txBody>
          </p:sp>
          <p:sp>
            <p:nvSpPr>
              <p:cNvPr id="133" name="Text Box 28"/>
              <p:cNvSpPr txBox="1">
                <a:spLocks noChangeArrowheads="1"/>
              </p:cNvSpPr>
              <p:nvPr/>
            </p:nvSpPr>
            <p:spPr bwMode="auto">
              <a:xfrm>
                <a:off x="1981200" y="4016375"/>
                <a:ext cx="1449388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Matisse ITC" pitchFamily="82" charset="0"/>
                  </a:rPr>
                  <a:t>- </a:t>
                </a: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100000</a:t>
                </a:r>
              </a:p>
            </p:txBody>
          </p:sp>
          <p:sp>
            <p:nvSpPr>
              <p:cNvPr id="134" name="Text Box 29"/>
              <p:cNvSpPr txBox="1">
                <a:spLocks noChangeArrowheads="1"/>
              </p:cNvSpPr>
              <p:nvPr/>
            </p:nvSpPr>
            <p:spPr bwMode="auto">
              <a:xfrm>
                <a:off x="6175375" y="3902075"/>
                <a:ext cx="1887538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CC3300"/>
                    </a:solidFill>
                    <a:latin typeface="Matisse ITC" pitchFamily="82" charset="0"/>
                  </a:rPr>
                  <a:t>(Легионы)</a:t>
                </a:r>
              </a:p>
            </p:txBody>
          </p:sp>
          <p:sp>
            <p:nvSpPr>
              <p:cNvPr id="135" name="Text Box 30"/>
              <p:cNvSpPr txBox="1">
                <a:spLocks noChangeArrowheads="1"/>
              </p:cNvSpPr>
              <p:nvPr/>
            </p:nvSpPr>
            <p:spPr bwMode="auto">
              <a:xfrm>
                <a:off x="2024063" y="4948238"/>
                <a:ext cx="930275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или</a:t>
                </a:r>
              </a:p>
            </p:txBody>
          </p:sp>
          <p:sp>
            <p:nvSpPr>
              <p:cNvPr id="136" name="Text Box 31"/>
              <p:cNvSpPr txBox="1">
                <a:spLocks noChangeArrowheads="1"/>
              </p:cNvSpPr>
              <p:nvPr/>
            </p:nvSpPr>
            <p:spPr bwMode="auto">
              <a:xfrm>
                <a:off x="3808413" y="4929188"/>
                <a:ext cx="1754187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Matisse ITC" pitchFamily="82" charset="0"/>
                  </a:rPr>
                  <a:t>- </a:t>
                </a: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1000000</a:t>
                </a:r>
              </a:p>
            </p:txBody>
          </p:sp>
          <p:sp>
            <p:nvSpPr>
              <p:cNvPr id="137" name="Text Box 32"/>
              <p:cNvSpPr txBox="1">
                <a:spLocks noChangeArrowheads="1"/>
              </p:cNvSpPr>
              <p:nvPr/>
            </p:nvSpPr>
            <p:spPr bwMode="auto">
              <a:xfrm>
                <a:off x="5897563" y="4873625"/>
                <a:ext cx="1887537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CC3300"/>
                    </a:solidFill>
                    <a:latin typeface="Matisse ITC" pitchFamily="82" charset="0"/>
                  </a:rPr>
                  <a:t>(Леорды)</a:t>
                </a:r>
              </a:p>
            </p:txBody>
          </p:sp>
          <p:pic>
            <p:nvPicPr>
              <p:cNvPr id="138" name="Picture 33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1311275" y="5680075"/>
                <a:ext cx="914400" cy="866775"/>
              </a:xfrm>
              <a:prstGeom prst="rect">
                <a:avLst/>
              </a:prstGeom>
              <a:noFill/>
            </p:spPr>
          </p:pic>
          <p:sp>
            <p:nvSpPr>
              <p:cNvPr id="139" name="Text Box 34"/>
              <p:cNvSpPr txBox="1">
                <a:spLocks noChangeArrowheads="1"/>
              </p:cNvSpPr>
              <p:nvPr/>
            </p:nvSpPr>
            <p:spPr bwMode="auto">
              <a:xfrm>
                <a:off x="4678363" y="5846763"/>
                <a:ext cx="1770062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dirty="0">
                    <a:solidFill>
                      <a:srgbClr val="CC3300"/>
                    </a:solidFill>
                    <a:latin typeface="Matisse ITC" pitchFamily="82" charset="0"/>
                  </a:rPr>
                  <a:t>(Вороны)</a:t>
                </a:r>
              </a:p>
            </p:txBody>
          </p:sp>
          <p:sp>
            <p:nvSpPr>
              <p:cNvPr id="140" name="Text Box 35"/>
              <p:cNvSpPr txBox="1">
                <a:spLocks noChangeArrowheads="1"/>
              </p:cNvSpPr>
              <p:nvPr/>
            </p:nvSpPr>
            <p:spPr bwMode="auto">
              <a:xfrm>
                <a:off x="2486025" y="5856288"/>
                <a:ext cx="1754188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hlink"/>
                    </a:solidFill>
                    <a:latin typeface="Matisse ITC" pitchFamily="82" charset="0"/>
                  </a:rPr>
                  <a:t>- </a:t>
                </a:r>
                <a:r>
                  <a:rPr lang="ru-RU" sz="2400" b="1">
                    <a:solidFill>
                      <a:schemeClr val="hlink"/>
                    </a:solidFill>
                    <a:latin typeface="Arial" charset="0"/>
                  </a:rPr>
                  <a:t>10000000</a:t>
                </a:r>
              </a:p>
            </p:txBody>
          </p:sp>
        </p:grpSp>
      </p:grp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604962"/>
            <a:ext cx="6400800" cy="1752600"/>
          </a:xfr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Система счисления </a:t>
            </a:r>
            <a:r>
              <a:rPr lang="ru-RU" b="1" dirty="0" smtClean="0">
                <a:solidFill>
                  <a:schemeClr val="hlink"/>
                </a:solidFill>
              </a:rPr>
              <a:t>- это знаковая система, в которой </a:t>
            </a:r>
            <a:r>
              <a:rPr lang="ru-RU" b="1" u="sng" dirty="0" smtClean="0">
                <a:solidFill>
                  <a:schemeClr val="hlink"/>
                </a:solidFill>
              </a:rPr>
              <a:t>числа</a:t>
            </a:r>
            <a:r>
              <a:rPr lang="ru-RU" b="1" dirty="0" smtClean="0">
                <a:solidFill>
                  <a:schemeClr val="hlink"/>
                </a:solidFill>
              </a:rPr>
              <a:t> записываются по определенным правилам с помощью символов некоторого алфавита, называемых </a:t>
            </a:r>
            <a:r>
              <a:rPr lang="ru-RU" b="1" u="sng" dirty="0" smtClean="0">
                <a:solidFill>
                  <a:schemeClr val="hlink"/>
                </a:solidFill>
              </a:rPr>
              <a:t>цифрами</a:t>
            </a:r>
            <a:r>
              <a:rPr lang="ru-RU" b="1" dirty="0" smtClean="0">
                <a:solidFill>
                  <a:schemeClr val="hlink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14810" y="2890822"/>
            <a:ext cx="1500198" cy="3571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9058" y="1962128"/>
            <a:ext cx="1000132" cy="3571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00662" y="2571744"/>
            <a:ext cx="3643338" cy="150019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Не позиционная система счисления </a:t>
            </a:r>
            <a:r>
              <a:rPr lang="ru-RU" sz="2000" dirty="0" smtClean="0"/>
              <a:t>- значение цифры не зависит от ее места </a:t>
            </a:r>
            <a:r>
              <a:rPr lang="ru-RU" sz="2000" i="1" dirty="0" smtClean="0"/>
              <a:t>(позиции)</a:t>
            </a:r>
            <a:r>
              <a:rPr lang="ru-RU" sz="2000" dirty="0" smtClean="0"/>
              <a:t> в записи числа</a:t>
            </a:r>
            <a:endParaRPr lang="ru-RU" sz="20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714480" y="3571876"/>
            <a:ext cx="1714512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0" y="4071942"/>
            <a:ext cx="9144000" cy="107154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MDCXLIV</a:t>
            </a:r>
            <a:r>
              <a:rPr lang="ru-RU" sz="2000" b="1" dirty="0" smtClean="0">
                <a:solidFill>
                  <a:srgbClr val="7030A0"/>
                </a:solidFill>
              </a:rPr>
              <a:t> =   </a:t>
            </a:r>
            <a:r>
              <a:rPr lang="ru-RU" sz="2000" b="1" dirty="0" smtClean="0">
                <a:solidFill>
                  <a:schemeClr val="tx1"/>
                </a:solidFill>
              </a:rPr>
              <a:t>1000 +  500  +  100  -  10  +  50  -  1  +5  =  1644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2389</a:t>
            </a:r>
            <a:r>
              <a:rPr lang="ru-RU" sz="2000" b="1" dirty="0" smtClean="0">
                <a:solidFill>
                  <a:schemeClr val="tx1"/>
                </a:solidFill>
              </a:rPr>
              <a:t> =  2000  +300  +   80  +  9  = </a:t>
            </a:r>
            <a:r>
              <a:rPr lang="en-US" sz="2000" b="1" dirty="0" smtClean="0">
                <a:solidFill>
                  <a:schemeClr val="tx1"/>
                </a:solidFill>
              </a:rPr>
              <a:t>  MM  CCC   LXXX   IX  =  MMCCCLXXXIX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152" grpId="0" animBg="1"/>
      <p:bldP spid="152" grpId="1" animBg="1"/>
      <p:bldP spid="30" grpId="0" animBg="1"/>
      <p:bldP spid="30" grpId="1" animBg="1"/>
      <p:bldP spid="32" grpId="0" animBg="1"/>
      <p:bldP spid="32" grpId="1" animBg="1"/>
      <p:bldP spid="10" grpId="0" uiExpand="1" build="p" animBg="1"/>
      <p:bldP spid="10" grpId="1" uiExpand="1" build="p" animBg="1"/>
      <p:bldP spid="29" grpId="0" animBg="1"/>
      <p:bldP spid="29" grpId="1" animBg="1"/>
      <p:bldP spid="63" grpId="0" animBg="1"/>
      <p:bldP spid="6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420</Words>
  <Application>Microsoft Office PowerPoint</Application>
  <PresentationFormat>Экран (4:3)</PresentationFormat>
  <Paragraphs>76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Системы счисления</vt:lpstr>
    </vt:vector>
  </TitlesOfParts>
  <Company>SCHOOLJD1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счисления</dc:title>
  <dc:creator>UCHITEL</dc:creator>
  <cp:lastModifiedBy>Пользователь Windows</cp:lastModifiedBy>
  <cp:revision>28</cp:revision>
  <dcterms:created xsi:type="dcterms:W3CDTF">2012-11-15T03:18:54Z</dcterms:created>
  <dcterms:modified xsi:type="dcterms:W3CDTF">2018-01-22T02:43:49Z</dcterms:modified>
</cp:coreProperties>
</file>