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0" r:id="rId3"/>
    <p:sldId id="256" r:id="rId4"/>
    <p:sldId id="263" r:id="rId5"/>
    <p:sldId id="257" r:id="rId6"/>
    <p:sldId id="267" r:id="rId7"/>
    <p:sldId id="259" r:id="rId8"/>
    <p:sldId id="265" r:id="rId9"/>
    <p:sldId id="262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B1F53E-9844-479D-B651-86E0396CDD00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5073B9-281C-4930-9503-3A781460A3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Как  вы  понимаете  смысл Высказывания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«</a:t>
            </a:r>
            <a:r>
              <a:rPr lang="ru-RU" b="1" dirty="0" smtClean="0"/>
              <a:t>Помимо географического расположения и интерьеров, ключевую роль в популярности гостиницы играет персонал. Репутация гостиницы неизбежно находится в острой зависимости от человеческого фактора. Вежливость сотрудников, </a:t>
            </a:r>
            <a:r>
              <a:rPr lang="ru-RU" b="1" dirty="0" err="1" smtClean="0"/>
              <a:t>неконфликтность</a:t>
            </a:r>
            <a:r>
              <a:rPr lang="ru-RU" b="1" dirty="0" smtClean="0"/>
              <a:t>, грамотное общение – это лишь часть их профессионализма…  ».</a:t>
            </a:r>
          </a:p>
          <a:p>
            <a:r>
              <a:rPr lang="ru-RU" b="1" dirty="0" smtClean="0"/>
              <a:t>         Юлия Зайцева, исполнительный директор           компании «Альфа Персонал»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Орфоэпическая разминка: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Домашнее задание: </a:t>
            </a:r>
          </a:p>
          <a:p>
            <a:pPr>
              <a:buNone/>
            </a:pPr>
            <a:r>
              <a:rPr lang="ru-RU" b="1" dirty="0" smtClean="0"/>
              <a:t>выпишите только слова с орфоэпическими трудностями, расставьте ударение, запомните.</a:t>
            </a:r>
            <a:endParaRPr lang="ru-RU" b="1" dirty="0"/>
          </a:p>
        </p:txBody>
      </p:sp>
      <p:pic>
        <p:nvPicPr>
          <p:cNvPr id="1029" name="Picture 5" descr="C:\Users\user\Desktop\pho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429108"/>
            <a:ext cx="2428892" cy="2428892"/>
          </a:xfrm>
          <a:prstGeom prst="rect">
            <a:avLst/>
          </a:prstGeom>
          <a:noFill/>
        </p:spPr>
      </p:pic>
      <p:pic>
        <p:nvPicPr>
          <p:cNvPr id="1030" name="Picture 6" descr="C:\Users\user\Desktop\vlazhno_tieplovaia_obrabotka_tkani_1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428736"/>
            <a:ext cx="2371729" cy="2371729"/>
          </a:xfrm>
          <a:prstGeom prst="rect">
            <a:avLst/>
          </a:prstGeom>
          <a:noFill/>
        </p:spPr>
      </p:pic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2578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4800" y="500042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 употребление   форм   существительных, при образовании  которых  возникают трудности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442915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Цель урока: правильно употреблять в своей  речи некоторые  формы имен существительных </a:t>
            </a:r>
          </a:p>
          <a:p>
            <a:r>
              <a:rPr lang="ru-RU" dirty="0" smtClean="0"/>
              <a:t>Задачи: знать  эти трудности, уметь преодолевать их и грамотно употреблять в устной речи, а также в практических ситуациях , обеспечивающих  общение специалистов гостиничного сервиса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формы имен  существительных, при образовании которых возникают трудности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232292"/>
          </a:xfrm>
        </p:spPr>
        <p:txBody>
          <a:bodyPr>
            <a:normAutofit/>
          </a:bodyPr>
          <a:lstStyle/>
          <a:p>
            <a:r>
              <a:rPr lang="ru-RU" b="1" dirty="0" smtClean="0"/>
              <a:t>Форма  И.п. мн.ч. существительных</a:t>
            </a:r>
          </a:p>
          <a:p>
            <a:r>
              <a:rPr lang="ru-RU" b="1" dirty="0" smtClean="0"/>
              <a:t>Форма  Р.п. мн.ч. существительных</a:t>
            </a:r>
          </a:p>
          <a:p>
            <a:r>
              <a:rPr lang="ru-RU" b="1" dirty="0" smtClean="0"/>
              <a:t>Определение рода склоняемых и несклоняемых существительных</a:t>
            </a:r>
          </a:p>
          <a:p>
            <a:r>
              <a:rPr lang="ru-RU" b="1" dirty="0" smtClean="0"/>
              <a:t>Определение рода аббревиатур</a:t>
            </a:r>
          </a:p>
          <a:p>
            <a:r>
              <a:rPr lang="ru-RU" b="1" dirty="0" smtClean="0"/>
              <a:t>Определение рода несклоняемых географических названий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2857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Лингвистический тренажер: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28670"/>
            <a:ext cx="86868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Правильно согласуйте  слова:</a:t>
            </a:r>
          </a:p>
          <a:p>
            <a:r>
              <a:rPr lang="ru-RU" sz="2800" b="1" dirty="0" smtClean="0"/>
              <a:t>В холле собрались /инженер, конструктор, директор/ предприятий</a:t>
            </a:r>
          </a:p>
          <a:p>
            <a:r>
              <a:rPr lang="ru-RU" sz="2800" b="1" dirty="0" smtClean="0"/>
              <a:t>На госте было /черный/ пальто и /теплый/кашне</a:t>
            </a:r>
          </a:p>
          <a:p>
            <a:r>
              <a:rPr lang="ru-RU" sz="2800" b="1" dirty="0" smtClean="0"/>
              <a:t>Сплав по/быстрый/ Катуни, /гостеприимный/ Тбилиси, маршрут по /райский / </a:t>
            </a:r>
            <a:r>
              <a:rPr lang="ru-RU" sz="2800" b="1" dirty="0" err="1" smtClean="0"/>
              <a:t>Бали</a:t>
            </a:r>
            <a:endParaRPr lang="ru-RU" sz="2800" b="1" dirty="0" smtClean="0"/>
          </a:p>
          <a:p>
            <a:r>
              <a:rPr lang="ru-RU" sz="2800" b="1" dirty="0" smtClean="0"/>
              <a:t>Опытный(</a:t>
            </a:r>
            <a:r>
              <a:rPr lang="ru-RU" sz="2800" b="1" dirty="0" err="1" smtClean="0"/>
              <a:t>ая</a:t>
            </a:r>
            <a:r>
              <a:rPr lang="ru-RU" sz="2800" b="1" dirty="0" smtClean="0"/>
              <a:t>) менеджер Иванова оформил(а) заказ</a:t>
            </a:r>
          </a:p>
          <a:p>
            <a:r>
              <a:rPr lang="ru-RU" sz="2800" b="1" dirty="0" smtClean="0"/>
              <a:t>Один красный туфель потерян/Одна красная туфля потеряна</a:t>
            </a:r>
          </a:p>
          <a:p>
            <a:r>
              <a:rPr lang="ru-RU" sz="2800" b="1" dirty="0" smtClean="0"/>
              <a:t>Нет /чулки/, /блюдца/, /мандарины/</a:t>
            </a:r>
          </a:p>
          <a:p>
            <a:r>
              <a:rPr lang="ru-RU" sz="2800" b="1" dirty="0" smtClean="0"/>
              <a:t>ТЮЗ принимал(а), АЗС провел(а), </a:t>
            </a:r>
            <a:r>
              <a:rPr lang="ru-RU" sz="2800" b="1" dirty="0" err="1" smtClean="0"/>
              <a:t>НКЛПиС</a:t>
            </a:r>
            <a:r>
              <a:rPr lang="ru-RU" sz="2800" b="1" dirty="0" smtClean="0"/>
              <a:t> собрал(а) </a:t>
            </a:r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Правильный ответ: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В холле собрались инженеры, конструкторы, директора  предприятий</a:t>
            </a:r>
          </a:p>
          <a:p>
            <a:r>
              <a:rPr lang="ru-RU" b="1" dirty="0" smtClean="0"/>
              <a:t>На госте было  черное пальто и теплое  кашне</a:t>
            </a:r>
          </a:p>
          <a:p>
            <a:r>
              <a:rPr lang="ru-RU" b="1" dirty="0" smtClean="0"/>
              <a:t>Сплав по быстрой   Катуни, гостеприимный  Тбилиси, маршрут по  райскому   </a:t>
            </a:r>
            <a:r>
              <a:rPr lang="ru-RU" b="1" dirty="0" err="1" smtClean="0"/>
              <a:t>Бали</a:t>
            </a:r>
            <a:endParaRPr lang="ru-RU" b="1" dirty="0" smtClean="0"/>
          </a:p>
          <a:p>
            <a:r>
              <a:rPr lang="ru-RU" b="1" dirty="0" smtClean="0"/>
              <a:t>Опытный  менеджер Иванова оформила   заказ</a:t>
            </a:r>
          </a:p>
          <a:p>
            <a:r>
              <a:rPr lang="ru-RU" b="1" dirty="0" smtClean="0"/>
              <a:t>Одна красная туфля потеряна</a:t>
            </a:r>
          </a:p>
          <a:p>
            <a:r>
              <a:rPr lang="ru-RU" b="1" dirty="0" smtClean="0"/>
              <a:t>Нет  чулок , блюдец, мандаринов</a:t>
            </a:r>
          </a:p>
          <a:p>
            <a:r>
              <a:rPr lang="ru-RU" b="1" dirty="0" smtClean="0"/>
              <a:t>ТЮЗ принимал, АЗС провела, </a:t>
            </a:r>
            <a:r>
              <a:rPr lang="ru-RU" b="1" dirty="0" err="1" smtClean="0"/>
              <a:t>НКЛПиС</a:t>
            </a:r>
            <a:r>
              <a:rPr lang="ru-RU" b="1" dirty="0" smtClean="0"/>
              <a:t> собрал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Создайте свой лингвистический тренажер  по аналогии, запишите  его в тетрадь , а также запишите вариант правильного  ответа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Ключевой этап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Решение практических ситуаций</a:t>
            </a:r>
          </a:p>
          <a:p>
            <a:r>
              <a:rPr lang="ru-RU" dirty="0" smtClean="0"/>
              <a:t>Выступление каждой группы</a:t>
            </a:r>
          </a:p>
          <a:p>
            <a:r>
              <a:rPr lang="ru-RU" dirty="0" smtClean="0"/>
              <a:t>Выставление оценок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5007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Научились грамотно  употреблять  трудные формы имен существительных?</a:t>
            </a:r>
          </a:p>
          <a:p>
            <a:r>
              <a:rPr lang="ru-RU" dirty="0" smtClean="0"/>
              <a:t>Каково значение культуры речи в вашей профессии?</a:t>
            </a:r>
          </a:p>
          <a:p>
            <a:r>
              <a:rPr lang="ru-RU" dirty="0" smtClean="0"/>
              <a:t>Оцените свои знания по </a:t>
            </a:r>
            <a:r>
              <a:rPr lang="ru-RU" dirty="0" smtClean="0">
                <a:solidFill>
                  <a:srgbClr val="FF0000"/>
                </a:solidFill>
              </a:rPr>
              <a:t>«шкале знаний»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«</a:t>
            </a:r>
            <a:r>
              <a:rPr lang="ru-RU" b="1" dirty="0" smtClean="0">
                <a:solidFill>
                  <a:srgbClr val="0070C0"/>
                </a:solidFill>
              </a:rPr>
              <a:t>5» - я все понимаю и могу объяснить другому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«4» - я все понимаю, но другому объяснить  не берусь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«3» - я должен повторить тему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«2» - я многое не понимаю в теме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1055</TotalTime>
  <Words>398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Как  вы  понимаете  смысл Высказывания:</vt:lpstr>
      <vt:lpstr>Орфоэпическая разминка:</vt:lpstr>
      <vt:lpstr> употребление   форм   существительных, при образовании  которых  возникают трудности </vt:lpstr>
      <vt:lpstr>формы имен  существительных, при образовании которых возникают трудности :</vt:lpstr>
      <vt:lpstr>Лингвистический тренажер:</vt:lpstr>
      <vt:lpstr>Правильный ответ:</vt:lpstr>
      <vt:lpstr>Домашнее задание:</vt:lpstr>
      <vt:lpstr>Ключевой этап урока</vt:lpstr>
      <vt:lpstr>Итог урока: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99</cp:revision>
  <dcterms:created xsi:type="dcterms:W3CDTF">2016-09-29T10:34:35Z</dcterms:created>
  <dcterms:modified xsi:type="dcterms:W3CDTF">2018-01-13T06:34:23Z</dcterms:modified>
</cp:coreProperties>
</file>